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2" type="sldNum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9f47aceb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119f47aceb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9f47aceb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119f47aceb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23:notes"/>
          <p:cNvSpPr txBox="1"/>
          <p:nvPr>
            <p:ph idx="12" type="sldNum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25:notes"/>
          <p:cNvSpPr txBox="1"/>
          <p:nvPr>
            <p:ph idx="12" type="sldNum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26:notes"/>
          <p:cNvSpPr txBox="1"/>
          <p:nvPr>
            <p:ph idx="12" type="sldNum"/>
          </p:nvPr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28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8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29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9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-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30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0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31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1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3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2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3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3:notes"/>
          <p:cNvSpPr txBox="1"/>
          <p:nvPr>
            <p:ph idx="11" type="ftr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23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7.png"/><Relationship Id="rId9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15.png"/><Relationship Id="rId8" Type="http://schemas.openxmlformats.org/officeDocument/2006/relationships/hyperlink" Target="https://softuni.bg/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11" Type="http://schemas.openxmlformats.org/officeDocument/2006/relationships/image" Target="../media/image9.png"/><Relationship Id="rId10" Type="http://schemas.openxmlformats.org/officeDocument/2006/relationships/image" Target="../media/image21.png"/><Relationship Id="rId9" Type="http://schemas.openxmlformats.org/officeDocument/2006/relationships/image" Target="../media/image11.png"/><Relationship Id="rId5" Type="http://schemas.openxmlformats.org/officeDocument/2006/relationships/image" Target="../media/image24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b="1" sz="17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b="1" sz="1998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Uni mascot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9" name="Google Shape;19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idx="3" type="body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4" type="body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b="1" sz="27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/>
          <p:nvPr>
            <p:ph idx="5" type="pic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"/>
          <p:cNvSpPr txBox="1"/>
          <p:nvPr>
            <p:ph idx="6" type="subTitle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rum icon" id="134" name="Google Shape;134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135" name="Google Shape;135;p1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36" name="Google Shape;136;p1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137" name="Google Shape;137;p11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>
            <a:lvl1pPr indent="-406273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indent="-4064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1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40" name="Google Shape;140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2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7" name="Google Shape;147;p12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48" name="Google Shape;148;p12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49" name="Google Shape;149;p12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154;p1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" name="Google Shape;156;p12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12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8" name="Google Shape;158;p12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59" name="Google Shape;159;p12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2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61" name="Google Shape;161;p12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2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" name="Google Shape;163;p12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64" name="Google Shape;164;p12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2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12" type="sldNum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3"/>
          <p:cNvSpPr/>
          <p:nvPr>
            <p:ph idx="2" type="pic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74" name="Google Shape;17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oftUni mascot with laptop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572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indent="-4445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0" name="Google Shape;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b="0" sz="399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b="1" sz="539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46" name="Google Shape;4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" name="Google Shape;48;p6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9" name="Google Shape;49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0" name="Google Shape;50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" name="Google Shape;55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" name="Google Shape;57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9" name="Google Shape;59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60" name="Google Shape;60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2" name="Google Shape;62;p6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" name="Google Shape;63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" name="Google Shape;64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65" name="Google Shape;65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" name="Google Shape;66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Software University logo" id="71" name="Google Shape;7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3" name="Google Shape;73;p7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74" name="Google Shape;74;p7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75" name="Google Shape;75;p7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7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" name="Google Shape;80;p7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" name="Google Shape;82;p7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7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4" name="Google Shape;84;p7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85" name="Google Shape;85;p7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" name="Google Shape;86;p7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7" name="Google Shape;87;p7"/>
            <p:cNvCxnSpPr/>
            <p:nvPr/>
          </p:nvCxnSpPr>
          <p:spPr>
            <a:xfrm flipH="1" rot="10800000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" name="Google Shape;88;p7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90" name="Google Shape;90;p7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7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92" name="Google Shape;92;p7"/>
          <p:cNvCxnSpPr>
            <a:stCxn id="76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0925" lIns="121850" spcFirstLastPara="1" rIns="12185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97" name="Google Shape;9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8"/>
          <p:cNvSpPr txBox="1"/>
          <p:nvPr>
            <p:ph idx="1" type="body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2" type="body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indent="-431672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indent="-418972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indent="-406272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indent="-393573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8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01" name="Google Shape;1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8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sp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b="1" sz="2398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429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2" type="body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indent="-342900" lvl="2" marL="1371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9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08" name="Google Shape;10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9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r>
              <a:t/>
            </a:r>
            <a:endParaRPr b="0" i="0" sz="2398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24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113" name="Google Shape;1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0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descr="SoftUni Kids logo" id="115" name="Google Shape;11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116" name="Google Shape;116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117" name="Google Shape;117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118" name="Google Shape;118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119" name="Google Shape;119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120" name="Google Shape;120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1" name="Google Shape;121;p10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0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0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10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10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0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0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0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129" name="Google Shape;129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10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oftware University logo" id="131" name="Google Shape;131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10" name="Google Shape;10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>
            <a:lvl1pPr indent="-444372" lvl="0" marL="4572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b="0" i="0" sz="3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672" lvl="1" marL="9144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b="0" i="0" sz="31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8972" lvl="2" marL="13716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b="0" i="0" sz="2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272" lvl="3" marL="18288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b="0" i="0" sz="2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573" lvl="4" marL="2286000" marR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b="0" i="0" sz="25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827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827" lvl="6" marL="32004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827" lvl="7" marL="36576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827" lvl="8" marL="41148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b="0" i="0" sz="2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b="1" i="0" sz="39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unity3d.com/Manual/ExecutionOrder.html#FirstSceneLoa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free3d.com/" TargetMode="External"/><Relationship Id="rId4" Type="http://schemas.openxmlformats.org/officeDocument/2006/relationships/hyperlink" Target="https://github.com/keijiro?tab=repositories" TargetMode="External"/><Relationship Id="rId5" Type="http://schemas.openxmlformats.org/officeDocument/2006/relationships/hyperlink" Target="https://github.com/keijiro?tab=repositories" TargetMode="External"/><Relationship Id="rId6" Type="http://schemas.openxmlformats.org/officeDocument/2006/relationships/hyperlink" Target="https://learn.unity.com/project/unit-1-driving-simulation?uv=2020.3&amp;pathwayId=5f7e17e1edbc2a5ec21a20af&amp;missionId=5f71fe63edbc2a00200e9de0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20" Type="http://schemas.openxmlformats.org/officeDocument/2006/relationships/image" Target="../media/image51.png"/><Relationship Id="rId22" Type="http://schemas.openxmlformats.org/officeDocument/2006/relationships/image" Target="../media/image58.png"/><Relationship Id="rId21" Type="http://schemas.openxmlformats.org/officeDocument/2006/relationships/image" Target="../media/image55.png"/><Relationship Id="rId24" Type="http://schemas.openxmlformats.org/officeDocument/2006/relationships/image" Target="../media/image54.png"/><Relationship Id="rId23" Type="http://schemas.openxmlformats.org/officeDocument/2006/relationships/hyperlink" Target="https://www.indeavr.com/e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infragistics.com/" TargetMode="External"/><Relationship Id="rId4" Type="http://schemas.openxmlformats.org/officeDocument/2006/relationships/image" Target="../media/image52.png"/><Relationship Id="rId9" Type="http://schemas.openxmlformats.org/officeDocument/2006/relationships/hyperlink" Target="http://smartit.bg/" TargetMode="External"/><Relationship Id="rId26" Type="http://schemas.openxmlformats.org/officeDocument/2006/relationships/image" Target="../media/image57.png"/><Relationship Id="rId25" Type="http://schemas.openxmlformats.org/officeDocument/2006/relationships/hyperlink" Target="http://www.postbank.bg/" TargetMode="External"/><Relationship Id="rId28" Type="http://schemas.openxmlformats.org/officeDocument/2006/relationships/image" Target="../media/image53.png"/><Relationship Id="rId27" Type="http://schemas.openxmlformats.org/officeDocument/2006/relationships/hyperlink" Target="http://smartit.bg/" TargetMode="External"/><Relationship Id="rId5" Type="http://schemas.openxmlformats.org/officeDocument/2006/relationships/hyperlink" Target="https://www.indeavr.com/en" TargetMode="External"/><Relationship Id="rId6" Type="http://schemas.openxmlformats.org/officeDocument/2006/relationships/image" Target="../media/image48.png"/><Relationship Id="rId29" Type="http://schemas.openxmlformats.org/officeDocument/2006/relationships/hyperlink" Target="https://www.softwaregroup.com/" TargetMode="External"/><Relationship Id="rId7" Type="http://schemas.openxmlformats.org/officeDocument/2006/relationships/hyperlink" Target="http://www.postbank.bg/" TargetMode="External"/><Relationship Id="rId8" Type="http://schemas.openxmlformats.org/officeDocument/2006/relationships/image" Target="../media/image47.png"/><Relationship Id="rId30" Type="http://schemas.openxmlformats.org/officeDocument/2006/relationships/image" Target="../media/image56.png"/><Relationship Id="rId11" Type="http://schemas.openxmlformats.org/officeDocument/2006/relationships/hyperlink" Target="https://motion-software.com/" TargetMode="External"/><Relationship Id="rId10" Type="http://schemas.openxmlformats.org/officeDocument/2006/relationships/image" Target="../media/image44.png"/><Relationship Id="rId13" Type="http://schemas.openxmlformats.org/officeDocument/2006/relationships/hyperlink" Target="https://coca-colahellenic.com/" TargetMode="External"/><Relationship Id="rId12" Type="http://schemas.openxmlformats.org/officeDocument/2006/relationships/image" Target="../media/image45.jpg"/><Relationship Id="rId15" Type="http://schemas.openxmlformats.org/officeDocument/2006/relationships/hyperlink" Target="https://www.xs-software.com/" TargetMode="External"/><Relationship Id="rId14" Type="http://schemas.openxmlformats.org/officeDocument/2006/relationships/image" Target="../media/image46.png"/><Relationship Id="rId17" Type="http://schemas.openxmlformats.org/officeDocument/2006/relationships/hyperlink" Target="https://www.zuehlke.com/" TargetMode="External"/><Relationship Id="rId16" Type="http://schemas.openxmlformats.org/officeDocument/2006/relationships/image" Target="../media/image49.png"/><Relationship Id="rId19" Type="http://schemas.openxmlformats.org/officeDocument/2006/relationships/hyperlink" Target="https://www.softwaregroup.com/" TargetMode="External"/><Relationship Id="rId18" Type="http://schemas.openxmlformats.org/officeDocument/2006/relationships/image" Target="../media/image5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codexio.bg/" TargetMode="External"/><Relationship Id="rId4" Type="http://schemas.openxmlformats.org/officeDocument/2006/relationships/image" Target="../media/image60.png"/><Relationship Id="rId5" Type="http://schemas.openxmlformats.org/officeDocument/2006/relationships/hyperlink" Target="https://eee.bg/" TargetMode="External"/><Relationship Id="rId6" Type="http://schemas.openxmlformats.org/officeDocument/2006/relationships/image" Target="../media/image62.png"/><Relationship Id="rId7" Type="http://schemas.openxmlformats.org/officeDocument/2006/relationships/image" Target="../media/image6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5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unity3d.com/" TargetMode="External"/><Relationship Id="rId4" Type="http://schemas.openxmlformats.org/officeDocument/2006/relationships/hyperlink" Target="https://unity3d.com/unity/whats-new/2020.3.2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idx="1" type="body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</p:txBody>
      </p:sp>
      <p:sp>
        <p:nvSpPr>
          <p:cNvPr id="183" name="Google Shape;183;p14"/>
          <p:cNvSpPr txBox="1"/>
          <p:nvPr>
            <p:ph idx="2" type="body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4" name="Google Shape;184;p14"/>
          <p:cNvSpPr txBox="1"/>
          <p:nvPr>
            <p:ph idx="3" type="body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185" name="Google Shape;185;p14"/>
          <p:cNvSpPr txBox="1"/>
          <p:nvPr>
            <p:ph idx="4" type="body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6" name="Google Shape;186;p14"/>
          <p:cNvSpPr txBox="1"/>
          <p:nvPr>
            <p:ph idx="6" type="subTitle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Unity Basics</a:t>
            </a:r>
            <a:endParaRPr/>
          </a:p>
        </p:txBody>
      </p:sp>
      <p:sp>
        <p:nvSpPr>
          <p:cNvPr id="187" name="Google Shape;187;p14"/>
          <p:cNvSpPr txBox="1"/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Unity 3D Essentials</a:t>
            </a:r>
            <a:endParaRPr/>
          </a:p>
        </p:txBody>
      </p:sp>
      <p:pic>
        <p:nvPicPr>
          <p:cNvPr descr="Unity Unity3d Transparent &amp; PNG Clipart #1738542 - PNG Images - PNGio" id="188" name="Google Shape;18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082" y="2814418"/>
            <a:ext cx="1797001" cy="17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type="title"/>
          </p:nvPr>
        </p:nvSpPr>
        <p:spPr>
          <a:xfrm>
            <a:off x="615109" y="4704825"/>
            <a:ext cx="109617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Game Objects and Components</a:t>
            </a:r>
            <a:endParaRPr/>
          </a:p>
        </p:txBody>
      </p:sp>
      <p:sp>
        <p:nvSpPr>
          <p:cNvPr id="256" name="Google Shape;256;p23"/>
          <p:cNvSpPr txBox="1"/>
          <p:nvPr>
            <p:ph idx="12" type="sldNum"/>
          </p:nvPr>
        </p:nvSpPr>
        <p:spPr>
          <a:xfrm>
            <a:off x="11823700" y="6507163"/>
            <a:ext cx="3684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bject, clock, sign&#10;&#10;Description automatically generated" id="257" name="Google Shape;2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1952" y="1404036"/>
            <a:ext cx="2528095" cy="252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idx="12" type="sldNum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4"/>
          <p:cNvSpPr txBox="1"/>
          <p:nvPr>
            <p:ph idx="1" type="body"/>
          </p:nvPr>
        </p:nvSpPr>
        <p:spPr>
          <a:xfrm>
            <a:off x="1673561" y="1121143"/>
            <a:ext cx="10321800" cy="55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2" lvl="0" marL="360362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What is Game Object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MonoBehaviour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Components</a:t>
            </a:r>
            <a:endParaRPr/>
          </a:p>
          <a:p>
            <a:pPr indent="-144589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 txBox="1"/>
          <p:nvPr>
            <p:ph type="title"/>
          </p:nvPr>
        </p:nvSpPr>
        <p:spPr>
          <a:xfrm>
            <a:off x="1296957" y="100750"/>
            <a:ext cx="86256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Game Objects and Components</a:t>
            </a:r>
            <a:endParaRPr/>
          </a:p>
        </p:txBody>
      </p:sp>
      <p:pic>
        <p:nvPicPr>
          <p:cNvPr id="265" name="Google Shape;2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6000" y="1919949"/>
            <a:ext cx="2921899" cy="39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5421" y="3450527"/>
            <a:ext cx="5968719" cy="10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Coordinate System</a:t>
            </a:r>
            <a:endParaRPr/>
          </a:p>
        </p:txBody>
      </p:sp>
      <p:sp>
        <p:nvSpPr>
          <p:cNvPr id="272" name="Google Shape;272;p25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rawing&#10;&#10;Description automatically generated" id="273" name="Google Shape;2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452" y="1179000"/>
            <a:ext cx="3023095" cy="302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26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Cartesian coordinate system (Vector 3)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Local and world position (child/parent)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Rotation (Euler/Quaternion)</a:t>
            </a:r>
            <a:endParaRPr/>
          </a:p>
        </p:txBody>
      </p:sp>
      <p:sp>
        <p:nvSpPr>
          <p:cNvPr id="280" name="Google Shape;280;p26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Coordinate System</a:t>
            </a:r>
            <a:endParaRPr/>
          </a:p>
        </p:txBody>
      </p:sp>
      <p:pic>
        <p:nvPicPr>
          <p:cNvPr id="281" name="Google Shape;2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1000" y="2754000"/>
            <a:ext cx="3101361" cy="32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Cameras</a:t>
            </a:r>
            <a:endParaRPr/>
          </a:p>
        </p:txBody>
      </p:sp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sign&#10;&#10;Description automatically generated" id="288" name="Google Shape;2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500" y="990160"/>
            <a:ext cx="1575000" cy="157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89" name="Google Shape;28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976" y="2678167"/>
            <a:ext cx="1354047" cy="135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28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Defines what player see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Properties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Multiple cameras</a:t>
            </a:r>
            <a:endParaRPr/>
          </a:p>
        </p:txBody>
      </p:sp>
      <p:sp>
        <p:nvSpPr>
          <p:cNvPr id="296" name="Google Shape;296;p28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Cameras</a:t>
            </a:r>
            <a:endParaRPr/>
          </a:p>
        </p:txBody>
      </p:sp>
      <p:pic>
        <p:nvPicPr>
          <p:cNvPr id="297" name="Google Shape;2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6000" y="1989000"/>
            <a:ext cx="5095855" cy="414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Lights and Shadows</a:t>
            </a:r>
            <a:endParaRPr/>
          </a:p>
        </p:txBody>
      </p:sp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clock&#10;&#10;Description automatically generated" id="304" name="Google Shape;3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998" y="1385091"/>
            <a:ext cx="2592004" cy="259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30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Lights types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Shadow types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Performance/Baking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Quality Settings</a:t>
            </a:r>
            <a:endParaRPr/>
          </a:p>
        </p:txBody>
      </p:sp>
      <p:sp>
        <p:nvSpPr>
          <p:cNvPr id="311" name="Google Shape;311;p30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Lights and Shadows</a:t>
            </a:r>
            <a:endParaRPr/>
          </a:p>
        </p:txBody>
      </p:sp>
      <p:pic>
        <p:nvPicPr>
          <p:cNvPr descr="http://docs.unity3d.com/uploads/Main/LightInspectorV3.png" id="312" name="Google Shape;3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6000" y="1989000"/>
            <a:ext cx="3555000" cy="342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Shaders and Materials</a:t>
            </a:r>
            <a:endParaRPr/>
          </a:p>
        </p:txBody>
      </p:sp>
      <p:sp>
        <p:nvSpPr>
          <p:cNvPr id="318" name="Google Shape;318;p31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rawing&#10;&#10;Description automatically generated" id="319" name="Google Shape;31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1952" y="1134000"/>
            <a:ext cx="1628095" cy="16280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320" name="Google Shape;32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4451" y="2762095"/>
            <a:ext cx="1403095" cy="140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32"/>
          <p:cNvSpPr txBox="1"/>
          <p:nvPr>
            <p:ph idx="1" type="body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Shaders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Materials</a:t>
            </a:r>
            <a:endParaRPr/>
          </a:p>
        </p:txBody>
      </p:sp>
      <p:sp>
        <p:nvSpPr>
          <p:cNvPr id="327" name="Google Shape;327;p32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Shaders and Materials</a:t>
            </a:r>
            <a:endParaRPr/>
          </a:p>
        </p:txBody>
      </p:sp>
      <p:pic>
        <p:nvPicPr>
          <p:cNvPr id="328" name="Google Shape;3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6000" y="1269000"/>
            <a:ext cx="4018500" cy="40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514041" lvl="0" marL="514041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What is Unity?</a:t>
            </a:r>
            <a:endParaRPr sz="3400"/>
          </a:p>
          <a:p>
            <a:pPr indent="-444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400"/>
              <a:buAutoNum type="arabicPeriod"/>
            </a:pPr>
            <a:r>
              <a:rPr lang="en-US" sz="3400"/>
              <a:t>Interface</a:t>
            </a:r>
            <a:endParaRPr sz="3400"/>
          </a:p>
          <a:p>
            <a:pPr indent="-444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400"/>
              <a:buAutoNum type="arabicPeriod"/>
            </a:pPr>
            <a:r>
              <a:rPr lang="en-US" sz="3400"/>
              <a:t>Scene, Hierarchy and Assets</a:t>
            </a:r>
            <a:endParaRPr sz="3400"/>
          </a:p>
          <a:p>
            <a:pPr indent="-444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400"/>
              <a:buAutoNum type="arabicPeriod"/>
            </a:pPr>
            <a:r>
              <a:rPr lang="en-US" sz="3400"/>
              <a:t>Game Objects and Components</a:t>
            </a:r>
            <a:endParaRPr sz="3400"/>
          </a:p>
          <a:p>
            <a:pPr indent="-514041" lvl="0" marL="51404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Coordinate System</a:t>
            </a:r>
            <a:endParaRPr/>
          </a:p>
          <a:p>
            <a:pPr indent="-514041" lvl="0" marL="51404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Cameras</a:t>
            </a:r>
            <a:endParaRPr/>
          </a:p>
          <a:p>
            <a:pPr indent="-514041" lvl="0" marL="51404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Lights, Shadows, Shaders and Materials</a:t>
            </a:r>
            <a:endParaRPr/>
          </a:p>
          <a:p>
            <a:pPr indent="-514041" lvl="0" marL="514041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AutoNum type="arabicPeriod"/>
            </a:pPr>
            <a:r>
              <a:rPr lang="en-US" sz="3400"/>
              <a:t>MonoBehaviour basics</a:t>
            </a:r>
            <a:endParaRPr/>
          </a:p>
        </p:txBody>
      </p:sp>
      <p:sp>
        <p:nvSpPr>
          <p:cNvPr id="197" name="Google Shape;197;p15"/>
          <p:cNvSpPr txBox="1"/>
          <p:nvPr>
            <p:ph type="title"/>
          </p:nvPr>
        </p:nvSpPr>
        <p:spPr>
          <a:xfrm>
            <a:off x="190405" y="100750"/>
            <a:ext cx="9669213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MonoBehaviour basics</a:t>
            </a:r>
            <a:endParaRPr/>
          </a:p>
        </p:txBody>
      </p:sp>
      <p:sp>
        <p:nvSpPr>
          <p:cNvPr id="334" name="Google Shape;334;p33"/>
          <p:cNvSpPr txBox="1"/>
          <p:nvPr>
            <p:ph idx="12" type="sldNum"/>
          </p:nvPr>
        </p:nvSpPr>
        <p:spPr>
          <a:xfrm>
            <a:off x="11823700" y="646271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335" name="Google Shape;3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976" y="1314000"/>
            <a:ext cx="2614048" cy="261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34"/>
          <p:cNvSpPr txBox="1"/>
          <p:nvPr>
            <p:ph idx="1" type="body"/>
          </p:nvPr>
        </p:nvSpPr>
        <p:spPr>
          <a:xfrm>
            <a:off x="1749761" y="1121143"/>
            <a:ext cx="10321800" cy="55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2" lvl="0" marL="360362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Execution Order:</a:t>
            </a:r>
            <a:endParaRPr/>
          </a:p>
          <a:p>
            <a:pPr indent="-438148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Awake and Start</a:t>
            </a:r>
            <a:endParaRPr/>
          </a:p>
          <a:p>
            <a:pPr indent="-438148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OnEnable and OnDisable</a:t>
            </a:r>
            <a:endParaRPr/>
          </a:p>
          <a:p>
            <a:pPr indent="-438148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FixedUpdate, Update, LateUpdate</a:t>
            </a:r>
            <a:endParaRPr/>
          </a:p>
          <a:p>
            <a:pPr indent="-431671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All event functions</a:t>
            </a:r>
            <a:endParaRPr/>
          </a:p>
        </p:txBody>
      </p:sp>
      <p:sp>
        <p:nvSpPr>
          <p:cNvPr id="342" name="Google Shape;342;p34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MonoBehaviour Basics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35"/>
          <p:cNvSpPr txBox="1"/>
          <p:nvPr>
            <p:ph idx="1" type="body"/>
          </p:nvPr>
        </p:nvSpPr>
        <p:spPr>
          <a:xfrm>
            <a:off x="1849325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2" lvl="0" marL="360362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Transform</a:t>
            </a:r>
            <a:endParaRPr/>
          </a:p>
          <a:p>
            <a:pPr indent="-366839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Translate() - Transform.Translate(X,Y,Z) - move the GO </a:t>
            </a:r>
            <a:endParaRPr/>
          </a:p>
          <a:p>
            <a:pPr indent="-360362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Rotate() - Transform.Rotate(X,Y,Z) - rotate to GO </a:t>
            </a:r>
            <a:endParaRPr/>
          </a:p>
          <a:p>
            <a:pPr indent="-360362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LocalScale - Transform.localScale = Vector3.One</a:t>
            </a:r>
            <a:endParaRPr/>
          </a:p>
          <a:p>
            <a:pPr indent="0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None/>
            </a:pPr>
            <a:r>
              <a:t/>
            </a:r>
            <a:endParaRPr/>
          </a:p>
        </p:txBody>
      </p:sp>
      <p:sp>
        <p:nvSpPr>
          <p:cNvPr id="349" name="Google Shape;349;p35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MonoBehaviour Basics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idx="12" type="sldNum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36"/>
          <p:cNvSpPr txBox="1"/>
          <p:nvPr>
            <p:ph idx="1" type="body"/>
          </p:nvPr>
        </p:nvSpPr>
        <p:spPr>
          <a:xfrm>
            <a:off x="1673561" y="1121143"/>
            <a:ext cx="10321800" cy="55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Activate/Deactivate Game Object </a:t>
            </a:r>
            <a:endParaRPr/>
          </a:p>
          <a:p>
            <a:pPr indent="-366839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FixedUpdate, Update, Late Update won’t be called 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Destroy </a:t>
            </a:r>
            <a:endParaRPr/>
          </a:p>
          <a:p>
            <a:pPr indent="-366839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Removes it from the scene </a:t>
            </a:r>
            <a:endParaRPr/>
          </a:p>
          <a:p>
            <a:pPr indent="-360362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198"/>
              <a:buChar char="▪"/>
            </a:pPr>
            <a:r>
              <a:rPr lang="en-US"/>
              <a:t>OnDestroy callback gets called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Capture Input </a:t>
            </a:r>
            <a:endParaRPr/>
          </a:p>
          <a:p>
            <a:pPr indent="-438148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/>
              <a:t>Use Input System</a:t>
            </a:r>
            <a:endParaRPr/>
          </a:p>
          <a:p>
            <a:pPr indent="-438148" lvl="1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 sz="3398"/>
              <a:t>Keyboard.current.AnyKey.IsPressed</a:t>
            </a:r>
            <a:endParaRPr/>
          </a:p>
        </p:txBody>
      </p:sp>
      <p:sp>
        <p:nvSpPr>
          <p:cNvPr id="357" name="Google Shape;357;p36"/>
          <p:cNvSpPr txBox="1"/>
          <p:nvPr>
            <p:ph type="title"/>
          </p:nvPr>
        </p:nvSpPr>
        <p:spPr>
          <a:xfrm>
            <a:off x="1296957" y="100750"/>
            <a:ext cx="86256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MonoBehaviour Basics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idx="1" type="subTitle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Lab</a:t>
            </a:r>
            <a:endParaRPr/>
          </a:p>
        </p:txBody>
      </p:sp>
      <p:sp>
        <p:nvSpPr>
          <p:cNvPr id="363" name="Google Shape;363;p37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Our First Game</a:t>
            </a:r>
            <a:endParaRPr/>
          </a:p>
        </p:txBody>
      </p:sp>
      <p:sp>
        <p:nvSpPr>
          <p:cNvPr id="364" name="Google Shape;364;p37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graphics, drawing&#10;&#10;Description automatically generated" id="365" name="Google Shape;3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111" y="1224000"/>
            <a:ext cx="2417777" cy="2417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>
            <p:ph idx="12" type="sldNum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38"/>
          <p:cNvSpPr txBox="1"/>
          <p:nvPr>
            <p:ph idx="1" type="body"/>
          </p:nvPr>
        </p:nvSpPr>
        <p:spPr>
          <a:xfrm>
            <a:off x="621225" y="2141275"/>
            <a:ext cx="10949400" cy="44799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// Update is called once per frame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void LateUpdate ()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{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if (sphere != null)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{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	this.transform.LookAt(sphere);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	if (Vector3.Distance(this.transform.position, sphere.position) &gt; minDistance)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	{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		this.transform.Translate(0f, 0f, followSpeed * Time.deltaTime);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	}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}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373" name="Google Shape;373;p38"/>
          <p:cNvSpPr txBox="1"/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Our First Game</a:t>
            </a:r>
            <a:endParaRPr/>
          </a:p>
        </p:txBody>
      </p:sp>
      <p:sp>
        <p:nvSpPr>
          <p:cNvPr id="374" name="Google Shape;374;p38"/>
          <p:cNvSpPr txBox="1"/>
          <p:nvPr>
            <p:ph idx="2" type="body"/>
          </p:nvPr>
        </p:nvSpPr>
        <p:spPr>
          <a:xfrm>
            <a:off x="190500" y="1196126"/>
            <a:ext cx="11811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44372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Char char="-"/>
            </a:pPr>
            <a:r>
              <a:rPr lang="en-US"/>
              <a:t>How to follow an object based on distance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idx="12" type="sldNum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39"/>
          <p:cNvSpPr txBox="1"/>
          <p:nvPr>
            <p:ph idx="1" type="body"/>
          </p:nvPr>
        </p:nvSpPr>
        <p:spPr>
          <a:xfrm>
            <a:off x="621225" y="2141275"/>
            <a:ext cx="10949400" cy="3591900"/>
          </a:xfrm>
          <a:prstGeom prst="rect">
            <a:avLst/>
          </a:prstGeom>
          <a:solidFill>
            <a:srgbClr val="ACB4C3">
              <a:alpha val="14509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08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void Update ()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{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if (Input.GetKey(KeyCode.UpArrow))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{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	this.transform.Translate(0f, 0f, speed * Time.deltaTime);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}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else if (Input.GetKey(KeyCode.DownArrow))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{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	this.transform.Translate(0f, 0f, speed * -1 * Time.deltaTime);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	}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rPr lang="en-US" sz="1800"/>
              <a:t>}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98"/>
              <a:buNone/>
            </a:pPr>
            <a:r>
              <a:t/>
            </a:r>
            <a:endParaRPr sz="1800"/>
          </a:p>
        </p:txBody>
      </p:sp>
      <p:sp>
        <p:nvSpPr>
          <p:cNvPr id="382" name="Google Shape;382;p39"/>
          <p:cNvSpPr txBox="1"/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98"/>
              <a:buNone/>
            </a:pPr>
            <a:r>
              <a:rPr lang="en-US"/>
              <a:t>Our First Game</a:t>
            </a:r>
            <a:endParaRPr/>
          </a:p>
        </p:txBody>
      </p:sp>
      <p:sp>
        <p:nvSpPr>
          <p:cNvPr id="383" name="Google Shape;383;p39"/>
          <p:cNvSpPr txBox="1"/>
          <p:nvPr>
            <p:ph idx="2" type="body"/>
          </p:nvPr>
        </p:nvSpPr>
        <p:spPr>
          <a:xfrm>
            <a:off x="190500" y="1196126"/>
            <a:ext cx="11811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444372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3398"/>
              <a:buChar char="-"/>
            </a:pPr>
            <a:r>
              <a:rPr lang="en-US"/>
              <a:t>How to move an object via keyboard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/>
          <p:nvPr>
            <p:ph idx="1" type="body"/>
          </p:nvPr>
        </p:nvSpPr>
        <p:spPr>
          <a:xfrm>
            <a:off x="2041766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Free 3d Models</a:t>
            </a:r>
            <a:endParaRPr/>
          </a:p>
          <a:p>
            <a:pPr indent="-366585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Open source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shaders</a:t>
            </a:r>
            <a:endParaRPr>
              <a:solidFill>
                <a:schemeClr val="lt1"/>
              </a:solidFill>
            </a:endParaRPr>
          </a:p>
          <a:p>
            <a:pPr indent="-366585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 u="sng">
                <a:solidFill>
                  <a:schemeClr val="hlink"/>
                </a:solidFill>
                <a:hlinkClick r:id="rId6"/>
              </a:rPr>
              <a:t>Unity Learn - Lesson 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p40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Useful Links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7" name="Google Shape;397;p41"/>
          <p:cNvGrpSpPr/>
          <p:nvPr/>
        </p:nvGrpSpPr>
        <p:grpSpPr>
          <a:xfrm>
            <a:off x="190403" y="1294337"/>
            <a:ext cx="9190598" cy="5394328"/>
            <a:chOff x="472011" y="1508786"/>
            <a:chExt cx="3799787" cy="4865561"/>
          </a:xfrm>
        </p:grpSpPr>
        <p:sp>
          <p:nvSpPr>
            <p:cNvPr id="398" name="Google Shape;398;p41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39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35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1" name="Google Shape;40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 txBox="1"/>
          <p:nvPr>
            <p:ph idx="1" type="body"/>
          </p:nvPr>
        </p:nvSpPr>
        <p:spPr>
          <a:xfrm>
            <a:off x="650480" y="1583461"/>
            <a:ext cx="8548875" cy="4681077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Char char="▪"/>
            </a:pPr>
            <a:r>
              <a:rPr lang="en-US" sz="3145">
                <a:solidFill>
                  <a:schemeClr val="lt2"/>
                </a:solidFill>
              </a:rPr>
              <a:t>What is Unity?</a:t>
            </a:r>
            <a:endParaRPr sz="3145">
              <a:solidFill>
                <a:schemeClr val="lt2"/>
              </a:solidFill>
            </a:endParaRPr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Char char="▪"/>
            </a:pPr>
            <a:r>
              <a:rPr lang="en-US" sz="3145">
                <a:solidFill>
                  <a:schemeClr val="lt2"/>
                </a:solidFill>
              </a:rPr>
              <a:t>Interface</a:t>
            </a:r>
            <a:endParaRPr sz="3145">
              <a:solidFill>
                <a:schemeClr val="lt2"/>
              </a:solidFill>
            </a:endParaRPr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Char char="▪"/>
            </a:pPr>
            <a:r>
              <a:rPr lang="en-US" sz="3145">
                <a:solidFill>
                  <a:schemeClr val="lt2"/>
                </a:solidFill>
              </a:rPr>
              <a:t>Scene, Hierarchy and Assets</a:t>
            </a:r>
            <a:endParaRPr sz="3145">
              <a:solidFill>
                <a:schemeClr val="lt2"/>
              </a:solidFill>
            </a:endParaRPr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Char char="▪"/>
            </a:pPr>
            <a:r>
              <a:rPr lang="en-US" sz="3145">
                <a:solidFill>
                  <a:schemeClr val="lt2"/>
                </a:solidFill>
              </a:rPr>
              <a:t>Game Objects and Components</a:t>
            </a:r>
            <a:endParaRPr sz="3145">
              <a:solidFill>
                <a:schemeClr val="lt2"/>
              </a:solidFill>
            </a:endParaRPr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Char char="▪"/>
            </a:pPr>
            <a:r>
              <a:rPr lang="en-US" sz="3145">
                <a:solidFill>
                  <a:schemeClr val="lt2"/>
                </a:solidFill>
              </a:rPr>
              <a:t>Coordinate System</a:t>
            </a:r>
            <a:endParaRPr sz="3145">
              <a:solidFill>
                <a:schemeClr val="lt2"/>
              </a:solidFill>
            </a:endParaRPr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Char char="▪"/>
            </a:pPr>
            <a:r>
              <a:rPr lang="en-US" sz="3145">
                <a:solidFill>
                  <a:schemeClr val="lt2"/>
                </a:solidFill>
              </a:rPr>
              <a:t>Cameras</a:t>
            </a:r>
            <a:endParaRPr sz="3145">
              <a:solidFill>
                <a:schemeClr val="lt2"/>
              </a:solidFill>
            </a:endParaRPr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Char char="▪"/>
            </a:pPr>
            <a:r>
              <a:rPr lang="en-US" sz="3145">
                <a:solidFill>
                  <a:schemeClr val="lt2"/>
                </a:solidFill>
              </a:rPr>
              <a:t>Lights, Shadows, Shaders and Materials</a:t>
            </a:r>
            <a:endParaRPr sz="3145">
              <a:solidFill>
                <a:schemeClr val="lt2"/>
              </a:solidFill>
            </a:endParaRPr>
          </a:p>
          <a:p>
            <a:pPr indent="-514350" lvl="0" marL="51435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145"/>
              <a:buChar char="▪"/>
            </a:pPr>
            <a:r>
              <a:rPr lang="en-US" sz="3145">
                <a:solidFill>
                  <a:schemeClr val="lt2"/>
                </a:solidFill>
              </a:rPr>
              <a:t>MonoBehaviour basics</a:t>
            </a:r>
            <a:endParaRPr sz="3145">
              <a:solidFill>
                <a:schemeClr val="lt2"/>
              </a:solidFill>
            </a:endParaRPr>
          </a:p>
        </p:txBody>
      </p:sp>
      <p:sp>
        <p:nvSpPr>
          <p:cNvPr id="403" name="Google Shape;403;p41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 txBox="1"/>
          <p:nvPr>
            <p:ph idx="1" type="body"/>
          </p:nvPr>
        </p:nvSpPr>
        <p:spPr>
          <a:xfrm>
            <a:off x="190402" y="1404000"/>
            <a:ext cx="11818096" cy="532089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b="1" lang="en-US" sz="115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b="1" lang="en-US" sz="11500"/>
              <a:t>#Unity3D-Basics</a:t>
            </a:r>
            <a:endParaRPr b="1" sz="11500"/>
          </a:p>
        </p:txBody>
      </p:sp>
      <p:sp>
        <p:nvSpPr>
          <p:cNvPr id="206" name="Google Shape;206;p16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3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/>
              <a:t>SoftUni Diamond Partners</a:t>
            </a:r>
            <a:endParaRPr/>
          </a:p>
        </p:txBody>
      </p:sp>
      <p:pic>
        <p:nvPicPr>
          <p:cNvPr id="419" name="Google Shape;419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439" r="2511" t="0"/>
          <a:stretch/>
        </p:blipFill>
        <p:spPr>
          <a:xfrm>
            <a:off x="8047702" y="2547480"/>
            <a:ext cx="3624607" cy="1009449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0" name="Google Shape;420;p43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5775" l="-8168" r="-5809" t="4939"/>
          <a:stretch/>
        </p:blipFill>
        <p:spPr>
          <a:xfrm>
            <a:off x="4428390" y="1394260"/>
            <a:ext cx="3333747" cy="966545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1" name="Google Shape;421;p4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-8950" l="-20749" r="-23890" t="-8951"/>
          <a:stretch/>
        </p:blipFill>
        <p:spPr>
          <a:xfrm>
            <a:off x="753672" y="5306518"/>
            <a:ext cx="3654992" cy="1134606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2" name="Google Shape;422;p43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-16504" l="-8527" r="-13960" t="-16504"/>
          <a:stretch/>
        </p:blipFill>
        <p:spPr>
          <a:xfrm>
            <a:off x="8047702" y="1394258"/>
            <a:ext cx="3624607" cy="988894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3" name="Google Shape;423;p43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18612" y="4078083"/>
            <a:ext cx="2553730" cy="2363043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4" name="Google Shape;424;p43"/>
          <p:cNvSpPr txBox="1"/>
          <p:nvPr/>
        </p:nvSpPr>
        <p:spPr>
          <a:xfrm>
            <a:off x="11751557" y="6506199"/>
            <a:ext cx="367318" cy="2969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43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5063" l="5838" r="4136" t="5064"/>
          <a:stretch/>
        </p:blipFill>
        <p:spPr>
          <a:xfrm>
            <a:off x="753672" y="3834175"/>
            <a:ext cx="3654992" cy="1230487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6" name="Google Shape;426;p43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408664" y="2606295"/>
            <a:ext cx="1600370" cy="1230488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7" name="Google Shape;427;p43">
            <a:hlinkClick r:id="rId17"/>
          </p:cNvPr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163241" y="2617597"/>
            <a:ext cx="1600370" cy="1207887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8" name="Google Shape;428;p43">
            <a:hlinkClick r:id="rId19"/>
          </p:cNvPr>
          <p:cNvPicPr preferRelativeResize="0"/>
          <p:nvPr/>
        </p:nvPicPr>
        <p:blipFill rotWithShape="1">
          <a:blip r:embed="rId20">
            <a:alphaModFix/>
          </a:blip>
          <a:srcRect b="-8809" l="-1863" r="-3983" t="-5711"/>
          <a:stretch/>
        </p:blipFill>
        <p:spPr>
          <a:xfrm>
            <a:off x="8046226" y="5306520"/>
            <a:ext cx="3624607" cy="1134607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9" name="Google Shape;429;p43"/>
          <p:cNvPicPr preferRelativeResize="0"/>
          <p:nvPr/>
        </p:nvPicPr>
        <p:blipFill rotWithShape="1">
          <a:blip r:embed="rId21">
            <a:alphaModFix/>
          </a:blip>
          <a:srcRect b="-8313" l="-4372" r="-2923" t="-4131"/>
          <a:stretch/>
        </p:blipFill>
        <p:spPr>
          <a:xfrm>
            <a:off x="753672" y="1394259"/>
            <a:ext cx="3390629" cy="2162669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30" name="Google Shape;430;p43"/>
          <p:cNvGrpSpPr/>
          <p:nvPr/>
        </p:nvGrpSpPr>
        <p:grpSpPr>
          <a:xfrm>
            <a:off x="8046225" y="3863080"/>
            <a:ext cx="3624607" cy="1230487"/>
            <a:chOff x="8064168" y="3699000"/>
            <a:chExt cx="3608116" cy="1395000"/>
          </a:xfrm>
        </p:grpSpPr>
        <p:pic>
          <p:nvPicPr>
            <p:cNvPr descr="Logo&#10;&#10;Description automatically generated" id="431" name="Google Shape;431;p4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2" name="Google Shape;432;p43"/>
            <p:cNvSpPr/>
            <p:nvPr/>
          </p:nvSpPr>
          <p:spPr>
            <a:xfrm>
              <a:off x="8064168" y="3699000"/>
              <a:ext cx="3608116" cy="13950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1417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7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3" name="Google Shape;433;p43">
            <a:hlinkClick r:id="rId23"/>
          </p:cNvPr>
          <p:cNvPicPr preferRelativeResize="0"/>
          <p:nvPr/>
        </p:nvPicPr>
        <p:blipFill rotWithShape="1">
          <a:blip r:embed="rId24">
            <a:alphaModFix/>
          </a:blip>
          <a:srcRect b="5775" l="-8168" r="-5809" t="4939"/>
          <a:stretch/>
        </p:blipFill>
        <p:spPr>
          <a:xfrm>
            <a:off x="4427954" y="1393728"/>
            <a:ext cx="3334615" cy="966797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4" name="Google Shape;434;p43">
            <a:hlinkClick r:id="rId25"/>
          </p:cNvPr>
          <p:cNvPicPr preferRelativeResize="0"/>
          <p:nvPr/>
        </p:nvPicPr>
        <p:blipFill rotWithShape="1">
          <a:blip r:embed="rId26">
            <a:alphaModFix/>
          </a:blip>
          <a:srcRect b="-8950" l="-20749" r="-23890" t="-8951"/>
          <a:stretch/>
        </p:blipFill>
        <p:spPr>
          <a:xfrm>
            <a:off x="752280" y="5307007"/>
            <a:ext cx="3655944" cy="113490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5" name="Google Shape;435;p43">
            <a:hlinkClick r:id="rId27"/>
          </p:cNvPr>
          <p:cNvPicPr preferRelativeResize="0"/>
          <p:nvPr/>
        </p:nvPicPr>
        <p:blipFill rotWithShape="1">
          <a:blip r:embed="rId28">
            <a:alphaModFix/>
          </a:blip>
          <a:srcRect b="-16504" l="-8527" r="-13960" t="-16504"/>
          <a:stretch/>
        </p:blipFill>
        <p:spPr>
          <a:xfrm>
            <a:off x="8048209" y="1393728"/>
            <a:ext cx="3625551" cy="98915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6" name="Google Shape;436;p43">
            <a:hlinkClick r:id="rId29"/>
          </p:cNvPr>
          <p:cNvPicPr preferRelativeResize="0"/>
          <p:nvPr/>
        </p:nvPicPr>
        <p:blipFill rotWithShape="1">
          <a:blip r:embed="rId30">
            <a:alphaModFix/>
          </a:blip>
          <a:srcRect b="-8809" l="-1863" r="-3983" t="-5711"/>
          <a:stretch/>
        </p:blipFill>
        <p:spPr>
          <a:xfrm>
            <a:off x="8046733" y="5307007"/>
            <a:ext cx="3625551" cy="113490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/>
              <a:t>Educational Partners</a:t>
            </a:r>
            <a:endParaRPr/>
          </a:p>
        </p:txBody>
      </p:sp>
      <p:sp>
        <p:nvSpPr>
          <p:cNvPr id="445" name="Google Shape;445;p44"/>
          <p:cNvSpPr txBox="1"/>
          <p:nvPr/>
        </p:nvSpPr>
        <p:spPr>
          <a:xfrm>
            <a:off x="11751557" y="6506199"/>
            <a:ext cx="367318" cy="2969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Google Shape;446;p44"/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447" name="Google Shape;447;p44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" name="Google Shape;448;p44"/>
            <p:cNvSpPr/>
            <p:nvPr/>
          </p:nvSpPr>
          <p:spPr>
            <a:xfrm>
              <a:off x="5961000" y="3789000"/>
              <a:ext cx="4680000" cy="2070000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rgbClr val="14171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44"/>
          <p:cNvGrpSpPr/>
          <p:nvPr/>
        </p:nvGrpSpPr>
        <p:grpSpPr>
          <a:xfrm>
            <a:off x="674700" y="1874837"/>
            <a:ext cx="5037446" cy="1395000"/>
            <a:chOff x="3081000" y="1921500"/>
            <a:chExt cx="4950000" cy="1395000"/>
          </a:xfrm>
        </p:grpSpPr>
        <p:sp>
          <p:nvSpPr>
            <p:cNvPr id="450" name="Google Shape;450;p44"/>
            <p:cNvSpPr/>
            <p:nvPr/>
          </p:nvSpPr>
          <p:spPr>
            <a:xfrm>
              <a:off x="3081000" y="1921500"/>
              <a:ext cx="4950000" cy="1395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1" name="Google Shape;451;p44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2" name="Google Shape;452;p44"/>
          <p:cNvGrpSpPr/>
          <p:nvPr/>
        </p:nvGrpSpPr>
        <p:grpSpPr>
          <a:xfrm>
            <a:off x="7131000" y="2002500"/>
            <a:ext cx="4113596" cy="3753000"/>
            <a:chOff x="7131000" y="2137500"/>
            <a:chExt cx="4113596" cy="3753000"/>
          </a:xfrm>
        </p:grpSpPr>
        <p:sp>
          <p:nvSpPr>
            <p:cNvPr id="453" name="Google Shape;453;p44"/>
            <p:cNvSpPr/>
            <p:nvPr/>
          </p:nvSpPr>
          <p:spPr>
            <a:xfrm>
              <a:off x="7131000" y="2934000"/>
              <a:ext cx="4113596" cy="2160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4" name="Google Shape;454;p4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311298" y="2137500"/>
              <a:ext cx="3753000" cy="3753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5"/>
          <p:cNvSpPr txBox="1"/>
          <p:nvPr>
            <p:ph idx="1" type="body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b="1" lang="en-US"/>
              <a:t>copyrighted content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https://about.softuni.bg</a:t>
            </a:r>
            <a:endParaRPr/>
          </a:p>
          <a:p>
            <a:pPr indent="-360363" lvl="0" marL="360363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463" name="Google Shape;46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5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6"/>
          <p:cNvSpPr txBox="1"/>
          <p:nvPr>
            <p:ph idx="4294967295" type="body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 lnSpcReduction="10000"/>
          </a:bodyPr>
          <a:lstStyle/>
          <a:p>
            <a:pPr indent="-360363" lvl="0" marL="3603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-US" sz="3000"/>
              <a:t>,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-US" sz="3000"/>
              <a:t> </a:t>
            </a:r>
            <a:endParaRPr/>
          </a:p>
          <a:p>
            <a:pPr indent="-360363" lvl="0" marL="3603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softuni.foundation</a:t>
            </a:r>
            <a:endParaRPr sz="3000"/>
          </a:p>
          <a:p>
            <a:pPr indent="-360363" lvl="0" marL="3603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3000"/>
          </a:p>
          <a:p>
            <a:pPr indent="-360363" lvl="0" marL="3603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indent="-360363" lvl="1" marL="803275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7"/>
              </a:rPr>
              <a:t>forum.softuni.bg</a:t>
            </a:r>
            <a:endParaRPr sz="3000"/>
          </a:p>
        </p:txBody>
      </p:sp>
      <p:sp>
        <p:nvSpPr>
          <p:cNvPr id="473" name="Google Shape;473;p46"/>
          <p:cNvSpPr txBox="1"/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What is Unity?</a:t>
            </a:r>
            <a:endParaRPr/>
          </a:p>
        </p:txBody>
      </p:sp>
      <p:sp>
        <p:nvSpPr>
          <p:cNvPr id="212" name="Google Shape;212;p17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Icon - Free Download, PNG and Vector" id="213" name="Google Shape;2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000" y="1134000"/>
            <a:ext cx="2835000" cy="28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2" lvl="0" marL="360362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Multi-platform Game Engine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https://www.unity3d.com</a:t>
            </a:r>
            <a:r>
              <a:rPr lang="en-US"/>
              <a:t>)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C# scripting language</a:t>
            </a:r>
            <a:endParaRPr/>
          </a:p>
          <a:p>
            <a:pPr indent="-366586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/>
              <a:t>B</a:t>
            </a:r>
            <a:r>
              <a:rPr lang="en-US"/>
              <a:t>uilt-in Visual Studio integration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/>
              <a:t>Custom m</a:t>
            </a:r>
            <a:r>
              <a:rPr lang="en-US"/>
              <a:t>odifiable</a:t>
            </a:r>
            <a:r>
              <a:rPr lang="en-US"/>
              <a:t> editor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b="1" lang="en-US"/>
              <a:t>Huge </a:t>
            </a:r>
            <a:r>
              <a:rPr lang="en-US"/>
              <a:t>library of resources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398"/>
              <a:buChar char="▪"/>
            </a:pPr>
            <a:r>
              <a:rPr lang="en-US"/>
              <a:t>Unity 3D version used - 2020.3.29f1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-US"/>
              <a:t>)</a:t>
            </a:r>
            <a:endParaRPr/>
          </a:p>
        </p:txBody>
      </p:sp>
      <p:sp>
        <p:nvSpPr>
          <p:cNvPr id="219" name="Google Shape;219;p18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What is Unity 3D?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225" name="Google Shape;225;p19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rawing&#10;&#10;Description automatically generated" id="226" name="Google Shape;2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952" y="1449000"/>
            <a:ext cx="2438095" cy="243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idx="12" type="sldNum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20"/>
          <p:cNvSpPr txBox="1"/>
          <p:nvPr>
            <p:ph idx="1" type="body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Console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Animation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Animator</a:t>
            </a:r>
            <a:endParaRPr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Asset Store</a:t>
            </a:r>
            <a:endParaRPr sz="3400"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 sz="3400"/>
              <a:t>Package Manager</a:t>
            </a:r>
            <a:endParaRPr sz="3400"/>
          </a:p>
          <a:p>
            <a:pPr indent="-360362" lvl="0" marL="360362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400"/>
              <a:buChar char="▪"/>
            </a:pPr>
            <a:r>
              <a:rPr lang="en-US" sz="3400"/>
              <a:t>Profiler</a:t>
            </a:r>
            <a:endParaRPr sz="3400"/>
          </a:p>
        </p:txBody>
      </p:sp>
      <p:sp>
        <p:nvSpPr>
          <p:cNvPr id="233" name="Google Shape;233;p20"/>
          <p:cNvSpPr txBox="1"/>
          <p:nvPr>
            <p:ph idx="2" type="body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Scene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Game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Inspector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Hierarchy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/>
              <a:t>Project</a:t>
            </a:r>
            <a:endParaRPr sz="3400"/>
          </a:p>
        </p:txBody>
      </p:sp>
      <p:sp>
        <p:nvSpPr>
          <p:cNvPr id="234" name="Google Shape;234;p20"/>
          <p:cNvSpPr txBox="1"/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Interface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Scene, Hierarchy and Assets</a:t>
            </a:r>
            <a:endParaRPr/>
          </a:p>
        </p:txBody>
      </p:sp>
      <p:sp>
        <p:nvSpPr>
          <p:cNvPr id="240" name="Google Shape;240;p21"/>
          <p:cNvSpPr txBox="1"/>
          <p:nvPr>
            <p:ph idx="12" type="sldNum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rawing, table, mug&#10;&#10;Description automatically generated" id="241" name="Google Shape;2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25" y="1385091"/>
            <a:ext cx="2438350" cy="243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42" name="Google Shape;24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6476" y="2169000"/>
            <a:ext cx="1039048" cy="103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spcFirstLastPara="1" rIns="108000" wrap="square" tIns="36000">
            <a:normAutofit/>
          </a:bodyPr>
          <a:lstStyle/>
          <a:p>
            <a:pPr indent="-360363" lvl="0" marL="36036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Parent/Child relation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Scene hierarchy</a:t>
            </a:r>
            <a:endParaRPr/>
          </a:p>
          <a:p>
            <a:pPr indent="-360363" lvl="0" marL="360363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Assets hierarchy </a:t>
            </a:r>
            <a:endParaRPr/>
          </a:p>
        </p:txBody>
      </p:sp>
      <p:sp>
        <p:nvSpPr>
          <p:cNvPr id="249" name="Google Shape;249;p22"/>
          <p:cNvSpPr txBox="1"/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spcFirstLastPara="1" rIns="108000" wrap="square" tIns="3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Scene, Hierarchy and Assets</a:t>
            </a:r>
            <a:endParaRPr/>
          </a:p>
        </p:txBody>
      </p:sp>
      <p:pic>
        <p:nvPicPr>
          <p:cNvPr id="250" name="Google Shape;2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000" y="1989000"/>
            <a:ext cx="4275000" cy="429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