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1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1" Type="http://schemas.openxmlformats.org/officeDocument/2006/relationships/image" Target="../media/image5.png"/><Relationship Id="rId10" Type="http://schemas.openxmlformats.org/officeDocument/2006/relationships/image" Target="../media/image36.png"/><Relationship Id="rId9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38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8.png"/><Relationship Id="rId9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43.png"/><Relationship Id="rId8" Type="http://schemas.openxmlformats.org/officeDocument/2006/relationships/hyperlink" Target="https://softuni.bg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3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1" name="Google Shape;1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82" name="Google Shape;1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86" name="Google Shape;18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5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5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06" name="Google Shape;2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32" name="Google Shape;2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2" name="Google Shape;2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8" name="Google Shape;2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2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2" name="Google Shape;3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309" name="Google Shape;30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310" name="Google Shape;310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311" name="Google Shape;311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312" name="Google Shape;312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313" name="Google Shape;313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314" name="Google Shape;314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323" name="Google Shape;323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325" name="Google Shape;32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328" name="Google Shape;32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329" name="Google Shape;329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30" name="Google Shape;330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331" name="Google Shape;331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34" name="Google Shape;33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64" name="Google Shape;6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91" name="Google Shape;9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92" name="Google Shape;9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93" name="Google Shape;9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94" name="Google Shape;9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95" name="Google Shape;9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96" name="Google Shape;9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05" name="Google Shape;10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07" name="Google Shape;10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10" name="Google Shape;110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11" name="Google Shape;111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12" name="Google Shape;112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13" name="Google Shape;113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16" name="Google Shape;11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0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7" name="Google Shape;1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77" name="Google Shape;177;p14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55.png"/><Relationship Id="rId21" Type="http://schemas.openxmlformats.org/officeDocument/2006/relationships/image" Target="../media/image53.png"/><Relationship Id="rId24" Type="http://schemas.openxmlformats.org/officeDocument/2006/relationships/image" Target="../media/image47.png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25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34.png"/><Relationship Id="rId7" Type="http://schemas.openxmlformats.org/officeDocument/2006/relationships/hyperlink" Target="https://netpeak.bg/" TargetMode="External"/><Relationship Id="rId8" Type="http://schemas.openxmlformats.org/officeDocument/2006/relationships/image" Target="../media/image42.png"/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2" Type="http://schemas.openxmlformats.org/officeDocument/2006/relationships/image" Target="../media/image45.png"/><Relationship Id="rId15" Type="http://schemas.openxmlformats.org/officeDocument/2006/relationships/hyperlink" Target="http://smartit.bg/" TargetMode="External"/><Relationship Id="rId14" Type="http://schemas.openxmlformats.org/officeDocument/2006/relationships/image" Target="../media/image56.png"/><Relationship Id="rId17" Type="http://schemas.openxmlformats.org/officeDocument/2006/relationships/hyperlink" Target="https://motion-software.com/" TargetMode="External"/><Relationship Id="rId16" Type="http://schemas.openxmlformats.org/officeDocument/2006/relationships/image" Target="../media/image40.png"/><Relationship Id="rId19" Type="http://schemas.openxmlformats.org/officeDocument/2006/relationships/image" Target="../media/image39.png"/><Relationship Id="rId18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herent-labs.com/" TargetMode="External"/><Relationship Id="rId4" Type="http://schemas.openxmlformats.org/officeDocument/2006/relationships/image" Target="../media/image52.png"/><Relationship Id="rId5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idx="6" type="subTitle"/>
          </p:nvPr>
        </p:nvSpPr>
        <p:spPr>
          <a:xfrm>
            <a:off x="668275" y="1303142"/>
            <a:ext cx="109624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Course Introduction</a:t>
            </a:r>
            <a:endParaRPr/>
          </a:p>
        </p:txBody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43" name="Google Shape;343;p26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800"/>
              <a:buNone/>
            </a:pPr>
            <a:r>
              <a:rPr lang="en-US" sz="1800"/>
              <a:t>Software University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</a:t>
            </a:r>
            <a:endParaRPr/>
          </a:p>
        </p:txBody>
      </p:sp>
      <p:sp>
        <p:nvSpPr>
          <p:cNvPr id="345" name="Google Shape;345;p26"/>
          <p:cNvSpPr txBox="1"/>
          <p:nvPr>
            <p:ph idx="4" type="body"/>
          </p:nvPr>
        </p:nvSpPr>
        <p:spPr>
          <a:xfrm>
            <a:off x="672561" y="4938804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SoftUni Team</a:t>
            </a:r>
            <a:endParaRPr/>
          </a:p>
        </p:txBody>
      </p:sp>
      <p:sp>
        <p:nvSpPr>
          <p:cNvPr id="346" name="Google Shape;346;p26"/>
          <p:cNvSpPr txBox="1"/>
          <p:nvPr>
            <p:ph idx="3" type="body"/>
          </p:nvPr>
        </p:nvSpPr>
        <p:spPr>
          <a:xfrm>
            <a:off x="554670" y="5390699"/>
            <a:ext cx="2980696" cy="35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Technical Trainers</a:t>
            </a:r>
            <a:endParaRPr/>
          </a:p>
        </p:txBody>
      </p:sp>
      <p:pic>
        <p:nvPicPr>
          <p:cNvPr id="347" name="Google Shape;3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44" y="3587514"/>
            <a:ext cx="2980696" cy="108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2057400" y="1143000"/>
            <a:ext cx="99270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Lessons: ~15h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Practical exercises: ~15h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Exam: 4 hours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Practical exam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Schedule: Mart-June 202</a:t>
            </a:r>
            <a:r>
              <a:rPr lang="en-US"/>
              <a:t>2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 date: 5</a:t>
            </a:r>
            <a:r>
              <a:rPr baseline="30000" lang="en-US" sz="3400"/>
              <a:t>th</a:t>
            </a:r>
            <a:r>
              <a:rPr lang="en-US" sz="3400"/>
              <a:t> of June 2022 and </a:t>
            </a:r>
            <a:r>
              <a:rPr lang="en-US" sz="3400"/>
              <a:t>12</a:t>
            </a:r>
            <a:r>
              <a:rPr baseline="30000" lang="en-US" sz="3400"/>
              <a:t>th</a:t>
            </a:r>
            <a:r>
              <a:rPr lang="en-US" sz="3400"/>
              <a:t> of June (retake)</a:t>
            </a:r>
            <a:endParaRPr/>
          </a:p>
          <a:p>
            <a:pPr indent="-1571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26" name="Google Shape;426;p3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Training Duration</a:t>
            </a:r>
            <a:endParaRPr/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6 problems for 4 hours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solved problem gives certain amount of points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Min points for passing the exam - 20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Max points - 60</a:t>
            </a:r>
            <a:endParaRPr/>
          </a:p>
        </p:txBody>
      </p:sp>
      <p:sp>
        <p:nvSpPr>
          <p:cNvPr id="434" name="Google Shape;434;p3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Practical Programming Exam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descr="License" id="450" name="Google Shape;45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– High-Quality Education, Profession and Job for Software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about.softuni.bg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softuni.org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Foundation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softuni.foundation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@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facebook.com/SoftwareUniversity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Forums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forum.softuni.bg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4460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Program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Trainers Team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Organization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Duration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Practical Programming Exam</a:t>
            </a:r>
            <a:endParaRPr/>
          </a:p>
        </p:txBody>
      </p:sp>
      <p:sp>
        <p:nvSpPr>
          <p:cNvPr id="355" name="Google Shape;355;p2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b="1" lang="en-US" sz="8800" u="sng">
                <a:solidFill>
                  <a:schemeClr val="lt1"/>
                </a:solidFill>
              </a:rPr>
              <a:t>sli.do</a:t>
            </a:r>
            <a:endParaRPr b="1" sz="72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#Unity3D-Basics</a:t>
            </a:r>
            <a:endParaRPr sz="11500"/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372" name="Google Shape;37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4204" r="-4202" t="0"/>
          <a:stretch/>
        </p:blipFill>
        <p:spPr>
          <a:xfrm>
            <a:off x="5590975" y="4551725"/>
            <a:ext cx="566735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indeavr" id="373" name="Google Shape;373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-8642" l="-14632" r="-14632" t="-16118"/>
          <a:stretch/>
        </p:blipFill>
        <p:spPr>
          <a:xfrm>
            <a:off x="3781707" y="3479757"/>
            <a:ext cx="396111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netpeak" id="374" name="Google Shape;374;p2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11434" l="-7290" r="-7290" t="-11436"/>
          <a:stretch/>
        </p:blipFill>
        <p:spPr>
          <a:xfrm>
            <a:off x="3038489" y="1476383"/>
            <a:ext cx="557742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software group" id="375" name="Google Shape;375;p2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-12284" r="-9241" t="0"/>
          <a:stretch/>
        </p:blipFill>
        <p:spPr>
          <a:xfrm>
            <a:off x="1068698" y="2475025"/>
            <a:ext cx="385737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29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-3822" r="-689" t="0"/>
          <a:stretch/>
        </p:blipFill>
        <p:spPr>
          <a:xfrm>
            <a:off x="1068697" y="4551119"/>
            <a:ext cx="2713010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29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-8949" l="-21826" r="-21826" t="-8951"/>
          <a:stretch/>
        </p:blipFill>
        <p:spPr>
          <a:xfrm>
            <a:off x="8743466" y="1467222"/>
            <a:ext cx="251900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29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-16504" l="-14503" r="-14503" t="-16504"/>
          <a:stretch/>
        </p:blipFill>
        <p:spPr>
          <a:xfrm>
            <a:off x="6728337" y="2481884"/>
            <a:ext cx="454047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29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-23830" l="-28589" r="-30138" t="-22282"/>
          <a:stretch/>
        </p:blipFill>
        <p:spPr>
          <a:xfrm>
            <a:off x="1068697" y="1468374"/>
            <a:ext cx="1748647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68697" y="3479757"/>
            <a:ext cx="2466975" cy="8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53202" y="2459978"/>
            <a:ext cx="1148005" cy="87842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31902" y="4551119"/>
            <a:ext cx="1502916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966524" y="3487385"/>
            <a:ext cx="3291810" cy="86867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29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68697" y="5565962"/>
            <a:ext cx="6837809" cy="86812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06534" y="5562521"/>
            <a:ext cx="2962275" cy="8715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  <p:pic>
        <p:nvPicPr>
          <p:cNvPr descr="A close up of a logo  Description automatically generated"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452" y="1089000"/>
            <a:ext cx="2663095" cy="26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idx="1" type="body"/>
          </p:nvPr>
        </p:nvSpPr>
        <p:spPr>
          <a:xfrm>
            <a:off x="1994353" y="795784"/>
            <a:ext cx="10221315" cy="60397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Unity Basics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Using Game Object	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Physics and Collisions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Using Canvas UI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2D Graphics, Physics &amp; Particles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Animation &amp; Audio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Advanced Scripting &amp; Performance 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Unity Package Manager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Mobile games publishing. AppStore &amp; Google Play</a:t>
            </a:r>
            <a:endParaRPr/>
          </a:p>
        </p:txBody>
      </p:sp>
      <p:sp>
        <p:nvSpPr>
          <p:cNvPr id="399" name="Google Shape;399;p3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Trainers Team</a:t>
            </a:r>
            <a:endParaRPr/>
          </a:p>
        </p:txBody>
      </p:sp>
      <p:sp>
        <p:nvSpPr>
          <p:cNvPr id="405" name="Google Shape;405;p32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  Description automatically generated" id="406" name="Google Shape;4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000" y="1134000"/>
            <a:ext cx="27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3D / C# .NET Developer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Coherent Labs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ASP .NET, Python, C++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/>
              <a:t>MSSQL, MySQL, MongoDB</a:t>
            </a:r>
            <a:endParaRPr/>
          </a:p>
          <a:p>
            <a:pPr indent="-444371" lvl="0" marL="457200" rtl="0" algn="l"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JS, HTML, CSS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Super Bad at Math</a:t>
            </a:r>
            <a:endParaRPr/>
          </a:p>
        </p:txBody>
      </p:sp>
      <p:sp>
        <p:nvSpPr>
          <p:cNvPr id="412" name="Google Shape;412;p3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Yordan Strashilov</a:t>
            </a:r>
            <a:endParaRPr/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600" y="3971800"/>
            <a:ext cx="6946650" cy="2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0850" y="1339000"/>
            <a:ext cx="2367650" cy="29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Organization</a:t>
            </a:r>
            <a:endParaRPr/>
          </a:p>
        </p:txBody>
      </p:sp>
      <p:pic>
        <p:nvPicPr>
          <p:cNvPr descr="A picture containing text, book  Description automatically generated" id="420" name="Google Shape;4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476" y="1494000"/>
            <a:ext cx="2389048" cy="238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