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18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8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3" name="Google Shape;473;p19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9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/>
          <p:nvPr>
            <p:ph idx="2" type="sldImg"/>
          </p:nvPr>
        </p:nvSpPr>
        <p:spPr>
          <a:xfrm>
            <a:off x="379413" y="685800"/>
            <a:ext cx="6097587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p20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0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7" name="Google Shape;507;p21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5" name="Google Shape;525;p2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2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5" name="Google Shape;535;p2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1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20.png"/><Relationship Id="rId1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1" Type="http://schemas.openxmlformats.org/officeDocument/2006/relationships/image" Target="../media/image17.png"/><Relationship Id="rId10" Type="http://schemas.openxmlformats.org/officeDocument/2006/relationships/image" Target="../media/image12.png"/><Relationship Id="rId9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6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softuni.bg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140" name="Google Shape;140;p16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-US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-US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-US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-US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oftUni mascot with laptop" id="155" name="Google Shape;15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18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64" name="Google Shape;16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66" name="Google Shape;166;p19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67" name="Google Shape;167;p19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19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19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19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7" name="Google Shape;177;p19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78" name="Google Shape;178;p19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9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0" name="Google Shape;180;p19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19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19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83" name="Google Shape;183;p19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9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89" name="Google Shape;18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20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3" name="Google Shape;1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Title and Conten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814772" y="4880250"/>
            <a:ext cx="275561" cy="222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142802" y="897094"/>
            <a:ext cx="8863572" cy="414657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27"/>
          <p:cNvSpPr/>
          <p:nvPr/>
        </p:nvSpPr>
        <p:spPr>
          <a:xfrm>
            <a:off x="0" y="0"/>
            <a:ext cx="9147600" cy="8215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17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9" name="Google Shape;25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3"/>
            <a:ext cx="1436778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>
            <p:ph type="title"/>
          </p:nvPr>
        </p:nvSpPr>
        <p:spPr>
          <a:xfrm>
            <a:off x="142804" y="75562"/>
            <a:ext cx="7286696" cy="661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8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4" name="Google Shape;264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6" name="Google Shape;276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9" name="Google Shape;289;p32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3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1" name="Google Shape;291;p3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07" name="Google Shape;307;p3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08" name="Google Shape;308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6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15" name="Google Shape;315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7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8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38" name="Google Shape;38;p5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44;p5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5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" name="Google Shape;48;p5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9" name="Google Shape;49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1" name="Google Shape;51;p5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" name="Google Shape;52;p5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53;p5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4" name="Google Shape;54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56" name="Google Shape;56;p5"/>
          <p:cNvCxnSpPr>
            <a:stCxn id="4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-US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60" name="Google Shape;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6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62" name="Google Shape;6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63" name="Google Shape;63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64" name="Google Shape;64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65" name="Google Shape;65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66" name="Google Shape;66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67" name="Google Shape;67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8" name="Google Shape;68;p6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6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6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6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6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6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6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76" name="Google Shape;76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6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78" name="Google Shape;7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81" name="Google Shape;81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82" name="Google Shape;82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83" name="Google Shape;83;p7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84" name="Google Shape;84;p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7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87" name="Google Shape;8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8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arn.unity.com/tutorial/11-user-interface" TargetMode="External"/><Relationship Id="rId4" Type="http://schemas.openxmlformats.org/officeDocument/2006/relationships/hyperlink" Target="https://docs.unity3d.com/2020.1/Documentation/Manual/UICanvas.html" TargetMode="External"/><Relationship Id="rId5" Type="http://schemas.openxmlformats.org/officeDocument/2006/relationships/hyperlink" Target="https://docs.unity3d.com/2020.1/Documentation/Manual/UIBasicLayout.html" TargetMode="External"/><Relationship Id="rId6" Type="http://schemas.openxmlformats.org/officeDocument/2006/relationships/hyperlink" Target="https://docs.unity3d.com/Packages/com.unity.ugui@1.0/manual/EventSystem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46.png"/><Relationship Id="rId22" Type="http://schemas.openxmlformats.org/officeDocument/2006/relationships/image" Target="../media/image48.png"/><Relationship Id="rId21" Type="http://schemas.openxmlformats.org/officeDocument/2006/relationships/image" Target="../media/image50.png"/><Relationship Id="rId24" Type="http://schemas.openxmlformats.org/officeDocument/2006/relationships/image" Target="../media/image42.png"/><Relationship Id="rId23" Type="http://schemas.openxmlformats.org/officeDocument/2006/relationships/hyperlink" Target="https://www.indeavr.com/en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infragistics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://smartit.bg/" TargetMode="External"/><Relationship Id="rId26" Type="http://schemas.openxmlformats.org/officeDocument/2006/relationships/image" Target="../media/image39.png"/><Relationship Id="rId25" Type="http://schemas.openxmlformats.org/officeDocument/2006/relationships/hyperlink" Target="http://www.postbank.bg/" TargetMode="External"/><Relationship Id="rId28" Type="http://schemas.openxmlformats.org/officeDocument/2006/relationships/image" Target="../media/image49.png"/><Relationship Id="rId27" Type="http://schemas.openxmlformats.org/officeDocument/2006/relationships/hyperlink" Target="http://smartit.bg/" TargetMode="External"/><Relationship Id="rId5" Type="http://schemas.openxmlformats.org/officeDocument/2006/relationships/hyperlink" Target="https://www.indeavr.com/en" TargetMode="External"/><Relationship Id="rId6" Type="http://schemas.openxmlformats.org/officeDocument/2006/relationships/image" Target="../media/image43.png"/><Relationship Id="rId29" Type="http://schemas.openxmlformats.org/officeDocument/2006/relationships/hyperlink" Target="https://www.softwaregroup.com/" TargetMode="External"/><Relationship Id="rId7" Type="http://schemas.openxmlformats.org/officeDocument/2006/relationships/hyperlink" Target="http://www.postbank.bg/" TargetMode="External"/><Relationship Id="rId8" Type="http://schemas.openxmlformats.org/officeDocument/2006/relationships/image" Target="../media/image45.png"/><Relationship Id="rId30" Type="http://schemas.openxmlformats.org/officeDocument/2006/relationships/image" Target="../media/image47.png"/><Relationship Id="rId11" Type="http://schemas.openxmlformats.org/officeDocument/2006/relationships/hyperlink" Target="https://motion-software.com/" TargetMode="External"/><Relationship Id="rId10" Type="http://schemas.openxmlformats.org/officeDocument/2006/relationships/image" Target="../media/image40.png"/><Relationship Id="rId13" Type="http://schemas.openxmlformats.org/officeDocument/2006/relationships/hyperlink" Target="https://coca-colahellenic.com/" TargetMode="External"/><Relationship Id="rId12" Type="http://schemas.openxmlformats.org/officeDocument/2006/relationships/image" Target="../media/image44.jpg"/><Relationship Id="rId15" Type="http://schemas.openxmlformats.org/officeDocument/2006/relationships/hyperlink" Target="https://www.xs-software.com/" TargetMode="External"/><Relationship Id="rId14" Type="http://schemas.openxmlformats.org/officeDocument/2006/relationships/image" Target="../media/image37.png"/><Relationship Id="rId17" Type="http://schemas.openxmlformats.org/officeDocument/2006/relationships/hyperlink" Target="https://www.zuehlke.com/" TargetMode="External"/><Relationship Id="rId16" Type="http://schemas.openxmlformats.org/officeDocument/2006/relationships/image" Target="../media/image38.png"/><Relationship Id="rId19" Type="http://schemas.openxmlformats.org/officeDocument/2006/relationships/hyperlink" Target="https://www.softwaregroup.com/" TargetMode="External"/><Relationship Id="rId18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dexio.bg/" TargetMode="External"/><Relationship Id="rId4" Type="http://schemas.openxmlformats.org/officeDocument/2006/relationships/image" Target="../media/image54.png"/><Relationship Id="rId5" Type="http://schemas.openxmlformats.org/officeDocument/2006/relationships/hyperlink" Target="https://eee.bg/" TargetMode="External"/><Relationship Id="rId6" Type="http://schemas.openxmlformats.org/officeDocument/2006/relationships/image" Target="../media/image55.png"/><Relationship Id="rId7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336" name="Google Shape;336;p39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37" name="Google Shape;337;p39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-US"/>
              <a:t>Game User Interface</a:t>
            </a:r>
            <a:endParaRPr/>
          </a:p>
        </p:txBody>
      </p:sp>
      <p:sp>
        <p:nvSpPr>
          <p:cNvPr id="338" name="Google Shape;338;p39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798"/>
              <a:t>Unity 3D Essentials</a:t>
            </a:r>
            <a:endParaRPr/>
          </a:p>
        </p:txBody>
      </p:sp>
      <p:sp>
        <p:nvSpPr>
          <p:cNvPr id="339" name="Google Shape;339;p39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8"/>
              <a:buFont typeface="Arial"/>
              <a:buNone/>
            </a:pPr>
            <a:r>
              <a:rPr b="1" i="0" lang="en-US" sz="1998" u="none" cap="none" strike="noStrik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i="0" sz="1998" u="none" cap="none" strike="noStrike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idx="1" type="body"/>
          </p:nvPr>
        </p:nvSpPr>
        <p:spPr>
          <a:xfrm>
            <a:off x="1441541" y="662088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Image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Imported sprite (2D). Supports slicing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Button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Combination of Image &amp; OnClick detection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Text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Slider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Draggable UI Image with limits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Scroll Rect</a:t>
            </a:r>
            <a:endParaRPr sz="2200"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Supports inertia &amp; other effects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Vertical and/or horizontal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Can be dynamically filled</a:t>
            </a:r>
            <a:endParaRPr sz="2000"/>
          </a:p>
        </p:txBody>
      </p:sp>
      <p:sp>
        <p:nvSpPr>
          <p:cNvPr id="409" name="Google Shape;409;p48"/>
          <p:cNvSpPr txBox="1"/>
          <p:nvPr>
            <p:ph type="title"/>
          </p:nvPr>
        </p:nvSpPr>
        <p:spPr>
          <a:xfrm>
            <a:off x="992293" y="-12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Most used UI components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/>
          <p:nvPr>
            <p:ph idx="1" type="body"/>
          </p:nvPr>
        </p:nvSpPr>
        <p:spPr>
          <a:xfrm>
            <a:off x="1420521" y="659288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Mask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Hide children based on the passed picture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Raw Image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Like UI Image, but simpler and lighter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Input Field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Clickable UI Text with input box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Check Box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Clickable Image with flag for on/off state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200"/>
              <a:t>UI Events &amp; Triggers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000"/>
              <a:t>Up/Down/Click &amp; other detection components</a:t>
            </a:r>
            <a:endParaRPr sz="2000"/>
          </a:p>
        </p:txBody>
      </p:sp>
      <p:sp>
        <p:nvSpPr>
          <p:cNvPr id="415" name="Google Shape;415;p4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Most used UI components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-387350" lvl="0" marL="45720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21" name="Google Shape;421;p50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UI Helpers</a:t>
            </a:r>
            <a:endParaRPr/>
          </a:p>
        </p:txBody>
      </p:sp>
      <p:sp>
        <p:nvSpPr>
          <p:cNvPr id="422" name="Google Shape;422;p50"/>
          <p:cNvSpPr txBox="1"/>
          <p:nvPr>
            <p:ph idx="12" type="sldNum"/>
          </p:nvPr>
        </p:nvSpPr>
        <p:spPr>
          <a:xfrm>
            <a:off x="8682533" y="4879974"/>
            <a:ext cx="461468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0"/>
          <p:cNvSpPr/>
          <p:nvPr/>
        </p:nvSpPr>
        <p:spPr>
          <a:xfrm>
            <a:off x="4161300" y="1539350"/>
            <a:ext cx="821400" cy="8808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Vertical Layout Group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Auto order vertically all children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Control order params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Horizontal Layout Groups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Auto order horizontally all children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Control order params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Layout Element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300"/>
              <a:t>Override control from parent</a:t>
            </a:r>
            <a:endParaRPr/>
          </a:p>
          <a:p>
            <a:pPr indent="-2286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429" name="Google Shape;429;p51"/>
          <p:cNvSpPr txBox="1"/>
          <p:nvPr>
            <p:ph type="title"/>
          </p:nvPr>
        </p:nvSpPr>
        <p:spPr>
          <a:xfrm>
            <a:off x="972718" y="42071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Common UI Helpers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400"/>
              <a:t>Content Size Fitter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Children controls overall size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400"/>
              <a:t>Grid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Same as Vertical/Horizontal layout group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Orders in grid form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400"/>
              <a:t>Aspect Ratio fitter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Lock the UI item according to its ratio no matter what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sz="2400"/>
              <a:t>Canvas Group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US" sz="2200"/>
              <a:t>Parent canvas dictating alpha </a:t>
            </a:r>
            <a:endParaRPr sz="2200"/>
          </a:p>
        </p:txBody>
      </p:sp>
      <p:sp>
        <p:nvSpPr>
          <p:cNvPr id="435" name="Google Shape;435;p5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Common UI Helpers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-387350" lvl="0" marL="45720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1" name="Google Shape;441;p53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442" name="Google Shape;442;p53"/>
          <p:cNvSpPr txBox="1"/>
          <p:nvPr>
            <p:ph idx="12" type="sldNum"/>
          </p:nvPr>
        </p:nvSpPr>
        <p:spPr>
          <a:xfrm>
            <a:off x="8786649" y="4879974"/>
            <a:ext cx="357352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000" y="1317875"/>
            <a:ext cx="1353775" cy="135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9780000" dist="28575">
              <a:srgbClr val="000000">
                <a:alpha val="7098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Add a game "Start menu".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Add a UI slider to indicate the car's integrity.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Add a UI text to track the current score.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Add a UI image and use it for the "game over" splash screen.</a:t>
            </a:r>
            <a:endParaRPr/>
          </a:p>
        </p:txBody>
      </p:sp>
      <p:sp>
        <p:nvSpPr>
          <p:cNvPr id="449" name="Google Shape;449;p5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Add a UI Button that will: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https://learn.unity.com/tutorial/11-user-interface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https://docs.unity3d.com/2020.1/Documentation/Manual/UICanvas.html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https://docs.unity3d.com/2020.1/Documentation/Manual/UIBasicLayout.html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https://docs.unity3d.com/Packages/com.unity.ugui@1.0/manual/EventSystem.html</a:t>
            </a:r>
            <a:endParaRPr/>
          </a:p>
        </p:txBody>
      </p:sp>
      <p:sp>
        <p:nvSpPr>
          <p:cNvPr id="455" name="Google Shape;455;p5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Useful Links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3" name="Google Shape;463;p56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464" name="Google Shape;464;p56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56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392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56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7" name="Google Shape;46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6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chemeClr val="lt2"/>
                </a:solidFill>
              </a:rPr>
              <a:t>UI Basic Components</a:t>
            </a:r>
            <a:endParaRPr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chemeClr val="lt2"/>
                </a:solidFill>
              </a:rPr>
              <a:t>UI Most Used Methods</a:t>
            </a:r>
            <a:endParaRPr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chemeClr val="lt2"/>
                </a:solidFill>
              </a:rPr>
              <a:t>UI Helpers</a:t>
            </a:r>
            <a:endParaRPr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chemeClr val="lt2"/>
                </a:solidFill>
              </a:rPr>
              <a:t>Useful links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69" name="Google Shape;469;p56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-US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477" name="Google Shape;477;p57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-US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UI Basic Components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UI Most Used Controls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UI Helpers to Shape the Layout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Useful Links</a:t>
            </a:r>
            <a:endParaRPr/>
          </a:p>
        </p:txBody>
      </p:sp>
      <p:sp>
        <p:nvSpPr>
          <p:cNvPr id="349" name="Google Shape;349;p40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Table of Contents</a:t>
            </a:r>
            <a:endParaRPr/>
          </a:p>
        </p:txBody>
      </p:sp>
      <p:pic>
        <p:nvPicPr>
          <p:cNvPr descr="A drawing of a cartoon character  Description generated with high confidence" id="350" name="Google Shape;3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idx="12" type="sldNum"/>
          </p:nvPr>
        </p:nvSpPr>
        <p:spPr>
          <a:xfrm>
            <a:off x="8814772" y="4880250"/>
            <a:ext cx="275561" cy="222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58"/>
          <p:cNvSpPr txBox="1"/>
          <p:nvPr>
            <p:ph type="title"/>
          </p:nvPr>
        </p:nvSpPr>
        <p:spPr>
          <a:xfrm>
            <a:off x="142804" y="75562"/>
            <a:ext cx="7286696" cy="661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SoftUni Diamond Partners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5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439" r="2511" t="0"/>
          <a:stretch/>
        </p:blipFill>
        <p:spPr>
          <a:xfrm>
            <a:off x="6035777" y="1910610"/>
            <a:ext cx="2718455" cy="75708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7" name="Google Shape;487;p5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5775" l="-8168" r="-5809" t="4939"/>
          <a:stretch/>
        </p:blipFill>
        <p:spPr>
          <a:xfrm>
            <a:off x="3321293" y="1045695"/>
            <a:ext cx="2500310" cy="72490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8" name="Google Shape;488;p58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-8950" l="-20749" r="-23890" t="-8951"/>
          <a:stretch/>
        </p:blipFill>
        <p:spPr>
          <a:xfrm>
            <a:off x="565254" y="3979888"/>
            <a:ext cx="2741244" cy="85095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9" name="Google Shape;489;p58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-16504" l="-8527" r="-13960" t="-16504"/>
          <a:stretch/>
        </p:blipFill>
        <p:spPr>
          <a:xfrm>
            <a:off x="6035777" y="1045693"/>
            <a:ext cx="2718455" cy="741671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0" name="Google Shape;490;p58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88959" y="3058563"/>
            <a:ext cx="1915298" cy="177228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1" name="Google Shape;491;p58"/>
          <p:cNvSpPr txBox="1"/>
          <p:nvPr/>
        </p:nvSpPr>
        <p:spPr>
          <a:xfrm>
            <a:off x="8813668" y="4879650"/>
            <a:ext cx="275489" cy="22269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58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5063" l="5838" r="4136" t="5064"/>
          <a:stretch/>
        </p:blipFill>
        <p:spPr>
          <a:xfrm>
            <a:off x="565254" y="2875632"/>
            <a:ext cx="2741244" cy="92286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3" name="Google Shape;493;p58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06498" y="1954721"/>
            <a:ext cx="1200278" cy="92286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4" name="Google Shape;494;p58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22431" y="1963198"/>
            <a:ext cx="1200278" cy="90591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5" name="Google Shape;495;p58">
            <a:hlinkClick r:id="rId19"/>
          </p:cNvPr>
          <p:cNvPicPr preferRelativeResize="0"/>
          <p:nvPr/>
        </p:nvPicPr>
        <p:blipFill rotWithShape="1">
          <a:blip r:embed="rId20">
            <a:alphaModFix/>
          </a:blip>
          <a:srcRect b="-8809" l="-1863" r="-3983" t="-5711"/>
          <a:stretch/>
        </p:blipFill>
        <p:spPr>
          <a:xfrm>
            <a:off x="6034670" y="3979891"/>
            <a:ext cx="2718455" cy="850955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6" name="Google Shape;496;p58"/>
          <p:cNvPicPr preferRelativeResize="0"/>
          <p:nvPr/>
        </p:nvPicPr>
        <p:blipFill rotWithShape="1">
          <a:blip r:embed="rId21">
            <a:alphaModFix/>
          </a:blip>
          <a:srcRect b="-8313" l="-4372" r="-2923" t="-4131"/>
          <a:stretch/>
        </p:blipFill>
        <p:spPr>
          <a:xfrm>
            <a:off x="565254" y="1045695"/>
            <a:ext cx="2542972" cy="162200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97" name="Google Shape;497;p58"/>
          <p:cNvGrpSpPr/>
          <p:nvPr/>
        </p:nvGrpSpPr>
        <p:grpSpPr>
          <a:xfrm>
            <a:off x="6034669" y="2897311"/>
            <a:ext cx="2718455" cy="922865"/>
            <a:chOff x="8064168" y="3699000"/>
            <a:chExt cx="3608116" cy="1395000"/>
          </a:xfrm>
        </p:grpSpPr>
        <p:pic>
          <p:nvPicPr>
            <p:cNvPr descr="Logo&#10;&#10;Description automatically generated" id="498" name="Google Shape;498;p5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Google Shape;499;p58"/>
            <p:cNvSpPr/>
            <p:nvPr/>
          </p:nvSpPr>
          <p:spPr>
            <a:xfrm>
              <a:off x="8064168" y="3699000"/>
              <a:ext cx="3608116" cy="1395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B1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0" name="Google Shape;500;p58">
            <a:hlinkClick r:id="rId23"/>
          </p:cNvPr>
          <p:cNvPicPr preferRelativeResize="0"/>
          <p:nvPr/>
        </p:nvPicPr>
        <p:blipFill rotWithShape="1">
          <a:blip r:embed="rId24">
            <a:alphaModFix/>
          </a:blip>
          <a:srcRect b="5775" l="-8168" r="-5809" t="4939"/>
          <a:stretch/>
        </p:blipFill>
        <p:spPr>
          <a:xfrm>
            <a:off x="3320966" y="1045296"/>
            <a:ext cx="2500961" cy="72509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1" name="Google Shape;501;p58">
            <a:hlinkClick r:id="rId25"/>
          </p:cNvPr>
          <p:cNvPicPr preferRelativeResize="0"/>
          <p:nvPr/>
        </p:nvPicPr>
        <p:blipFill rotWithShape="1">
          <a:blip r:embed="rId26">
            <a:alphaModFix/>
          </a:blip>
          <a:srcRect b="-8950" l="-20749" r="-23890" t="-8951"/>
          <a:stretch/>
        </p:blipFill>
        <p:spPr>
          <a:xfrm>
            <a:off x="564210" y="3980255"/>
            <a:ext cx="2741958" cy="8511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2" name="Google Shape;502;p58">
            <a:hlinkClick r:id="rId27"/>
          </p:cNvPr>
          <p:cNvPicPr preferRelativeResize="0"/>
          <p:nvPr/>
        </p:nvPicPr>
        <p:blipFill rotWithShape="1">
          <a:blip r:embed="rId28">
            <a:alphaModFix/>
          </a:blip>
          <a:srcRect b="-16504" l="-8527" r="-13960" t="-16504"/>
          <a:stretch/>
        </p:blipFill>
        <p:spPr>
          <a:xfrm>
            <a:off x="6036157" y="1045296"/>
            <a:ext cx="2719163" cy="7418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3" name="Google Shape;503;p58">
            <a:hlinkClick r:id="rId29"/>
          </p:cNvPr>
          <p:cNvPicPr preferRelativeResize="0"/>
          <p:nvPr/>
        </p:nvPicPr>
        <p:blipFill rotWithShape="1">
          <a:blip r:embed="rId30">
            <a:alphaModFix/>
          </a:blip>
          <a:srcRect b="-8809" l="-1863" r="-3983" t="-5711"/>
          <a:stretch/>
        </p:blipFill>
        <p:spPr>
          <a:xfrm>
            <a:off x="6035050" y="3980256"/>
            <a:ext cx="2719163" cy="85117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 txBox="1"/>
          <p:nvPr>
            <p:ph idx="12" type="sldNum"/>
          </p:nvPr>
        </p:nvSpPr>
        <p:spPr>
          <a:xfrm>
            <a:off x="8814772" y="4880250"/>
            <a:ext cx="275561" cy="222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59"/>
          <p:cNvSpPr txBox="1"/>
          <p:nvPr>
            <p:ph type="title"/>
          </p:nvPr>
        </p:nvSpPr>
        <p:spPr>
          <a:xfrm>
            <a:off x="142804" y="75562"/>
            <a:ext cx="7286696" cy="661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Educational Partners</a:t>
            </a:r>
            <a:endParaRPr/>
          </a:p>
        </p:txBody>
      </p:sp>
      <p:sp>
        <p:nvSpPr>
          <p:cNvPr id="512" name="Google Shape;512;p59"/>
          <p:cNvSpPr txBox="1"/>
          <p:nvPr/>
        </p:nvSpPr>
        <p:spPr>
          <a:xfrm>
            <a:off x="8813668" y="4879650"/>
            <a:ext cx="275489" cy="22269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59"/>
          <p:cNvGrpSpPr/>
          <p:nvPr/>
        </p:nvGrpSpPr>
        <p:grpSpPr>
          <a:xfrm>
            <a:off x="589500" y="3179250"/>
            <a:ext cx="3778085" cy="1562272"/>
            <a:chOff x="5961000" y="3789000"/>
            <a:chExt cx="4680431" cy="2083029"/>
          </a:xfrm>
        </p:grpSpPr>
        <p:pic>
          <p:nvPicPr>
            <p:cNvPr id="514" name="Google Shape;514;p59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p59"/>
            <p:cNvSpPr/>
            <p:nvPr/>
          </p:nvSpPr>
          <p:spPr>
            <a:xfrm>
              <a:off x="5961000" y="3789000"/>
              <a:ext cx="4680000" cy="20700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0B1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59"/>
          <p:cNvGrpSpPr/>
          <p:nvPr/>
        </p:nvGrpSpPr>
        <p:grpSpPr>
          <a:xfrm>
            <a:off x="506025" y="1406128"/>
            <a:ext cx="3778085" cy="1046250"/>
            <a:chOff x="3081000" y="1921500"/>
            <a:chExt cx="4950000" cy="1395000"/>
          </a:xfrm>
        </p:grpSpPr>
        <p:sp>
          <p:nvSpPr>
            <p:cNvPr id="517" name="Google Shape;517;p59"/>
            <p:cNvSpPr/>
            <p:nvPr/>
          </p:nvSpPr>
          <p:spPr>
            <a:xfrm>
              <a:off x="3081000" y="1921500"/>
              <a:ext cx="4950000" cy="1395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8" name="Google Shape;518;p5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9" name="Google Shape;519;p59"/>
          <p:cNvGrpSpPr/>
          <p:nvPr/>
        </p:nvGrpSpPr>
        <p:grpSpPr>
          <a:xfrm>
            <a:off x="5126690" y="1475797"/>
            <a:ext cx="3085197" cy="2814750"/>
            <a:chOff x="7131000" y="2137500"/>
            <a:chExt cx="4113596" cy="3753000"/>
          </a:xfrm>
        </p:grpSpPr>
        <p:sp>
          <p:nvSpPr>
            <p:cNvPr id="520" name="Google Shape;520;p59"/>
            <p:cNvSpPr/>
            <p:nvPr/>
          </p:nvSpPr>
          <p:spPr>
            <a:xfrm>
              <a:off x="7131000" y="2934000"/>
              <a:ext cx="4113596" cy="216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1" name="Google Shape;521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41836" y="2137500"/>
              <a:ext cx="3753000" cy="3753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0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9" name="Google Shape;529;p60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b="1" lang="en-US"/>
              <a:t>copyrighted content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-US"/>
              <a:t>© SoftUni – https://about.softuni.bg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530" name="Google Shape;53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0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1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Google Shape;539;p61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-US" sz="2300"/>
              <a:t>, </a:t>
            </a:r>
            <a:r>
              <a:rPr lang="en-US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-US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-US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-US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-US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540" name="Google Shape;540;p61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-US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-US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-US" sz="8600"/>
              <a:t>#Unity-3D</a:t>
            </a:r>
            <a:endParaRPr b="1" sz="8600"/>
          </a:p>
        </p:txBody>
      </p:sp>
      <p:sp>
        <p:nvSpPr>
          <p:cNvPr id="359" name="Google Shape;359;p41"/>
          <p:cNvSpPr txBox="1"/>
          <p:nvPr>
            <p:ph type="title"/>
          </p:nvPr>
        </p:nvSpPr>
        <p:spPr>
          <a:xfrm>
            <a:off x="142802" y="167508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-387350" lvl="0" marL="45720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65" name="Google Shape;365;p42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UI Basic Components</a:t>
            </a:r>
            <a:endParaRPr/>
          </a:p>
        </p:txBody>
      </p:sp>
      <p:sp>
        <p:nvSpPr>
          <p:cNvPr id="366" name="Google Shape;366;p42"/>
          <p:cNvSpPr txBox="1"/>
          <p:nvPr>
            <p:ph idx="12" type="sldNum"/>
          </p:nvPr>
        </p:nvSpPr>
        <p:spPr>
          <a:xfrm>
            <a:off x="8867775" y="4879975"/>
            <a:ext cx="276225" cy="2238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013" y="1243300"/>
            <a:ext cx="1511974" cy="1511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  <a:reflection blurRad="0" dir="0" dist="0" endA="0" endPos="25000" fadeDir="5400012" kx="0" rotWithShape="0" algn="bl" stA="30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1489364" y="840857"/>
            <a:ext cx="7507036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Render Mode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Pixel perfect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Sort Order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Target Display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Additional Shader Channels</a:t>
            </a:r>
            <a:endParaRPr/>
          </a:p>
        </p:txBody>
      </p:sp>
      <p:sp>
        <p:nvSpPr>
          <p:cNvPr id="373" name="Google Shape;373;p43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Canvas</a:t>
            </a:r>
            <a:endParaRPr/>
          </a:p>
        </p:txBody>
      </p:sp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800" y="1242699"/>
            <a:ext cx="4677100" cy="1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1440872" y="840857"/>
            <a:ext cx="7555527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Dictates how the canvas acts in different resolutions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Scale Modes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Reference Resolution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Match Modes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Pixel per unit</a:t>
            </a:r>
            <a:endParaRPr/>
          </a:p>
        </p:txBody>
      </p:sp>
      <p:sp>
        <p:nvSpPr>
          <p:cNvPr id="380" name="Google Shape;380;p4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Canvas Scaler</a:t>
            </a:r>
            <a:endParaRPr/>
          </a:p>
        </p:txBody>
      </p:sp>
      <p:pic>
        <p:nvPicPr>
          <p:cNvPr id="381" name="Google Shape;38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150" y="1624175"/>
            <a:ext cx="3601600" cy="12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1524000" y="840857"/>
            <a:ext cx="74724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Manipulation Tool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Anchors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Position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Pivot</a:t>
            </a:r>
            <a:endParaRPr/>
          </a:p>
        </p:txBody>
      </p:sp>
      <p:sp>
        <p:nvSpPr>
          <p:cNvPr id="387" name="Google Shape;387;p4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Rect Transform</a:t>
            </a:r>
            <a:endParaRPr/>
          </a:p>
        </p:txBody>
      </p:sp>
      <p:pic>
        <p:nvPicPr>
          <p:cNvPr id="388" name="Google Shape;38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863" y="977663"/>
            <a:ext cx="38195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idx="1" type="body"/>
          </p:nvPr>
        </p:nvSpPr>
        <p:spPr>
          <a:xfrm>
            <a:off x="1475508" y="840857"/>
            <a:ext cx="7520891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Clicking is done via raycast logic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Ignore reversed graphics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Blocking objects</a:t>
            </a:r>
            <a:endParaRPr/>
          </a:p>
          <a:p>
            <a:pPr indent="-3873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500"/>
              <a:buChar char="▪"/>
            </a:pPr>
            <a:r>
              <a:rPr lang="en-US"/>
              <a:t>Blocking mask</a:t>
            </a:r>
            <a:endParaRPr/>
          </a:p>
        </p:txBody>
      </p:sp>
      <p:sp>
        <p:nvSpPr>
          <p:cNvPr id="394" name="Google Shape;394;p4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Graphic Raycaster</a:t>
            </a:r>
            <a:endParaRPr/>
          </a:p>
        </p:txBody>
      </p:sp>
      <p:pic>
        <p:nvPicPr>
          <p:cNvPr id="395" name="Google Shape;3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2373" y="1894111"/>
            <a:ext cx="3661725" cy="9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-387350" lvl="0" marL="45720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01" name="Google Shape;401;p47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Most Used Components</a:t>
            </a:r>
            <a:endParaRPr/>
          </a:p>
        </p:txBody>
      </p:sp>
      <p:sp>
        <p:nvSpPr>
          <p:cNvPr id="402" name="Google Shape;402;p47"/>
          <p:cNvSpPr txBox="1"/>
          <p:nvPr>
            <p:ph idx="12" type="sldNum"/>
          </p:nvPr>
        </p:nvSpPr>
        <p:spPr>
          <a:xfrm>
            <a:off x="8867775" y="4879975"/>
            <a:ext cx="276225" cy="2238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225" y="1279550"/>
            <a:ext cx="1453550" cy="14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