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2e23d4f9f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122e23d4f9f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4" name="Google Shape;36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p17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7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-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5" name="Google Shape;385;p18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8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p19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9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:notes"/>
          <p:cNvSpPr/>
          <p:nvPr>
            <p:ph idx="2" type="sldImg"/>
          </p:nvPr>
        </p:nvSpPr>
        <p:spPr>
          <a:xfrm>
            <a:off x="379413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:notes"/>
          <p:cNvSpPr txBox="1"/>
          <p:nvPr>
            <p:ph idx="11" type="ftr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p20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0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-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16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22.png"/><Relationship Id="rId1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11" Type="http://schemas.openxmlformats.org/officeDocument/2006/relationships/image" Target="../media/image4.png"/><Relationship Id="rId10" Type="http://schemas.openxmlformats.org/officeDocument/2006/relationships/image" Target="../media/image12.png"/><Relationship Id="rId9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18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17.png"/><Relationship Id="rId8" Type="http://schemas.openxmlformats.org/officeDocument/2006/relationships/hyperlink" Target="https://softuni.bg/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27007"/>
            <a:ext cx="9146400" cy="1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345" y="3888000"/>
            <a:ext cx="2813654" cy="9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b="1" sz="13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b="1" sz="15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Uni mascot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36694" y="1957233"/>
            <a:ext cx="2091669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5" name="Google Shape;1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5" type="pic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2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 1">
  <p:cSld name="Questions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7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147" name="Google Shape;147;p17">
            <a:hlinkClick r:id="rId3"/>
          </p:cNvPr>
          <p:cNvSpPr txBox="1"/>
          <p:nvPr/>
        </p:nvSpPr>
        <p:spPr>
          <a:xfrm rot="322337">
            <a:off x="7551762" y="1690136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>
            <a:hlinkClick r:id="rId4"/>
          </p:cNvPr>
          <p:cNvSpPr txBox="1"/>
          <p:nvPr/>
        </p:nvSpPr>
        <p:spPr>
          <a:xfrm rot="-969807">
            <a:off x="5677587" y="3255928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>
            <a:hlinkClick r:id="rId6"/>
          </p:cNvPr>
          <p:cNvSpPr txBox="1"/>
          <p:nvPr/>
        </p:nvSpPr>
        <p:spPr>
          <a:xfrm rot="-624257">
            <a:off x="4572024" y="4581943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>
            <a:hlinkClick r:id="rId7"/>
          </p:cNvPr>
          <p:cNvSpPr txBox="1"/>
          <p:nvPr/>
        </p:nvSpPr>
        <p:spPr>
          <a:xfrm rot="567739">
            <a:off x="6868791" y="3024503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>
            <a:hlinkClick r:id="rId8"/>
          </p:cNvPr>
          <p:cNvSpPr txBox="1"/>
          <p:nvPr/>
        </p:nvSpPr>
        <p:spPr>
          <a:xfrm rot="222700">
            <a:off x="5286821" y="1920196"/>
            <a:ext cx="245615" cy="3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>
            <a:hlinkClick r:id="rId9"/>
          </p:cNvPr>
          <p:cNvSpPr txBox="1"/>
          <p:nvPr/>
        </p:nvSpPr>
        <p:spPr>
          <a:xfrm rot="-624257">
            <a:off x="8818249" y="1740728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>
            <a:hlinkClick r:id="rId10"/>
          </p:cNvPr>
          <p:cNvSpPr txBox="1"/>
          <p:nvPr/>
        </p:nvSpPr>
        <p:spPr>
          <a:xfrm rot="557986">
            <a:off x="8833189" y="2585801"/>
            <a:ext cx="191213" cy="207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>
            <a:hlinkClick r:id="rId11"/>
          </p:cNvPr>
          <p:cNvSpPr txBox="1"/>
          <p:nvPr/>
        </p:nvSpPr>
        <p:spPr>
          <a:xfrm rot="571955">
            <a:off x="8354576" y="4219429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 rot="-650216">
            <a:off x="2039343" y="2479527"/>
            <a:ext cx="3406653" cy="711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26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7">
            <a:off x="378252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ftUni mascot with laptop" id="162" name="Google Shape;16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37001" y="2556372"/>
            <a:ext cx="1688292" cy="2283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4000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indent="-3937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19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1255171" y="840857"/>
            <a:ext cx="77412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71" name="Google Shape;17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73" name="Google Shape;173;p20"/>
          <p:cNvGrpSpPr/>
          <p:nvPr/>
        </p:nvGrpSpPr>
        <p:grpSpPr>
          <a:xfrm>
            <a:off x="294658" y="2571773"/>
            <a:ext cx="1141558" cy="1808955"/>
            <a:chOff x="3928039" y="1792355"/>
            <a:chExt cx="1830300" cy="2900361"/>
          </a:xfrm>
        </p:grpSpPr>
        <p:grpSp>
          <p:nvGrpSpPr>
            <p:cNvPr id="174" name="Google Shape;174;p20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75" name="Google Shape;175;p20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0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0" name="Google Shape;180;p20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" name="Google Shape;182;p20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0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4" name="Google Shape;184;p20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85" name="Google Shape;185;p20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20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87" name="Google Shape;187;p20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8" name="Google Shape;188;p20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189;p20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90" name="Google Shape;190;p20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20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814772" y="48465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96" name="Google Shape;19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00" name="Google Shape;2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38882" y="840857"/>
            <a:ext cx="85575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438882" y="75563"/>
            <a:ext cx="8557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07" name="Google Shape;207;p22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208" name="Google Shape;208;p22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22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22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8" name="Google Shape;218;p22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19" name="Google Shape;219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1" name="Google Shape;221;p22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22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22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814772" y="48330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3426751" y="1015400"/>
            <a:ext cx="55695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9" name="Google Shape;229;p23"/>
          <p:cNvSpPr/>
          <p:nvPr>
            <p:ph idx="2" type="pic"/>
          </p:nvPr>
        </p:nvSpPr>
        <p:spPr>
          <a:xfrm>
            <a:off x="142804" y="1016308"/>
            <a:ext cx="29172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230" name="Google Shape;230;p23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34" name="Google Shape;2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 1">
  <p:cSld name="Presentation Title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3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2" type="body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3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5" type="body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24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239802" y="650813"/>
            <a:ext cx="2664300" cy="266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4117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142876" y="897094"/>
            <a:ext cx="88581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4" name="Google Shape;44;p6"/>
          <p:cNvGrpSpPr/>
          <p:nvPr/>
        </p:nvGrpSpPr>
        <p:grpSpPr>
          <a:xfrm>
            <a:off x="138693" y="1401079"/>
            <a:ext cx="1453075" cy="2302597"/>
            <a:chOff x="3928039" y="1792355"/>
            <a:chExt cx="1830300" cy="2900361"/>
          </a:xfrm>
        </p:grpSpPr>
        <p:grpSp>
          <p:nvGrpSpPr>
            <p:cNvPr id="45" name="Google Shape;45;p6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46" name="Google Shape;46;p6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6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51;p6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" name="Google Shape;53;p6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6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5" name="Google Shape;55;p6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56" name="Google Shape;56;p6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6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8" name="Google Shape;58;p6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" name="Google Shape;59;p6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60;p6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61" name="Google Shape;61;p6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6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63" name="Google Shape;63;p6"/>
          <p:cNvCxnSpPr>
            <a:stCxn id="47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67" name="Google Shape;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9" y="2174123"/>
            <a:ext cx="1838705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7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descr="SoftUni Kids logo" id="69" name="Google Shape;69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70" name="Google Shape;70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71" name="Google Shape;71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72" name="Google Shape;72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73" name="Google Shape;73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74" name="Google Shape;74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5" name="Google Shape;75;p7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7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7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7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7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7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7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7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83" name="Google Shape;83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7"/>
          <p:cNvSpPr txBox="1"/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Software University logo" id="85" name="Google Shape;85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rum icon" id="88" name="Google Shape;88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89" name="Google Shape;89;p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588" y="2767453"/>
            <a:ext cx="752965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90" name="Google Shape;90;p8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0051" y="1255500"/>
            <a:ext cx="894040" cy="1105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91" name="Google Shape;91;p8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 txBox="1"/>
          <p:nvPr>
            <p:ph idx="1" type="body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619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3619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8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94" name="Google Shape;94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8"/>
          <p:cNvSpPr txBox="1"/>
          <p:nvPr>
            <p:ph type="title"/>
          </p:nvPr>
        </p:nvSpPr>
        <p:spPr>
          <a:xfrm>
            <a:off x="129214" y="81655"/>
            <a:ext cx="7306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6" name="Google Shape;6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142803" y="854133"/>
            <a:ext cx="88536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unity3d.com/ScriptReference/MenuItem.html" TargetMode="External"/><Relationship Id="rId4" Type="http://schemas.openxmlformats.org/officeDocument/2006/relationships/hyperlink" Target="https://www.youtube.com/c/InfallibleCode" TargetMode="External"/><Relationship Id="rId5" Type="http://schemas.openxmlformats.org/officeDocument/2006/relationships/hyperlink" Target="https://www.youtube.com/c/InfallibleCode" TargetMode="External"/><Relationship Id="rId6" Type="http://schemas.openxmlformats.org/officeDocument/2006/relationships/hyperlink" Target="https://docs.microsoft.com/en-us/windows/mixed-reality/develop/unity/performance-recommendations-for-unity?fbclid=IwAR2USwKW5Nz7min9K1tki6OpRpE6tFvzhBUACnSDcygWFvM4aPtus9EYYT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6568379" y="4605547"/>
            <a:ext cx="2213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Technical trainers</a:t>
            </a:r>
            <a:endParaRPr/>
          </a:p>
        </p:txBody>
      </p:sp>
      <p:sp>
        <p:nvSpPr>
          <p:cNvPr id="255" name="Google Shape;255;p26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SoftUni Team</a:t>
            </a:r>
            <a:endParaRPr/>
          </a:p>
        </p:txBody>
      </p:sp>
      <p:sp>
        <p:nvSpPr>
          <p:cNvPr id="256" name="Google Shape;256;p26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700"/>
              <a:buNone/>
            </a:pPr>
            <a:r>
              <a:rPr lang="en"/>
              <a:t>Advanced Scripting</a:t>
            </a:r>
            <a:br>
              <a:rPr lang="en"/>
            </a:br>
            <a:r>
              <a:rPr lang="en"/>
              <a:t>Optimizations</a:t>
            </a:r>
            <a:endParaRPr/>
          </a:p>
        </p:txBody>
      </p:sp>
      <p:sp>
        <p:nvSpPr>
          <p:cNvPr id="257" name="Google Shape;257;p26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98"/>
              <a:t>Unity 3D Essentials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5793375" y="4191875"/>
            <a:ext cx="2988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8"/>
              <a:buFont typeface="Arial"/>
              <a:buNone/>
            </a:pPr>
            <a:r>
              <a:rPr b="1" i="0" lang="en" sz="1998" u="none" cap="none" strike="noStrike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  <a:endParaRPr b="1" i="0" sz="1998" u="none" cap="none" strike="noStrike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ity Unity3d Transparent &amp; PNG Clipart #1738542 - PNG Images - PNGio" id="259" name="Google Shape;2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77" y="2090024"/>
            <a:ext cx="1389525" cy="1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Why?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All business logic in one place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One object rules them all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Subscribe </a:t>
            </a:r>
            <a:r>
              <a:rPr lang="en"/>
              <a:t>entry point 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Decoupled independent scripts</a:t>
            </a:r>
            <a:endParaRPr sz="2200"/>
          </a:p>
        </p:txBody>
      </p:sp>
      <p:sp>
        <p:nvSpPr>
          <p:cNvPr id="327" name="Google Shape;327;p3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Game Manager logic</a:t>
            </a:r>
            <a:endParaRPr/>
          </a:p>
        </p:txBody>
      </p:sp>
      <p:pic>
        <p:nvPicPr>
          <p:cNvPr id="328" name="Google Shape;3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698" y="1087500"/>
            <a:ext cx="3287299" cy="18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Why?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Pre-Made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Filled in at the Awake/Start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Dynamically add</a:t>
            </a:r>
            <a:endParaRPr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Instantiate when empty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334" name="Google Shape;334;p36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Object pooling</a:t>
            </a:r>
            <a:endParaRPr/>
          </a:p>
        </p:txBody>
      </p:sp>
      <p:pic>
        <p:nvPicPr>
          <p:cNvPr id="335" name="Google Shape;3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3250" y="1120663"/>
            <a:ext cx="25527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Why?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When?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GetComponent&lt;&gt;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Awake/Start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Cache components lookups</a:t>
            </a:r>
            <a:endParaRPr/>
          </a:p>
        </p:txBody>
      </p:sp>
      <p:pic>
        <p:nvPicPr>
          <p:cNvPr id="342" name="Google Shape;34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5088" y="1504288"/>
            <a:ext cx="36480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Callings in the Update</a:t>
            </a:r>
            <a:endParaRPr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OnBecameVisible</a:t>
            </a:r>
            <a:endParaRPr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Lambda &amp; Linq</a:t>
            </a:r>
            <a:endParaRPr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Use same material across GOs</a:t>
            </a:r>
            <a:endParaRPr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Keep layer collision matrix updated to your needs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General Rules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Bulk operations spread in frames</a:t>
            </a:r>
            <a:endParaRPr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Coroutines</a:t>
            </a:r>
            <a:endParaRPr sz="22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Always destroy (Deactivate) GO when not needed</a:t>
            </a:r>
            <a:endParaRPr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Collections that have static size -&gt; arrays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General Rules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>
            <p:ph type="title"/>
          </p:nvPr>
        </p:nvSpPr>
        <p:spPr>
          <a:xfrm>
            <a:off x="461325" y="3396938"/>
            <a:ext cx="82212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"/>
              <a:t>LAB</a:t>
            </a:r>
            <a:endParaRPr/>
          </a:p>
        </p:txBody>
      </p:sp>
      <p:sp>
        <p:nvSpPr>
          <p:cNvPr id="360" name="Google Shape;360;p40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graphics, drawing&#10;&#10;Description automatically generated" id="361" name="Google Shape;36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5333" y="918000"/>
            <a:ext cx="1813332" cy="1813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idx="1" type="body"/>
          </p:nvPr>
        </p:nvSpPr>
        <p:spPr>
          <a:xfrm>
            <a:off x="1457325" y="880675"/>
            <a:ext cx="7596900" cy="3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https://docs.unity3d.com/Manual/LogFiles.html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https://docs.unity3d.com/Manual/PlatformDependentCompilation.html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https://docs.unity3d.com/ScriptReference/MenuItem.html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https://www.youtube.com/c/</a:t>
            </a:r>
            <a:r>
              <a:rPr lang="en" sz="2100" u="sng">
                <a:solidFill>
                  <a:schemeClr val="hlink"/>
                </a:solidFill>
                <a:hlinkClick r:id="rId5"/>
              </a:rPr>
              <a:t>InfallibleCode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6"/>
              </a:rPr>
              <a:t>Performance recommendations for Unity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67" name="Google Shape;367;p4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"/>
              <a:t>Useful Links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5" name="Google Shape;375;p42"/>
          <p:cNvGrpSpPr/>
          <p:nvPr/>
        </p:nvGrpSpPr>
        <p:grpSpPr>
          <a:xfrm>
            <a:off x="142786" y="970743"/>
            <a:ext cx="6892837" cy="4045830"/>
            <a:chOff x="472011" y="1508786"/>
            <a:chExt cx="3799800" cy="4865700"/>
          </a:xfrm>
        </p:grpSpPr>
        <p:sp>
          <p:nvSpPr>
            <p:cNvPr id="376" name="Google Shape;376;p42"/>
            <p:cNvSpPr/>
            <p:nvPr/>
          </p:nvSpPr>
          <p:spPr>
            <a:xfrm>
              <a:off x="472011" y="1508786"/>
              <a:ext cx="3799800" cy="4865700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546866" y="1696737"/>
              <a:ext cx="81600" cy="4489800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392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42"/>
            <p:cNvSpPr/>
            <p:nvPr/>
          </p:nvSpPr>
          <p:spPr>
            <a:xfrm rot="5400000">
              <a:off x="3742498" y="1912436"/>
              <a:ext cx="669900" cy="238500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9" name="Google Shape;37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163733" y="2943000"/>
            <a:ext cx="1736307" cy="18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2"/>
          <p:cNvSpPr txBox="1"/>
          <p:nvPr>
            <p:ph idx="1" type="body"/>
          </p:nvPr>
        </p:nvSpPr>
        <p:spPr>
          <a:xfrm>
            <a:off x="487860" y="1187596"/>
            <a:ext cx="6411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Advanced Methods in Unity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Performance Techniques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Code Practices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Useful links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381" name="Google Shape;381;p42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/>
          <p:nvPr>
            <p:ph type="title"/>
          </p:nvPr>
        </p:nvSpPr>
        <p:spPr>
          <a:xfrm>
            <a:off x="455416" y="395575"/>
            <a:ext cx="3327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5200">
                <a:solidFill>
                  <a:srgbClr val="234465"/>
                </a:solidFill>
              </a:rPr>
              <a:t>Questions?</a:t>
            </a:r>
            <a:endParaRPr sz="5200"/>
          </a:p>
        </p:txBody>
      </p:sp>
      <p:sp>
        <p:nvSpPr>
          <p:cNvPr id="389" name="Google Shape;389;p43"/>
          <p:cNvSpPr txBox="1"/>
          <p:nvPr>
            <p:ph type="title"/>
          </p:nvPr>
        </p:nvSpPr>
        <p:spPr>
          <a:xfrm>
            <a:off x="2616449" y="4041125"/>
            <a:ext cx="6089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3600">
                <a:solidFill>
                  <a:srgbClr val="234465"/>
                </a:solidFill>
              </a:rPr>
              <a:t>Email : dstrashilov@gmail.com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44"/>
          <p:cNvSpPr txBox="1"/>
          <p:nvPr>
            <p:ph idx="1" type="body"/>
          </p:nvPr>
        </p:nvSpPr>
        <p:spPr>
          <a:xfrm>
            <a:off x="142802" y="951751"/>
            <a:ext cx="88638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This course (slides, examples, demos, exercises, homework, documents, videos and other assets) is </a:t>
            </a:r>
            <a:r>
              <a:rPr b="1" lang="en"/>
              <a:t>copyrighted content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Unauthorized copy, reproduction or use is illegal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SoftUni – https://about.softuni.bg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Software University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descr="License" id="398" name="Google Shape;39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767" y="3334091"/>
            <a:ext cx="1448233" cy="153265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4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License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142847" y="893600"/>
            <a:ext cx="88557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Advanced Methods in Unity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Performance Techniques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Code Practices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Useful links</a:t>
            </a:r>
            <a:endParaRPr sz="2400"/>
          </a:p>
          <a:p>
            <a:pPr indent="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400"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drawing of a cartoon character  Description generated with high confidence"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19647" y="1028700"/>
            <a:ext cx="2679122" cy="328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45"/>
          <p:cNvSpPr txBox="1"/>
          <p:nvPr>
            <p:ph idx="4294967295" type="body"/>
          </p:nvPr>
        </p:nvSpPr>
        <p:spPr>
          <a:xfrm>
            <a:off x="142803" y="884250"/>
            <a:ext cx="65217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– High-Quality Education, Profession and Job for Software Developers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" sz="2300"/>
              <a:t>, </a:t>
            </a:r>
            <a:r>
              <a:rPr lang="en" sz="23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" sz="2300"/>
              <a:t> 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Foundation</a:t>
            </a:r>
            <a:endParaRPr sz="2400"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5"/>
              </a:rPr>
              <a:t>softuni.foundation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@ Facebook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Forums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7"/>
              </a:rPr>
              <a:t>forum.softuni.bg</a:t>
            </a:r>
            <a:endParaRPr sz="2300"/>
          </a:p>
        </p:txBody>
      </p:sp>
      <p:sp>
        <p:nvSpPr>
          <p:cNvPr id="408" name="Google Shape;408;p45"/>
          <p:cNvSpPr txBox="1"/>
          <p:nvPr>
            <p:ph type="title"/>
          </p:nvPr>
        </p:nvSpPr>
        <p:spPr>
          <a:xfrm>
            <a:off x="96911" y="61241"/>
            <a:ext cx="5480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 sz="2300"/>
              <a:t>Trainings @ Software University (SoftUni)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142802" y="1053000"/>
            <a:ext cx="88638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600"/>
              <a:buNone/>
            </a:pPr>
            <a:r>
              <a:rPr b="1" lang="en" sz="8600">
                <a:solidFill>
                  <a:schemeClr val="lt1"/>
                </a:solidFill>
              </a:rPr>
              <a:t>sli.do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</a:pPr>
            <a:r>
              <a:rPr b="1" lang="en" sz="8600"/>
              <a:t>#Unity3D-Basics</a:t>
            </a:r>
            <a:endParaRPr b="1" sz="8600"/>
          </a:p>
        </p:txBody>
      </p:sp>
      <p:sp>
        <p:nvSpPr>
          <p:cNvPr id="278" name="Google Shape;278;p28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Have a Question?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Advanced Methods</a:t>
            </a:r>
            <a:endParaRPr/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025" y="1340825"/>
            <a:ext cx="1332050" cy="1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465900" y="1203450"/>
            <a:ext cx="8212200" cy="3636300"/>
          </a:xfrm>
          <a:prstGeom prst="rect">
            <a:avLst/>
          </a:prstGeom>
          <a:solidFill>
            <a:srgbClr val="ACB4C3">
              <a:alpha val="14117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private Coroutine moveCoroutine;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bool IsAlive { get; set; } = true;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private void Start()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body = GetComponent&lt;Rigidbody&gt;();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moveCoroutine = StartCoroutine(MoveCoroutine());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private IEnumerator MoveCoroutine()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while</a:t>
            </a:r>
            <a:r>
              <a:rPr lang="en" sz="1000"/>
              <a:t> (IsAlive)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body.AddRelativeForce(new Vector3(0, 0, speed), ForceMode.Acceleration);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yield return new WaitForFixedUpdate();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</p:txBody>
      </p:sp>
      <p:sp>
        <p:nvSpPr>
          <p:cNvPr id="291" name="Google Shape;291;p30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Coroutines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465925" y="890225"/>
            <a:ext cx="8212200" cy="4132500"/>
          </a:xfrm>
          <a:prstGeom prst="rect">
            <a:avLst/>
          </a:prstGeom>
          <a:solidFill>
            <a:srgbClr val="ACB4C3">
              <a:alpha val="14117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public </a:t>
            </a:r>
            <a:r>
              <a:rPr lang="en" sz="1300"/>
              <a:t>UnityEvent&lt;string&gt;</a:t>
            </a:r>
            <a:r>
              <a:rPr lang="en" sz="1100"/>
              <a:t> onObstacleHit;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private void OnCollisionEnter(Collision collision)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if (collision.gameObject.tag.Contains(“FuelBarrel”))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{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onObstacleHit.Invoke(collision.gameObject.name);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}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</p:txBody>
      </p:sp>
      <p:sp>
        <p:nvSpPr>
          <p:cNvPr id="297" name="Google Shape;297;p31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Unity Event</a:t>
            </a:r>
            <a:endParaRPr/>
          </a:p>
        </p:txBody>
      </p:sp>
      <p:pic>
        <p:nvPicPr>
          <p:cNvPr id="298" name="Google Shape;2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546" y="978400"/>
            <a:ext cx="2639675" cy="29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idx="1" type="body"/>
          </p:nvPr>
        </p:nvSpPr>
        <p:spPr>
          <a:xfrm>
            <a:off x="465900" y="1244250"/>
            <a:ext cx="8212200" cy="3447000"/>
          </a:xfrm>
          <a:prstGeom prst="rect">
            <a:avLst/>
          </a:prstGeom>
          <a:solidFill>
            <a:srgbClr val="ACB4C3">
              <a:alpha val="14117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b="0" lang="en" sz="2500">
                <a:latin typeface="Calibri"/>
                <a:ea typeface="Calibri"/>
                <a:cs typeface="Calibri"/>
                <a:sym typeface="Calibri"/>
              </a:rPr>
              <a:t>MenuItem (Hotkeys)</a:t>
            </a:r>
            <a:endParaRPr b="0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b="0" lang="en" sz="2500">
                <a:latin typeface="Calibri"/>
                <a:ea typeface="Calibri"/>
                <a:cs typeface="Calibri"/>
                <a:sym typeface="Calibri"/>
              </a:rPr>
              <a:t>SerializeField</a:t>
            </a:r>
            <a:endParaRPr b="0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b="0" lang="en" sz="2500">
                <a:latin typeface="Calibri"/>
                <a:ea typeface="Calibri"/>
                <a:cs typeface="Calibri"/>
                <a:sym typeface="Calibri"/>
              </a:rPr>
              <a:t>Serializable</a:t>
            </a:r>
            <a:endParaRPr b="0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▪"/>
            </a:pPr>
            <a:r>
              <a:rPr b="0" lang="en" sz="2500">
                <a:latin typeface="Calibri"/>
                <a:ea typeface="Calibri"/>
                <a:cs typeface="Calibri"/>
                <a:sym typeface="Calibri"/>
              </a:rPr>
              <a:t>Tooltip</a:t>
            </a:r>
            <a:endParaRPr b="0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▪"/>
            </a:pPr>
            <a:r>
              <a:rPr b="0" lang="en" sz="2500">
                <a:latin typeface="Calibri"/>
                <a:ea typeface="Calibri"/>
                <a:cs typeface="Calibri"/>
                <a:sym typeface="Calibri"/>
              </a:rPr>
              <a:t>Header</a:t>
            </a:r>
            <a:endParaRPr b="0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▪"/>
            </a:pPr>
            <a:r>
              <a:rPr b="0" lang="en" sz="2500">
                <a:latin typeface="Calibri"/>
                <a:ea typeface="Calibri"/>
                <a:cs typeface="Calibri"/>
                <a:sym typeface="Calibri"/>
              </a:rPr>
              <a:t>Range</a:t>
            </a:r>
            <a:endParaRPr b="0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▪"/>
            </a:pPr>
            <a:r>
              <a:rPr b="0" lang="en" sz="2500">
                <a:latin typeface="Calibri"/>
                <a:ea typeface="Calibri"/>
                <a:cs typeface="Calibri"/>
                <a:sym typeface="Calibri"/>
              </a:rPr>
              <a:t>ExecuteInEditMode</a:t>
            </a:r>
            <a:endParaRPr b="0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2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Editor Attributes</a:t>
            </a:r>
            <a:endParaRPr/>
          </a:p>
        </p:txBody>
      </p:sp>
      <p:pic>
        <p:nvPicPr>
          <p:cNvPr id="305" name="Google Shape;3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300" y="3617188"/>
            <a:ext cx="2576665" cy="20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00" y="2720025"/>
            <a:ext cx="3708775" cy="8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4178" y="2005875"/>
            <a:ext cx="3914797" cy="6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5707" y="1291725"/>
            <a:ext cx="4183268" cy="6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idx="1" type="body"/>
          </p:nvPr>
        </p:nvSpPr>
        <p:spPr>
          <a:xfrm>
            <a:off x="465900" y="1681525"/>
            <a:ext cx="8212200" cy="2725500"/>
          </a:xfrm>
          <a:prstGeom prst="rect">
            <a:avLst/>
          </a:prstGeom>
          <a:solidFill>
            <a:srgbClr val="ACB4C3">
              <a:alpha val="14117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uint highScore = (uint) PlayerPrefs.GetInt(ScoreString);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if (currentScore &gt; highScore)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highScore = currentScore;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PlayerPrefs.SetInt(ScoreString, (int) currentScore);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</p:txBody>
      </p:sp>
      <p:sp>
        <p:nvSpPr>
          <p:cNvPr id="314" name="Google Shape;314;p3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Player Prefs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10318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Performance Optimizations</a:t>
            </a:r>
            <a:endParaRPr/>
          </a:p>
        </p:txBody>
      </p:sp>
      <p:sp>
        <p:nvSpPr>
          <p:cNvPr id="320" name="Google Shape;320;p34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9875" y="1327500"/>
            <a:ext cx="1244250" cy="12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