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ftuni.org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:notes"/>
          <p:cNvSpPr/>
          <p:nvPr>
            <p:ph idx="2" type="sldImg"/>
          </p:nvPr>
        </p:nvSpPr>
        <p:spPr>
          <a:xfrm>
            <a:off x="379413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:notes"/>
          <p:cNvSpPr txBox="1"/>
          <p:nvPr>
            <p:ph idx="11" type="ftr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1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2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p2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p24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–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:notes"/>
          <p:cNvSpPr txBox="1"/>
          <p:nvPr/>
        </p:nvSpPr>
        <p:spPr>
          <a:xfrm>
            <a:off x="6488999" y="8847000"/>
            <a:ext cx="3675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:notes"/>
          <p:cNvSpPr txBox="1"/>
          <p:nvPr>
            <p:ph idx="11" type="ftr"/>
          </p:nvPr>
        </p:nvSpPr>
        <p:spPr>
          <a:xfrm>
            <a:off x="-1" y="8847000"/>
            <a:ext cx="6489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SoftUni -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https://softuni.org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Copyrighted document. Unauthorized copy or reproduction is not permitted.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hyperlink" Target="https://softuni.org/" TargetMode="External"/><Relationship Id="rId5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6.xml.rels><?xml version="1.0" encoding="UTF-8" standalone="yes"?><Relationships xmlns="http://schemas.openxmlformats.org/package/2006/relationships"><Relationship Id="rId11" Type="http://schemas.openxmlformats.org/officeDocument/2006/relationships/hyperlink" Target="http://www.introprogramming.info/" TargetMode="External"/><Relationship Id="rId10" Type="http://schemas.openxmlformats.org/officeDocument/2006/relationships/hyperlink" Target="http://www.youtube.com/SoftwareUniversity" TargetMode="External"/><Relationship Id="rId13" Type="http://schemas.openxmlformats.org/officeDocument/2006/relationships/image" Target="../media/image23.png"/><Relationship Id="rId1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5" Type="http://schemas.openxmlformats.org/officeDocument/2006/relationships/hyperlink" Target="http://www.nakov.com/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judge.softuni.bg/" TargetMode="External"/><Relationship Id="rId8" Type="http://schemas.openxmlformats.org/officeDocument/2006/relationships/hyperlink" Target="https://www.facebook.com/SoftwareUniversity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about.softuni.bg/" TargetMode="Externa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11" Type="http://schemas.openxmlformats.org/officeDocument/2006/relationships/image" Target="../media/image4.png"/><Relationship Id="rId10" Type="http://schemas.openxmlformats.org/officeDocument/2006/relationships/image" Target="../media/image17.png"/><Relationship Id="rId9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um.softuni.bg/" TargetMode="External"/><Relationship Id="rId3" Type="http://schemas.openxmlformats.org/officeDocument/2006/relationships/image" Target="../media/image18.png"/><Relationship Id="rId4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15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hyperlink" Target="https://softuni.org/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softuni.bg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">
  <p:cSld name="Presentation 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27007"/>
            <a:ext cx="9146400" cy="1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logo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3345" y="3888000"/>
            <a:ext cx="2813654" cy="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531379" y="4598147"/>
            <a:ext cx="2213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300"/>
              <a:buNone/>
              <a:defRPr b="1" sz="13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6531379" y="4317471"/>
            <a:ext cx="22137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500"/>
              <a:buNone/>
              <a:defRPr b="1" sz="1500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Uni mascot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36694" y="1957233"/>
            <a:ext cx="2091669" cy="2263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15" name="Google Shape;1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58" y="4438925"/>
            <a:ext cx="1372731" cy="471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5" type="pic"/>
          </p:nvPr>
        </p:nvSpPr>
        <p:spPr>
          <a:xfrm>
            <a:off x="414811" y="2055685"/>
            <a:ext cx="3482100" cy="14523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 1">
  <p:cSld name="Questions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147337" y="4800601"/>
            <a:ext cx="78639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228600" lvl="0" marL="457200" marR="0" algn="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141648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  <a:defRPr b="1" i="0" sz="3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147" name="Google Shape;147;p17">
            <a:hlinkClick r:id="rId3"/>
          </p:cNvPr>
          <p:cNvSpPr txBox="1"/>
          <p:nvPr/>
        </p:nvSpPr>
        <p:spPr>
          <a:xfrm rot="322337">
            <a:off x="7551762" y="1690136"/>
            <a:ext cx="227499" cy="3001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>
            <a:hlinkClick r:id="rId4"/>
          </p:cNvPr>
          <p:cNvSpPr txBox="1"/>
          <p:nvPr/>
        </p:nvSpPr>
        <p:spPr>
          <a:xfrm rot="-969807">
            <a:off x="5677587" y="3255928"/>
            <a:ext cx="227388" cy="3001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500"/>
              <a:buFont typeface="Calibri"/>
              <a:buNone/>
            </a:pPr>
            <a:r>
              <a:rPr b="1" i="0" lang="en" sz="15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>
            <a:hlinkClick r:id="rId5"/>
          </p:cNvPr>
          <p:cNvSpPr txBox="1"/>
          <p:nvPr/>
        </p:nvSpPr>
        <p:spPr>
          <a:xfrm>
            <a:off x="8627368" y="3509728"/>
            <a:ext cx="191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>
            <a:hlinkClick r:id="rId6"/>
          </p:cNvPr>
          <p:cNvSpPr txBox="1"/>
          <p:nvPr/>
        </p:nvSpPr>
        <p:spPr>
          <a:xfrm rot="-624257">
            <a:off x="4572024" y="4581943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7">
            <a:hlinkClick r:id="rId7"/>
          </p:cNvPr>
          <p:cNvSpPr txBox="1"/>
          <p:nvPr/>
        </p:nvSpPr>
        <p:spPr>
          <a:xfrm rot="567739">
            <a:off x="6868791" y="3024503"/>
            <a:ext cx="218979" cy="276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400"/>
              <a:buFont typeface="Calibri"/>
              <a:buNone/>
            </a:pPr>
            <a:r>
              <a:rPr b="1" i="0" lang="en" sz="14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>
            <a:hlinkClick r:id="rId8"/>
          </p:cNvPr>
          <p:cNvSpPr txBox="1"/>
          <p:nvPr/>
        </p:nvSpPr>
        <p:spPr>
          <a:xfrm rot="222700">
            <a:off x="5286821" y="1920196"/>
            <a:ext cx="245615" cy="3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800"/>
              <a:buFont typeface="Calibri"/>
              <a:buNone/>
            </a:pPr>
            <a:r>
              <a:rPr b="1" i="0" lang="en" sz="18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>
            <a:hlinkClick r:id="rId9"/>
          </p:cNvPr>
          <p:cNvSpPr txBox="1"/>
          <p:nvPr/>
        </p:nvSpPr>
        <p:spPr>
          <a:xfrm rot="-624257">
            <a:off x="8818249" y="1740728"/>
            <a:ext cx="201005" cy="231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>
            <a:hlinkClick r:id="rId10"/>
          </p:cNvPr>
          <p:cNvSpPr txBox="1"/>
          <p:nvPr/>
        </p:nvSpPr>
        <p:spPr>
          <a:xfrm rot="557986">
            <a:off x="8833189" y="2585801"/>
            <a:ext cx="191213" cy="207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900"/>
              <a:buFont typeface="Calibri"/>
              <a:buNone/>
            </a:pPr>
            <a:r>
              <a:rPr b="0" i="0" lang="en" sz="9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>
            <a:hlinkClick r:id="rId11"/>
          </p:cNvPr>
          <p:cNvSpPr txBox="1"/>
          <p:nvPr/>
        </p:nvSpPr>
        <p:spPr>
          <a:xfrm rot="571955">
            <a:off x="8354576" y="4219429"/>
            <a:ext cx="201077" cy="2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A14"/>
              </a:buClr>
              <a:buSzPts val="1100"/>
              <a:buFont typeface="Calibri"/>
              <a:buNone/>
            </a:pPr>
            <a:r>
              <a:rPr b="0" i="0" lang="en" sz="1100" u="none" cap="none" strike="noStrike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 rot="-650216">
            <a:off x="2039343" y="2479527"/>
            <a:ext cx="3406653" cy="711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2600"/>
              <a:buFont typeface="Noto Sans Symbols"/>
              <a:buNone/>
            </a:pPr>
            <a:r>
              <a:rPr b="1" i="0" lang="en" sz="5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39249" y="239894"/>
            <a:ext cx="1659087" cy="4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632287">
            <a:off x="378252" y="1513505"/>
            <a:ext cx="2136959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oftUni mascot with laptop" id="162" name="Google Shape;1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37001" y="2556372"/>
            <a:ext cx="1688292" cy="228332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147575" y="1028703"/>
            <a:ext cx="6786900" cy="3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4000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/>
              <a:defRPr sz="2700">
                <a:solidFill>
                  <a:schemeClr val="dk1"/>
                </a:solidFill>
              </a:defRPr>
            </a:lvl1pPr>
            <a:lvl2pPr indent="-3937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▪"/>
              <a:defRPr sz="2600"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19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Example">
  <p:cSld name="Important Examp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255171" y="840857"/>
            <a:ext cx="77412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171" name="Google Shape;17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73" name="Google Shape;173;p20"/>
          <p:cNvGrpSpPr/>
          <p:nvPr/>
        </p:nvGrpSpPr>
        <p:grpSpPr>
          <a:xfrm>
            <a:off x="294658" y="2571773"/>
            <a:ext cx="1141558" cy="1808955"/>
            <a:chOff x="3928039" y="1792355"/>
            <a:chExt cx="1830300" cy="2900361"/>
          </a:xfrm>
        </p:grpSpPr>
        <p:grpSp>
          <p:nvGrpSpPr>
            <p:cNvPr id="174" name="Google Shape;174;p20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175" name="Google Shape;175;p20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0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0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0" name="Google Shape;180;p20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20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0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4" name="Google Shape;184;p20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85" name="Google Shape;185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87" name="Google Shape;187;p20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20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190" name="Google Shape;190;p20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20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2802" y="897094"/>
            <a:ext cx="8863800" cy="4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>
            <a:off x="1" y="4698000"/>
            <a:ext cx="9144000" cy="44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814772" y="48465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871238" y="3618499"/>
            <a:ext cx="1401600" cy="1401600"/>
          </a:xfrm>
          <a:prstGeom prst="ellipse">
            <a:avLst/>
          </a:prstGeom>
          <a:solidFill>
            <a:schemeClr val="dk2"/>
          </a:solidFill>
          <a:ln cap="flat" cmpd="sng" w="635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196" name="Google Shape;19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2413" y="3905080"/>
            <a:ext cx="719175" cy="8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4842000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142802" y="896948"/>
            <a:ext cx="41592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0" y="0"/>
            <a:ext cx="32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38882" y="840857"/>
            <a:ext cx="85575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type="title"/>
          </p:nvPr>
        </p:nvSpPr>
        <p:spPr>
          <a:xfrm>
            <a:off x="438882" y="75563"/>
            <a:ext cx="85575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07" name="Google Shape;207;p22"/>
          <p:cNvGrpSpPr/>
          <p:nvPr/>
        </p:nvGrpSpPr>
        <p:grpSpPr>
          <a:xfrm>
            <a:off x="81572" y="4193838"/>
            <a:ext cx="481369" cy="762795"/>
            <a:chOff x="3928039" y="1792355"/>
            <a:chExt cx="1830300" cy="2900361"/>
          </a:xfrm>
        </p:grpSpPr>
        <p:grpSp>
          <p:nvGrpSpPr>
            <p:cNvPr id="208" name="Google Shape;208;p22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209" name="Google Shape;209;p22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22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22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18" name="Google Shape;218;p22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19" name="Google Shape;219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1" name="Google Shape;221;p22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2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22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22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Content">
  <p:cSld name="Image and Conte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814772" y="483300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426751" y="1015400"/>
            <a:ext cx="55695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/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/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9" name="Google Shape;229;p23"/>
          <p:cNvSpPr/>
          <p:nvPr>
            <p:ph idx="2" type="pic"/>
          </p:nvPr>
        </p:nvSpPr>
        <p:spPr>
          <a:xfrm>
            <a:off x="142804" y="1016308"/>
            <a:ext cx="2917200" cy="402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</p:sp>
      <p:sp>
        <p:nvSpPr>
          <p:cNvPr id="230" name="Google Shape;230;p23"/>
          <p:cNvSpPr/>
          <p:nvPr/>
        </p:nvSpPr>
        <p:spPr>
          <a:xfrm>
            <a:off x="3095833" y="1311749"/>
            <a:ext cx="180000" cy="25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059831" y="1016305"/>
            <a:ext cx="36000" cy="412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" y="5041112"/>
            <a:ext cx="9144000" cy="1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234" name="Google Shape;2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Slide 1">
  <p:cSld name="Presentation Title Slid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ctrTitle"/>
          </p:nvPr>
        </p:nvSpPr>
        <p:spPr>
          <a:xfrm>
            <a:off x="3275663" y="235726"/>
            <a:ext cx="5538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6D18E"/>
              </a:buClr>
              <a:buSzPts val="3100"/>
              <a:buFont typeface="Calibri"/>
              <a:buNone/>
              <a:defRPr b="1" i="0" sz="41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400"/>
            </a:lvl9pPr>
          </a:lstStyle>
          <a:p/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3275663" y="1759724"/>
            <a:ext cx="5538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lvl="0" marR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300"/>
              <a:buFont typeface="Noto Sans Symbols"/>
              <a:buNone/>
              <a:defRPr b="0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idx="2" type="body"/>
          </p:nvPr>
        </p:nvSpPr>
        <p:spPr>
          <a:xfrm>
            <a:off x="570458" y="3123062"/>
            <a:ext cx="239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600"/>
              <a:buFont typeface="Noto Sans Symbols"/>
              <a:buNone/>
              <a:defRPr b="1" i="0" sz="21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3275663" y="3143250"/>
            <a:ext cx="5538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 txBox="1"/>
          <p:nvPr>
            <p:ph idx="4" type="body"/>
          </p:nvPr>
        </p:nvSpPr>
        <p:spPr>
          <a:xfrm>
            <a:off x="570458" y="3475487"/>
            <a:ext cx="23913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300"/>
              <a:buFont typeface="Noto Sans Symbols"/>
              <a:buNone/>
              <a:defRPr b="1" i="0" sz="17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5" type="body"/>
          </p:nvPr>
        </p:nvSpPr>
        <p:spPr>
          <a:xfrm>
            <a:off x="570458" y="3758753"/>
            <a:ext cx="2391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5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24"/>
          <p:cNvSpPr txBox="1"/>
          <p:nvPr>
            <p:ph idx="6" type="body"/>
          </p:nvPr>
        </p:nvSpPr>
        <p:spPr>
          <a:xfrm>
            <a:off x="570458" y="4045954"/>
            <a:ext cx="23913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1100"/>
              <a:buFont typeface="Noto Sans Symbols"/>
              <a:buNone/>
              <a:defRPr b="1" i="0" sz="14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7" type="body"/>
          </p:nvPr>
        </p:nvSpPr>
        <p:spPr>
          <a:xfrm>
            <a:off x="570458" y="4301825"/>
            <a:ext cx="239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indent="-228600" lvl="0" marL="45720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F9A1D"/>
              </a:buClr>
              <a:buSzPts val="14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D9411"/>
              </a:buClr>
              <a:buSzPts val="1300"/>
              <a:buFont typeface="Noto Sans Symbols"/>
              <a:buChar char="▪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E28D10"/>
              </a:buClr>
              <a:buSzPts val="12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Slide">
  <p:cSld name="Section 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239802" y="650813"/>
            <a:ext cx="2664300" cy="266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461332" y="4189437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461332" y="3528619"/>
            <a:ext cx="8221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 Concept">
  <p:cSld name="Important Concep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0"/>
            <a:ext cx="86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399500" y="840857"/>
            <a:ext cx="75969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  <a:defRPr>
                <a:solidFill>
                  <a:schemeClr val="dk1"/>
                </a:solidFill>
              </a:defRPr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>
                <a:solidFill>
                  <a:schemeClr val="dk1"/>
                </a:solidFill>
              </a:defRPr>
            </a:lvl3pPr>
            <a:lvl4pPr indent="-36195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>
                <a:solidFill>
                  <a:schemeClr val="dk1"/>
                </a:solidFill>
              </a:defRPr>
            </a:lvl4pPr>
            <a:lvl5pPr indent="-34925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oftware University logo"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138693" y="1401079"/>
            <a:ext cx="1453075" cy="2302597"/>
            <a:chOff x="3928039" y="1792355"/>
            <a:chExt cx="1830300" cy="2900361"/>
          </a:xfrm>
        </p:grpSpPr>
        <p:grpSp>
          <p:nvGrpSpPr>
            <p:cNvPr id="38" name="Google Shape;38;p5"/>
            <p:cNvGrpSpPr/>
            <p:nvPr/>
          </p:nvGrpSpPr>
          <p:grpSpPr>
            <a:xfrm>
              <a:off x="3928039" y="1792355"/>
              <a:ext cx="1830300" cy="2206423"/>
              <a:chOff x="3216839" y="2404072"/>
              <a:chExt cx="1830300" cy="2206423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3216839" y="2404072"/>
                <a:ext cx="1830300" cy="1830300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3699615" y="3807346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 flipH="1">
                <a:off x="3427237" y="3807347"/>
                <a:ext cx="1142333" cy="803148"/>
              </a:xfrm>
              <a:custGeom>
                <a:rect b="b" l="l" r="r" t="t"/>
                <a:pathLst>
                  <a:path extrusionOk="0" h="787400" w="113665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3454111" y="2482850"/>
                <a:ext cx="1504800" cy="1504800"/>
              </a:xfrm>
              <a:prstGeom prst="arc">
                <a:avLst>
                  <a:gd fmla="val 18068338" name="adj1"/>
                  <a:gd fmla="val 0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>
                <a:off x="3454111" y="2482849"/>
                <a:ext cx="1504800" cy="1504800"/>
              </a:xfrm>
              <a:prstGeom prst="arc">
                <a:avLst>
                  <a:gd fmla="val 17518504" name="adj1"/>
                  <a:gd fmla="val 17709817" name="adj2"/>
                </a:avLst>
              </a:prstGeom>
              <a:noFill/>
              <a:ln cap="rnd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" name="Google Shape;44;p5"/>
            <p:cNvSpPr/>
            <p:nvPr/>
          </p:nvSpPr>
          <p:spPr>
            <a:xfrm>
              <a:off x="4400007" y="4324162"/>
              <a:ext cx="8865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533357" y="4542116"/>
              <a:ext cx="6198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52400" sx="70000" rotWithShape="0" dir="5400000" dist="381000" sy="70000">
                <a:srgbClr val="000000">
                  <a:alpha val="29019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5"/>
            <p:cNvCxnSpPr/>
            <p:nvPr/>
          </p:nvCxnSpPr>
          <p:spPr>
            <a:xfrm rot="10800000">
              <a:off x="4472539" y="2844792"/>
              <a:ext cx="1617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"/>
            <p:cNvCxnSpPr/>
            <p:nvPr/>
          </p:nvCxnSpPr>
          <p:spPr>
            <a:xfrm rot="10800000">
              <a:off x="4578676" y="3618567"/>
              <a:ext cx="528000" cy="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" name="Google Shape;48;p5"/>
            <p:cNvGrpSpPr/>
            <p:nvPr/>
          </p:nvGrpSpPr>
          <p:grpSpPr>
            <a:xfrm>
              <a:off x="4203425" y="2479215"/>
              <a:ext cx="436768" cy="448542"/>
              <a:chOff x="2320371" y="2903541"/>
              <a:chExt cx="332472" cy="302680"/>
            </a:xfrm>
          </p:grpSpPr>
          <p:cxnSp>
            <p:nvCxnSpPr>
              <p:cNvPr id="49" name="Google Shape;49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1" name="Google Shape;51;p5"/>
            <p:cNvCxnSpPr/>
            <p:nvPr/>
          </p:nvCxnSpPr>
          <p:spPr>
            <a:xfrm flipH="1" rot="10800000">
              <a:off x="5048904" y="2844792"/>
              <a:ext cx="142500" cy="1164300"/>
            </a:xfrm>
            <a:prstGeom prst="straightConnector1">
              <a:avLst/>
            </a:prstGeom>
            <a:solidFill>
              <a:srgbClr val="464646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" name="Google Shape;52;p5"/>
            <p:cNvSpPr/>
            <p:nvPr/>
          </p:nvSpPr>
          <p:spPr>
            <a:xfrm>
              <a:off x="4355556" y="4106208"/>
              <a:ext cx="975300" cy="150600"/>
            </a:xfrm>
            <a:prstGeom prst="roundRect">
              <a:avLst>
                <a:gd fmla="val 16667" name="adj"/>
              </a:avLst>
            </a:prstGeom>
            <a:solidFill>
              <a:srgbClr val="F2A40D"/>
            </a:solidFill>
            <a:ln cap="flat" cmpd="sng" w="38100">
              <a:solidFill>
                <a:srgbClr val="4646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" name="Google Shape;53;p5"/>
            <p:cNvGrpSpPr/>
            <p:nvPr/>
          </p:nvGrpSpPr>
          <p:grpSpPr>
            <a:xfrm flipH="1">
              <a:off x="5035114" y="2479215"/>
              <a:ext cx="436768" cy="448542"/>
              <a:chOff x="2320371" y="2903541"/>
              <a:chExt cx="332472" cy="302680"/>
            </a:xfrm>
          </p:grpSpPr>
          <p:cxnSp>
            <p:nvCxnSpPr>
              <p:cNvPr id="54" name="Google Shape;54;p5"/>
              <p:cNvCxnSpPr/>
              <p:nvPr/>
            </p:nvCxnSpPr>
            <p:spPr>
              <a:xfrm rot="10800000">
                <a:off x="2321643" y="305502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 flipH="1">
                <a:off x="2320371" y="2903541"/>
                <a:ext cx="331200" cy="1512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46464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56" name="Google Shape;56;p5"/>
          <p:cNvCxnSpPr>
            <a:stCxn id="40" idx="2"/>
          </p:cNvCxnSpPr>
          <p:nvPr/>
        </p:nvCxnSpPr>
        <p:spPr>
          <a:xfrm rot="10800000">
            <a:off x="505304" y="3152965"/>
            <a:ext cx="716400" cy="0"/>
          </a:xfrm>
          <a:prstGeom prst="straightConnector1">
            <a:avLst/>
          </a:prstGeom>
          <a:solidFill>
            <a:srgbClr val="464646"/>
          </a:solidFill>
          <a:ln cap="flat" cmpd="sng" w="381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 Code Example">
  <p:cSld name="Source Code Examp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1" type="body"/>
          </p:nvPr>
        </p:nvSpPr>
        <p:spPr>
          <a:xfrm>
            <a:off x="465925" y="1448365"/>
            <a:ext cx="8212200" cy="10221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175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body"/>
          </p:nvPr>
        </p:nvSpPr>
        <p:spPr>
          <a:xfrm>
            <a:off x="142876" y="897094"/>
            <a:ext cx="8858100" cy="4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175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6"/>
          <p:cNvSpPr/>
          <p:nvPr/>
        </p:nvSpPr>
        <p:spPr>
          <a:xfrm>
            <a:off x="0" y="0"/>
            <a:ext cx="91476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62" name="Google Shape;6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Questions Slide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0" y="4778499"/>
            <a:ext cx="9146400" cy="36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83250" y="4841068"/>
            <a:ext cx="89775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b="0" i="0" lang="en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https://about.softuni.bg</a:t>
            </a:r>
            <a:r>
              <a:rPr b="0" i="0" lang="en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Uni mascot with open hand" id="67" name="Google Shape;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39" y="2174123"/>
            <a:ext cx="1838705" cy="2219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7"/>
          <p:cNvGrpSpPr/>
          <p:nvPr/>
        </p:nvGrpSpPr>
        <p:grpSpPr>
          <a:xfrm>
            <a:off x="2499162" y="1276855"/>
            <a:ext cx="6236181" cy="2657836"/>
            <a:chOff x="3332216" y="1702473"/>
            <a:chExt cx="8314909" cy="3543782"/>
          </a:xfrm>
        </p:grpSpPr>
        <p:pic>
          <p:nvPicPr>
            <p:cNvPr descr="SoftUni Kids logo" id="69" name="Google Shape;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Foundation logo" id="70" name="Google Shape;7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Digital logo" id="71" name="Google Shape;71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Creative logo" id="72" name="Google Shape;7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Uni Svetlina logo" id="73" name="Google Shape;7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ftware University logo" id="74" name="Google Shape;74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" name="Google Shape;75;p7"/>
            <p:cNvCxnSpPr/>
            <p:nvPr/>
          </p:nvCxnSpPr>
          <p:spPr>
            <a:xfrm>
              <a:off x="110771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7"/>
            <p:cNvCxnSpPr/>
            <p:nvPr/>
          </p:nvCxnSpPr>
          <p:spPr>
            <a:xfrm>
              <a:off x="963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819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7"/>
            <p:cNvCxnSpPr/>
            <p:nvPr/>
          </p:nvCxnSpPr>
          <p:spPr>
            <a:xfrm>
              <a:off x="6757113" y="332921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7"/>
            <p:cNvCxnSpPr/>
            <p:nvPr/>
          </p:nvCxnSpPr>
          <p:spPr>
            <a:xfrm>
              <a:off x="5309913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7"/>
            <p:cNvCxnSpPr/>
            <p:nvPr/>
          </p:nvCxnSpPr>
          <p:spPr>
            <a:xfrm>
              <a:off x="3915327" y="333556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>
              <a:off x="3915327" y="3335565"/>
              <a:ext cx="7161900" cy="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7496220" y="3092995"/>
              <a:ext cx="0" cy="236100"/>
            </a:xfrm>
            <a:prstGeom prst="straightConnector1">
              <a:avLst/>
            </a:prstGeom>
            <a:noFill/>
            <a:ln cap="flat" cmpd="sng" w="25400">
              <a:solidFill>
                <a:srgbClr val="FF9D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SoftUni logo" id="83" name="Google Shape;8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607221" y="527433"/>
            <a:ext cx="4437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Software University logo" id="85" name="Google Shape;85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06571" y="142700"/>
            <a:ext cx="1510005" cy="51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Slide">
  <p:cSld name="About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814772" y="4880250"/>
            <a:ext cx="2757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rum icon" id="88" name="Google Shape;88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263" y="3937167"/>
            <a:ext cx="727617" cy="724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logo" id="89" name="Google Shape;89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0588" y="2767453"/>
            <a:ext cx="752965" cy="7631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ware University logo" id="90" name="Google Shape;90;p8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10051" y="1255500"/>
            <a:ext cx="894040" cy="11054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ftUni mascot" id="91" name="Google Shape;91;p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6468" y="1938217"/>
            <a:ext cx="2049716" cy="272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>
            <p:ph idx="1" type="body"/>
          </p:nvPr>
        </p:nvSpPr>
        <p:spPr>
          <a:xfrm>
            <a:off x="114307" y="889730"/>
            <a:ext cx="6516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61950" lvl="0" marL="4572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  <a:defRPr sz="2100"/>
            </a:lvl1pPr>
            <a:lvl2pPr indent="-3619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sz="2100"/>
            </a:lvl2pPr>
            <a:lvl3pPr indent="-368300" lvl="2" marL="1371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/>
            </a:lvl3pPr>
            <a:lvl4pPr indent="-3175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8"/>
          <p:cNvSpPr/>
          <p:nvPr/>
        </p:nvSpPr>
        <p:spPr>
          <a:xfrm>
            <a:off x="0" y="0"/>
            <a:ext cx="9146400" cy="8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oftware University logo" id="94" name="Google Shape;94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50968" y="190452"/>
            <a:ext cx="1436779" cy="4194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8"/>
          <p:cNvSpPr txBox="1"/>
          <p:nvPr>
            <p:ph type="title"/>
          </p:nvPr>
        </p:nvSpPr>
        <p:spPr>
          <a:xfrm>
            <a:off x="129214" y="81655"/>
            <a:ext cx="73068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141648" y="4893753"/>
            <a:ext cx="9183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1061086" y="4893753"/>
            <a:ext cx="7614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Char char="●"/>
              <a:defRPr b="0" i="0" sz="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77069" y="4893753"/>
            <a:ext cx="3216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142848" y="863342"/>
            <a:ext cx="88560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51425" lIns="51425" spcFirstLastPara="1" rIns="51425" wrap="square" tIns="51425">
            <a:noAutofit/>
          </a:bodyPr>
          <a:lstStyle>
            <a:lvl1pPr indent="-355600" lvl="0" marL="457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600"/>
            </a:lvl1pPr>
            <a:lvl2pPr indent="-3175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 sz="2300"/>
            </a:lvl3pPr>
            <a:lvl4pPr indent="-311150" lvl="3" marL="18288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300"/>
              <a:buChar char="▪"/>
              <a:defRPr sz="2100"/>
            </a:lvl4pPr>
            <a:lvl5pPr indent="-304800" lvl="4" marL="22860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1200"/>
              <a:buChar char="▪"/>
              <a:defRPr sz="2000"/>
            </a:lvl5pPr>
            <a:lvl6pPr indent="-2857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41649" y="30256"/>
            <a:ext cx="718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rgbClr val="F3BE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Uni Background" id="6" name="Google Shape;6;p1"/>
          <p:cNvPicPr preferRelativeResize="0"/>
          <p:nvPr/>
        </p:nvPicPr>
        <p:blipFill rotWithShape="1">
          <a:blip r:embed="rId1">
            <a:alphaModFix/>
          </a:blip>
          <a:srcRect b="1671" l="0" r="0" t="0"/>
          <a:stretch/>
        </p:blipFill>
        <p:spPr>
          <a:xfrm>
            <a:off x="0" y="1"/>
            <a:ext cx="914400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" type="body"/>
          </p:nvPr>
        </p:nvSpPr>
        <p:spPr>
          <a:xfrm>
            <a:off x="142803" y="854133"/>
            <a:ext cx="88536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>
            <a:lvl1pPr indent="-387350" lvl="0" marL="4572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42804" y="75563"/>
            <a:ext cx="8853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13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oftuni.org/" TargetMode="External"/><Relationship Id="rId4" Type="http://schemas.openxmlformats.org/officeDocument/2006/relationships/image" Target="../media/image3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ocs.unity3d.com/ScriptReference/ParticleSystem.html" TargetMode="External"/><Relationship Id="rId4" Type="http://schemas.openxmlformats.org/officeDocument/2006/relationships/hyperlink" Target="https://assetstore.unity.com/packages/essentials/tutorial-projects/unity-particle-pack-127325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oftuni.bg/" TargetMode="External"/><Relationship Id="rId4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bout.softuni.bg/" TargetMode="External"/><Relationship Id="rId4" Type="http://schemas.openxmlformats.org/officeDocument/2006/relationships/hyperlink" Target="https://softuni.org/" TargetMode="External"/><Relationship Id="rId5" Type="http://schemas.openxmlformats.org/officeDocument/2006/relationships/hyperlink" Target="https://softuni.foundation/" TargetMode="External"/><Relationship Id="rId6" Type="http://schemas.openxmlformats.org/officeDocument/2006/relationships/hyperlink" Target="https://www.facebook.com/SoftwareUniversity" TargetMode="External"/><Relationship Id="rId7" Type="http://schemas.openxmlformats.org/officeDocument/2006/relationships/hyperlink" Target="https://forum.softuni.b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6568379" y="4605547"/>
            <a:ext cx="22134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https://softuni.org</a:t>
            </a:r>
            <a:endParaRPr/>
          </a:p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3" type="body"/>
          </p:nvPr>
        </p:nvSpPr>
        <p:spPr>
          <a:xfrm>
            <a:off x="414811" y="4008135"/>
            <a:ext cx="22356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Technical trainers</a:t>
            </a:r>
            <a:endParaRPr/>
          </a:p>
        </p:txBody>
      </p:sp>
      <p:sp>
        <p:nvSpPr>
          <p:cNvPr id="255" name="Google Shape;255;p26"/>
          <p:cNvSpPr txBox="1"/>
          <p:nvPr>
            <p:ph idx="4" type="body"/>
          </p:nvPr>
        </p:nvSpPr>
        <p:spPr>
          <a:xfrm>
            <a:off x="414811" y="3638878"/>
            <a:ext cx="223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SoftUni Team</a:t>
            </a:r>
            <a:endParaRPr/>
          </a:p>
        </p:txBody>
      </p:sp>
      <p:sp>
        <p:nvSpPr>
          <p:cNvPr id="256" name="Google Shape;256;p26"/>
          <p:cNvSpPr txBox="1"/>
          <p:nvPr>
            <p:ph idx="6" type="subTitle"/>
          </p:nvPr>
        </p:nvSpPr>
        <p:spPr>
          <a:xfrm>
            <a:off x="415636" y="943704"/>
            <a:ext cx="8312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700"/>
              <a:buNone/>
            </a:pPr>
            <a:r>
              <a:rPr lang="en"/>
              <a:t>2D Mode &amp; Particles</a:t>
            </a:r>
            <a:endParaRPr/>
          </a:p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415636" y="241127"/>
            <a:ext cx="8312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98"/>
              <a:t>Unity 3D Essentials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5793375" y="4191875"/>
            <a:ext cx="29883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8"/>
              <a:buFont typeface="Arial"/>
              <a:buNone/>
            </a:pPr>
            <a:r>
              <a:rPr b="1" i="0" lang="en" sz="1998" u="none" cap="none" strike="noStrike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  <a:endParaRPr b="1" i="0" sz="1998" u="none" cap="none" strike="noStrike">
              <a:solidFill>
                <a:srgbClr val="1A33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ity Unity3d Transparent &amp; PNG Clipart #1738542 - PNG Images - PNGio" id="259" name="Google Shape;2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877" y="2090024"/>
            <a:ext cx="1389525" cy="13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1104075" y="3717100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2D Physics</a:t>
            </a:r>
            <a:endParaRPr/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763" y="1135225"/>
            <a:ext cx="1700475" cy="170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5400000" dist="38100" endA="0" endPos="30000" fadeDir="5400012" kx="0" rotWithShape="0" algn="bl" stA="6000" stPos="0" sy="-100000" ky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Gravity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Collision Matrix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Differences with 3D?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Physics Manager</a:t>
            </a: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350" y="2433138"/>
            <a:ext cx="67151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Body Type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Simulated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Auto Mass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Gravity Scale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Sleeping Mode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41" name="Google Shape;341;p37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Rigidbody</a:t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02377"/>
            <a:ext cx="3809825" cy="24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Detection Methods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Trigger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Normal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Common Colliders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Box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Capsule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Circle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Composite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Edge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48" name="Google Shape;348;p38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Collisions</a:t>
            </a:r>
            <a:endParaRPr/>
          </a:p>
        </p:txBody>
      </p:sp>
      <p:pic>
        <p:nvPicPr>
          <p:cNvPr id="349" name="Google Shape;3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078" y="1043353"/>
            <a:ext cx="2691850" cy="33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2D Physics Material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Friction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Bouncines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2D Popular Joints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Spring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Distance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Hinge</a:t>
            </a:r>
            <a:endParaRPr sz="19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Wheel</a:t>
            </a:r>
            <a:endParaRPr sz="19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55" name="Google Shape;355;p39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Physics Material &amp; Joints</a:t>
            </a:r>
            <a:endParaRPr/>
          </a:p>
        </p:txBody>
      </p:sp>
      <p:pic>
        <p:nvPicPr>
          <p:cNvPr id="356" name="Google Shape;35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375" y="1036425"/>
            <a:ext cx="4090275" cy="10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5875" y="2571751"/>
            <a:ext cx="3973325" cy="19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1104075" y="3717100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Particles</a:t>
            </a:r>
            <a:endParaRPr sz="2400"/>
          </a:p>
        </p:txBody>
      </p:sp>
      <p:sp>
        <p:nvSpPr>
          <p:cNvPr id="363" name="Google Shape;363;p40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1033275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What is particle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Small 2D piece generated automatically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Unity Particle System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Tons of adjustment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2D Rendering with layers &amp; materials in its root nature</a:t>
            </a:r>
            <a:endParaRPr sz="2100"/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</p:txBody>
      </p:sp>
      <p:sp>
        <p:nvSpPr>
          <p:cNvPr id="370" name="Google Shape;370;p4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Particles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Inspector</a:t>
            </a:r>
            <a:endParaRPr sz="2100"/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" sz="1900"/>
              <a:t>General Adjusting</a:t>
            </a:r>
            <a:endParaRPr sz="19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Editor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Detailed 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Popular types of behaviors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Constant/Fixed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Range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Curve</a:t>
            </a:r>
            <a:endParaRPr sz="2100"/>
          </a:p>
        </p:txBody>
      </p:sp>
      <p:sp>
        <p:nvSpPr>
          <p:cNvPr id="376" name="Google Shape;376;p42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Particles</a:t>
            </a:r>
            <a:endParaRPr/>
          </a:p>
        </p:txBody>
      </p:sp>
      <p:pic>
        <p:nvPicPr>
          <p:cNvPr id="377" name="Google Shape;37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7388" y="737675"/>
            <a:ext cx="40862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4650" y="3171933"/>
            <a:ext cx="4086225" cy="167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Example Smoke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Smoke Texture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Generation (emit) rate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Direction</a:t>
            </a:r>
            <a:endParaRPr sz="2100"/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" sz="2100"/>
              <a:t>Size over lifetime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</p:txBody>
      </p:sp>
      <p:sp>
        <p:nvSpPr>
          <p:cNvPr id="384" name="Google Shape;384;p4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Particles</a:t>
            </a:r>
            <a:endParaRPr/>
          </a:p>
        </p:txBody>
      </p:sp>
      <p:pic>
        <p:nvPicPr>
          <p:cNvPr id="385" name="Google Shape;38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73" y="1042875"/>
            <a:ext cx="3265300" cy="383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465925" y="1448397"/>
            <a:ext cx="8212200" cy="3421800"/>
          </a:xfrm>
          <a:prstGeom prst="rect">
            <a:avLst/>
          </a:prstGeom>
          <a:solidFill>
            <a:srgbClr val="ACB4C3">
              <a:alpha val="14117"/>
            </a:srgbClr>
          </a:solidFill>
          <a:ln cap="flat" cmpd="sng" w="12700">
            <a:solidFill>
              <a:srgbClr val="112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81000" lIns="108000" spcFirstLastPara="1" rIns="108000" wrap="square" tIns="81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ParticleSystem smoke;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void FixedUpdate()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if (Input.GetKey(KeyCode.LeftShift))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ParticleSystem.MainModule mainModule = smoke.main;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mainModule.startColor = Color.red;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smoke.Play(true);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else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smoke.Stop(true);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391" name="Google Shape;391;p44"/>
          <p:cNvSpPr txBox="1"/>
          <p:nvPr>
            <p:ph type="title"/>
          </p:nvPr>
        </p:nvSpPr>
        <p:spPr>
          <a:xfrm>
            <a:off x="142805" y="75563"/>
            <a:ext cx="7286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Particles Simple Scripting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25" spcFirstLastPara="1" rIns="81025" wrap="square" tIns="27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2300"/>
              <a:buFont typeface="Calibri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142847" y="893600"/>
            <a:ext cx="88557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25" spcFirstLastPara="1" rIns="81025" wrap="square" tIns="27000">
            <a:noAutofit/>
          </a:bodyPr>
          <a:lstStyle/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Editor, Camera &amp; Sprites for 2D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2D Rendering &amp; Layers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2D Physics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Particles</a:t>
            </a:r>
            <a:endParaRPr sz="2400"/>
          </a:p>
          <a:p>
            <a:pPr indent="-381000" lvl="0" marL="457200" rtl="0" algn="l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" sz="2400"/>
              <a:t>Useful links</a:t>
            </a:r>
            <a:endParaRPr sz="2400"/>
          </a:p>
        </p:txBody>
      </p:sp>
      <p:sp>
        <p:nvSpPr>
          <p:cNvPr id="268" name="Google Shape;268;p27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27000" spcFirstLastPara="1" rIns="27000" wrap="square" tIns="27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rawing of a cartoon character  Description generated with high confidence" id="269" name="Google Shape;2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19647" y="1028700"/>
            <a:ext cx="2679122" cy="328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idx="1" type="body"/>
          </p:nvPr>
        </p:nvSpPr>
        <p:spPr>
          <a:xfrm>
            <a:off x="1457325" y="880675"/>
            <a:ext cx="75969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http://docs.unity3d.com/Manual/class-SpriteRenderer.html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http://docs.unity3d.com/Manual/class-TagManager.html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>
                <a:solidFill>
                  <a:schemeClr val="accent1"/>
                </a:solidFill>
              </a:rPr>
              <a:t>http://docs.unity3d.com/Manual/class-Rigidbody2D.html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http://docs.unity3d.com/ScriptReference/ParticleSystem.html</a:t>
            </a:r>
            <a:endParaRPr sz="2100">
              <a:solidFill>
                <a:schemeClr val="accen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Free Particle systems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97" name="Google Shape;397;p45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"/>
              <a:t>Useful Links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5" name="Google Shape;405;p46"/>
          <p:cNvGrpSpPr/>
          <p:nvPr/>
        </p:nvGrpSpPr>
        <p:grpSpPr>
          <a:xfrm>
            <a:off x="142786" y="970743"/>
            <a:ext cx="6892837" cy="4045830"/>
            <a:chOff x="472011" y="1508786"/>
            <a:chExt cx="3799800" cy="4865700"/>
          </a:xfrm>
        </p:grpSpPr>
        <p:sp>
          <p:nvSpPr>
            <p:cNvPr id="406" name="Google Shape;406;p46"/>
            <p:cNvSpPr/>
            <p:nvPr/>
          </p:nvSpPr>
          <p:spPr>
            <a:xfrm>
              <a:off x="472011" y="1508786"/>
              <a:ext cx="3799800" cy="4865700"/>
            </a:xfrm>
            <a:prstGeom prst="roundRect">
              <a:avLst>
                <a:gd fmla="val 3968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546866" y="1696737"/>
              <a:ext cx="81600" cy="4489800"/>
            </a:xfrm>
            <a:prstGeom prst="roundRect">
              <a:avLst>
                <a:gd fmla="val 50000" name="adj"/>
              </a:avLst>
            </a:prstGeom>
            <a:solidFill>
              <a:schemeClr val="lt2">
                <a:alpha val="40392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 rot="5400000">
              <a:off x="3742498" y="1912436"/>
              <a:ext cx="669900" cy="238500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" name="Google Shape;4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163733" y="2943000"/>
            <a:ext cx="1736307" cy="187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487860" y="1187596"/>
            <a:ext cx="6411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Editor, Camera &amp; Sprites for 2D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2D Rendering &amp; Layers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2D Physics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Particles</a:t>
            </a:r>
            <a:endParaRPr sz="2400">
              <a:solidFill>
                <a:schemeClr val="lt2"/>
              </a:solidFill>
            </a:endParaRPr>
          </a:p>
          <a:p>
            <a:pPr indent="-381000" lvl="0" marL="38100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</a:pPr>
            <a:r>
              <a:rPr lang="en" sz="2400">
                <a:solidFill>
                  <a:schemeClr val="lt2"/>
                </a:solidFill>
              </a:rPr>
              <a:t>Useful links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411" name="Google Shape;411;p46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455416" y="395575"/>
            <a:ext cx="3327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5200">
                <a:solidFill>
                  <a:srgbClr val="234465"/>
                </a:solidFill>
              </a:rPr>
              <a:t>Questions?</a:t>
            </a:r>
            <a:endParaRPr sz="5200"/>
          </a:p>
        </p:txBody>
      </p:sp>
      <p:sp>
        <p:nvSpPr>
          <p:cNvPr id="419" name="Google Shape;419;p47"/>
          <p:cNvSpPr txBox="1"/>
          <p:nvPr>
            <p:ph type="title"/>
          </p:nvPr>
        </p:nvSpPr>
        <p:spPr>
          <a:xfrm>
            <a:off x="2616449" y="4041125"/>
            <a:ext cx="60897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6600"/>
              <a:buFont typeface="Calibri"/>
              <a:buNone/>
            </a:pPr>
            <a:r>
              <a:rPr lang="en" sz="3600">
                <a:solidFill>
                  <a:srgbClr val="234465"/>
                </a:solidFill>
              </a:rPr>
              <a:t>Email : dstrashilov@gmail.com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142802" y="951751"/>
            <a:ext cx="88638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This course (slides, examples, demos, exercises, homework, documents, videos and other assets) is </a:t>
            </a:r>
            <a:r>
              <a:rPr b="1" lang="en"/>
              <a:t>copyrighted content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Unauthorized copy, reproduction or use is illegal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SoftUni – https://about.softuni.bg</a:t>
            </a:r>
            <a:endParaRPr/>
          </a:p>
          <a:p>
            <a:pPr indent="-266700" lvl="0" marL="2667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500"/>
              <a:buChar char="▪"/>
            </a:pPr>
            <a:r>
              <a:rPr lang="en"/>
              <a:t>© Software University –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pic>
        <p:nvPicPr>
          <p:cNvPr descr="License" id="428" name="Google Shape;42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767" y="3334091"/>
            <a:ext cx="1448233" cy="15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License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9"/>
          <p:cNvSpPr txBox="1"/>
          <p:nvPr>
            <p:ph idx="4294967295" type="body"/>
          </p:nvPr>
        </p:nvSpPr>
        <p:spPr>
          <a:xfrm>
            <a:off x="142803" y="884250"/>
            <a:ext cx="6521700" cy="4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– High-Quality Education, Profession and Job for Software Developers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about.softuni.bg</a:t>
            </a:r>
            <a:r>
              <a:rPr lang="en" sz="2300"/>
              <a:t>, </a:t>
            </a:r>
            <a:r>
              <a:rPr lang="en" sz="2300" u="sng">
                <a:solidFill>
                  <a:schemeClr val="hlink"/>
                </a:solidFill>
                <a:hlinkClick r:id="rId4"/>
              </a:rPr>
              <a:t>softuni.org</a:t>
            </a:r>
            <a:r>
              <a:rPr lang="en" sz="2300"/>
              <a:t> 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Foundation</a:t>
            </a:r>
            <a:endParaRPr sz="2400"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softuni.foundation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@ Facebook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facebook.com/SoftwareUniversity</a:t>
            </a:r>
            <a:endParaRPr sz="2300"/>
          </a:p>
          <a:p>
            <a:pPr indent="-266700" lvl="0" marL="2667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" sz="2400"/>
              <a:t>Software University Forums</a:t>
            </a:r>
            <a:endParaRPr/>
          </a:p>
          <a:p>
            <a:pPr indent="-273050" lvl="1" marL="5969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300"/>
              <a:buChar char="▪"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forum.softuni.bg</a:t>
            </a:r>
            <a:endParaRPr sz="2300"/>
          </a:p>
        </p:txBody>
      </p:sp>
      <p:sp>
        <p:nvSpPr>
          <p:cNvPr id="438" name="Google Shape;438;p49"/>
          <p:cNvSpPr txBox="1"/>
          <p:nvPr>
            <p:ph type="title"/>
          </p:nvPr>
        </p:nvSpPr>
        <p:spPr>
          <a:xfrm>
            <a:off x="96911" y="61241"/>
            <a:ext cx="5480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 sz="2300"/>
              <a:t>Trainings @ Software University (SoftUni)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>
            <p:ph idx="12" type="sldNum"/>
          </p:nvPr>
        </p:nvSpPr>
        <p:spPr>
          <a:xfrm>
            <a:off x="6611079" y="3660188"/>
            <a:ext cx="2067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8"/>
          <p:cNvSpPr txBox="1"/>
          <p:nvPr>
            <p:ph idx="1" type="body"/>
          </p:nvPr>
        </p:nvSpPr>
        <p:spPr>
          <a:xfrm>
            <a:off x="142802" y="1053000"/>
            <a:ext cx="88638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</a:pPr>
            <a:r>
              <a:rPr b="1" lang="en" sz="8600">
                <a:solidFill>
                  <a:schemeClr val="lt1"/>
                </a:solidFill>
              </a:rPr>
              <a:t>sli.do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</a:pPr>
            <a:r>
              <a:rPr b="1" lang="en" sz="8600"/>
              <a:t>#Unity3D-Basics</a:t>
            </a:r>
            <a:endParaRPr b="1" sz="8600"/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107103" y="56672"/>
            <a:ext cx="54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</a:pPr>
            <a:r>
              <a:rPr lang="en"/>
              <a:t>Have a Question?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2D Mode, Camera &amp; Sprites for 2D</a:t>
            </a:r>
            <a:endParaRPr/>
          </a:p>
        </p:txBody>
      </p:sp>
      <p:sp>
        <p:nvSpPr>
          <p:cNvPr id="284" name="Google Shape;284;p29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013" y="1243300"/>
            <a:ext cx="1511974" cy="1511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0" dist="0" endA="0" endPos="25000" fadeDir="5400012" kx="0" rotWithShape="0" algn="bl" stA="30000" stPos="0" sy="-100000" ky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Editor Settings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Camera differences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291" name="Google Shape;291;p30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Mode</a:t>
            </a:r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0946" y="840846"/>
            <a:ext cx="2983550" cy="23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2450" y="3403421"/>
            <a:ext cx="4343926" cy="1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Import Settings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 Editor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Single/Multiple Sprites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Slicing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Sprites</a:t>
            </a:r>
            <a:endParaRPr/>
          </a:p>
        </p:txBody>
      </p:sp>
      <p:pic>
        <p:nvPicPr>
          <p:cNvPr id="300" name="Google Shape;3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9250" y="1053550"/>
            <a:ext cx="43053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1184250" y="3706975"/>
            <a:ext cx="7118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ctr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/>
              <a:t>2D Rendering &amp; Layers</a:t>
            </a:r>
            <a:endParaRPr/>
          </a:p>
        </p:txBody>
      </p:sp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8867775" y="4880372"/>
            <a:ext cx="2763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6021" y="1223063"/>
            <a:ext cx="1511950" cy="151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Orthographic View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Mesh Differences?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 Renderer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2D vs 3D Rendering</a:t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925" y="1002638"/>
            <a:ext cx="1272575" cy="31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1399500" y="840850"/>
            <a:ext cx="7215000" cy="4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81000" spcFirstLastPara="1" rIns="81000" wrap="square" tIns="27000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Order of rendering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Sprite Mask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Sorting layer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Order in layer</a:t>
            </a:r>
            <a:endParaRPr sz="2100"/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zIndex</a:t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</a:pPr>
            <a:r>
              <a:t/>
            </a:r>
            <a:endParaRPr sz="1900"/>
          </a:p>
        </p:txBody>
      </p:sp>
      <p:sp>
        <p:nvSpPr>
          <p:cNvPr id="320" name="Google Shape;320;p34"/>
          <p:cNvSpPr txBox="1"/>
          <p:nvPr>
            <p:ph type="title"/>
          </p:nvPr>
        </p:nvSpPr>
        <p:spPr>
          <a:xfrm>
            <a:off x="972718" y="75563"/>
            <a:ext cx="64692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81000" spcFirstLastPara="1" rIns="81000" wrap="square" tIns="2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Layers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5650" y="1470775"/>
            <a:ext cx="4642350" cy="14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