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994A-2918-1781-D4D1-D1E28E6A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THE PREVIOUS WAITLIST WE ARE ASKED TO FIND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8C0A2F7-AEC6-CA29-83AE-3D5B82F5BB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161" r="22161"/>
          <a:stretch>
            <a:fillRect/>
          </a:stretch>
        </p:blipFill>
        <p:spPr>
          <a:xfrm>
            <a:off x="709126" y="194232"/>
            <a:ext cx="7184572" cy="59733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DBA8-64DF-08FC-306C-21FB8B5F9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Previous waitlist</a:t>
            </a:r>
          </a:p>
        </p:txBody>
      </p:sp>
    </p:spTree>
    <p:extLst>
      <p:ext uri="{BB962C8B-B14F-4D97-AF65-F5344CB8AC3E}">
        <p14:creationId xmlns:p14="http://schemas.microsoft.com/office/powerpoint/2010/main" val="35408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ECE1-3E72-51BC-9699-BC5C6F48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22" y="484632"/>
            <a:ext cx="10176526" cy="24825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5AFF9-CA87-A35D-3238-246350364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48255"/>
            <a:ext cx="4754880" cy="918879"/>
          </a:xfrm>
        </p:spPr>
        <p:txBody>
          <a:bodyPr>
            <a:normAutofit fontScale="25000" lnSpcReduction="20000"/>
          </a:bodyPr>
          <a:lstStyle/>
          <a:p>
            <a:r>
              <a:rPr lang="en-US" sz="6400" b="0" i="1" u="sng" dirty="0">
                <a:latin typeface="Aptos Display" panose="020B0004020202020204" pitchFamily="34" charset="0"/>
              </a:rPr>
              <a:t>Year on year </a:t>
            </a:r>
            <a:r>
              <a:rPr lang="en-US" sz="6400" b="0" i="1" u="sng" dirty="0" err="1">
                <a:latin typeface="Aptos Display" panose="020B0004020202020204" pitchFamily="34" charset="0"/>
              </a:rPr>
              <a:t>comparision</a:t>
            </a:r>
            <a:r>
              <a:rPr lang="en-US" sz="6400" b="0" i="1" u="sng" dirty="0">
                <a:latin typeface="Aptos Display" panose="020B0004020202020204" pitchFamily="34" charset="0"/>
              </a:rPr>
              <a:t> </a:t>
            </a:r>
            <a:r>
              <a:rPr lang="en-US" sz="6400" b="0" i="1" u="sng" dirty="0" err="1">
                <a:latin typeface="Aptos Display" panose="020B0004020202020204" pitchFamily="34" charset="0"/>
              </a:rPr>
              <a:t>waitlit</a:t>
            </a:r>
            <a:r>
              <a:rPr lang="en-US" sz="6400" b="0" i="1" u="sng" dirty="0">
                <a:latin typeface="Aptos Display" panose="020B0004020202020204" pitchFamily="34" charset="0"/>
              </a:rPr>
              <a:t> trend</a:t>
            </a:r>
          </a:p>
          <a:p>
            <a:r>
              <a:rPr lang="en-US" sz="6400" b="0" i="1" u="sng" dirty="0">
                <a:latin typeface="Aptos Display" panose="020B0004020202020204" pitchFamily="34" charset="0"/>
              </a:rPr>
              <a:t>Below is the latest </a:t>
            </a:r>
            <a:r>
              <a:rPr lang="en-US" sz="6400" b="0" i="1" u="sng" dirty="0" err="1">
                <a:latin typeface="Aptos Display" panose="020B0004020202020204" pitchFamily="34" charset="0"/>
              </a:rPr>
              <a:t>wailist</a:t>
            </a:r>
            <a:r>
              <a:rPr lang="en-US" sz="6400" b="0" i="1" u="sng" dirty="0">
                <a:latin typeface="Aptos Display" panose="020B0004020202020204" pitchFamily="34" charset="0"/>
              </a:rPr>
              <a:t> of the hospital that is the current </a:t>
            </a:r>
            <a:r>
              <a:rPr lang="en-US" sz="6400" b="0" i="1" u="sng" dirty="0" err="1">
                <a:latin typeface="Aptos Display" panose="020B0004020202020204" pitchFamily="34" charset="0"/>
              </a:rPr>
              <a:t>year.and</a:t>
            </a:r>
            <a:r>
              <a:rPr lang="en-US" sz="6400" b="0" i="1" u="sng" dirty="0">
                <a:latin typeface="Aptos Display" panose="020B0004020202020204" pitchFamily="34" charset="0"/>
              </a:rPr>
              <a:t> this increase as a result of rising demand for inpatient and outpatient demand for service </a:t>
            </a:r>
          </a:p>
          <a:p>
            <a:r>
              <a:rPr lang="en-US" sz="6400" b="0" i="1" u="sng" dirty="0">
                <a:latin typeface="Aptos Display" panose="020B0004020202020204" pitchFamily="34" charset="0"/>
              </a:rPr>
              <a:t>Or resource limitation  such as </a:t>
            </a:r>
            <a:r>
              <a:rPr lang="en-US" sz="6400" b="0" i="1" u="sng" dirty="0" err="1">
                <a:latin typeface="Aptos Display" panose="020B0004020202020204" pitchFamily="34" charset="0"/>
              </a:rPr>
              <a:t>staffing,or</a:t>
            </a:r>
            <a:r>
              <a:rPr lang="en-US" sz="6400" b="0" i="1" u="sng" dirty="0">
                <a:latin typeface="Aptos Display" panose="020B0004020202020204" pitchFamily="34" charset="0"/>
              </a:rPr>
              <a:t> bed capacity constraint .it increase with 69%  from the previous year .</a:t>
            </a:r>
          </a:p>
          <a:p>
            <a:endParaRPr lang="en-US" sz="6400" b="0" i="1" u="sng" dirty="0">
              <a:latin typeface="Aptos Display" panose="020B0004020202020204" pitchFamily="34" charset="0"/>
            </a:endParaRP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372169-1EA6-34A4-9F9B-18982862F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5819" y="3564294"/>
            <a:ext cx="2229626" cy="20154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3DCE8-9736-6407-71FE-10BDBABF4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36758" y="1856793"/>
            <a:ext cx="5303520" cy="1371600"/>
          </a:xfrm>
        </p:spPr>
        <p:txBody>
          <a:bodyPr>
            <a:no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This shows the previous waitlist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u="sng" dirty="0">
                <a:latin typeface="Arial Black" panose="020B0A04020102020204" pitchFamily="34" charset="0"/>
              </a:rPr>
              <a:t>Possible </a:t>
            </a:r>
            <a:r>
              <a:rPr lang="en-US" sz="2400" u="sng" dirty="0" err="1">
                <a:latin typeface="Arial Black" panose="020B0A04020102020204" pitchFamily="34" charset="0"/>
              </a:rPr>
              <a:t>reason:</a:t>
            </a:r>
            <a:r>
              <a:rPr lang="en-US" sz="1800" b="1" i="0" u="sng" dirty="0" err="1">
                <a:solidFill>
                  <a:srgbClr val="1F1F1F"/>
                </a:solidFill>
                <a:effectLst/>
                <a:latin typeface="Google Sans"/>
              </a:rPr>
              <a:t>Decrease</a:t>
            </a:r>
            <a:r>
              <a:rPr lang="en-US" sz="1800" b="1" i="0" u="sng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en-US" sz="1800" b="0" i="0" u="sng" dirty="0">
                <a:solidFill>
                  <a:srgbClr val="1F1F1F"/>
                </a:solidFill>
                <a:effectLst/>
                <a:latin typeface="Google Sans"/>
              </a:rPr>
              <a:t> A waitlist reduction might be attributed </a:t>
            </a:r>
            <a:r>
              <a:rPr lang="en-US" sz="1800" b="0" i="0" u="sng" dirty="0" err="1">
                <a:solidFill>
                  <a:srgbClr val="1F1F1F"/>
                </a:solidFill>
                <a:effectLst/>
                <a:latin typeface="Google Sans"/>
              </a:rPr>
              <a:t>to:Increased</a:t>
            </a:r>
            <a:r>
              <a:rPr lang="en-US" sz="1800" b="0" i="0" u="sng" dirty="0">
                <a:solidFill>
                  <a:srgbClr val="1F1F1F"/>
                </a:solidFill>
                <a:effectLst/>
                <a:latin typeface="Google Sans"/>
              </a:rPr>
              <a:t> hospital capacity or streamlined </a:t>
            </a:r>
            <a:r>
              <a:rPr lang="en-US" sz="1800" b="0" i="0" u="sng" dirty="0" err="1">
                <a:solidFill>
                  <a:srgbClr val="1F1F1F"/>
                </a:solidFill>
                <a:effectLst/>
                <a:latin typeface="Google Sans"/>
              </a:rPr>
              <a:t>processes.or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Shifts in patient demographics or treatment trends.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u="sng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Shifts in patient demographics or treatment t</a:t>
            </a:r>
          </a:p>
          <a:p>
            <a:endParaRPr lang="en-US" sz="2400" u="sng" dirty="0">
              <a:latin typeface="Arial Black" panose="020B0A040201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25382E-F300-D688-F911-C3AEA2FEB9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56556" y="3429000"/>
            <a:ext cx="2370025" cy="1656184"/>
          </a:xfrm>
        </p:spPr>
      </p:pic>
    </p:spTree>
    <p:extLst>
      <p:ext uri="{BB962C8B-B14F-4D97-AF65-F5344CB8AC3E}">
        <p14:creationId xmlns:p14="http://schemas.microsoft.com/office/powerpoint/2010/main" val="312851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9C15-2B51-204C-CEE5-1963B566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visualization shows the case type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3F8D3F-3DC8-A931-D2C9-7EDDD15A4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955" y="447869"/>
            <a:ext cx="6083559" cy="55703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70197-0F6D-074D-F85E-8C639102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Our analysis of the waitlist data reveals a significant skew in case types. Outpatients make up the vast majority of the waitlist, at approximately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72.49%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In comparison, inpatients account for roughly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10.62%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of the waitlist, and other case types comprise the remaining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16.8%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Visualization: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pie chart effectively showcases this distribution, with the largest segment representing outpatients, followed by inpatients, and the remaining case types combined in a smaller segment.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2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16DA-BE9B-E96C-B041-1E51DFAD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45" y="-83976"/>
            <a:ext cx="3816220" cy="291115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analyzing How the duration of hospital stays vary across different age groups of patients?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82672-E1E1-3DD9-BB87-6E80C4EB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525797"/>
            <a:ext cx="3200400" cy="329184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1F1F1F"/>
                </a:solidFill>
                <a:latin typeface="Google Sans"/>
              </a:rPr>
              <a:t>I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observed a significant increase in patient volume from the 0-3 month band to the 3-6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month band (previously discussed). This trend continues, with a slight decrea</a:t>
            </a: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s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e from the 3-6 month band to the 6-9 month band (18836 to 14011 patients) and a further decrease from the 6-9 month band to the 9-12 month band (14011 to 12241 patients). he rise in patient volume between 0-3 months and 3-6 months could be linked to specific medical conditions or procedures more common in that age group.</a:t>
            </a:r>
          </a:p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Patient volume (number of patients) and length of stay (average number of days spent in the hospital) are separate pieces of information. While they might be related (e.g., a higher volume could indicate longer stays for some procedures), and the longer stay is about 64+</a:t>
            </a:r>
            <a:endParaRPr lang="en-US" b="1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2D656E0-C167-3B38-8F06-ADA5F09764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160" r="14160"/>
          <a:stretch>
            <a:fillRect/>
          </a:stretch>
        </p:blipFill>
        <p:spPr>
          <a:xfrm>
            <a:off x="625152" y="201050"/>
            <a:ext cx="7501812" cy="5748574"/>
          </a:xfrm>
        </p:spPr>
      </p:pic>
    </p:spTree>
    <p:extLst>
      <p:ext uri="{BB962C8B-B14F-4D97-AF65-F5344CB8AC3E}">
        <p14:creationId xmlns:p14="http://schemas.microsoft.com/office/powerpoint/2010/main" val="91659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60BDA5-9D4F-B12E-2A3F-49293AFE3D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237" b="18237"/>
          <a:stretch>
            <a:fillRect/>
          </a:stretch>
        </p:blipFill>
        <p:spPr>
          <a:xfrm>
            <a:off x="198697" y="-158620"/>
            <a:ext cx="8027447" cy="67740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B98F3-342C-A4C9-F003-72E1C7C65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visualization shows the top waitlist by </a:t>
            </a:r>
            <a:r>
              <a:rPr lang="en-US" dirty="0" err="1"/>
              <a:t>speciality</a:t>
            </a:r>
            <a:r>
              <a:rPr lang="en-US" dirty="0"/>
              <a:t> and the include </a:t>
            </a:r>
            <a:r>
              <a:rPr lang="en-US" dirty="0" err="1"/>
              <a:t>anaesthetics,breast</a:t>
            </a:r>
            <a:r>
              <a:rPr lang="en-US" dirty="0"/>
              <a:t> </a:t>
            </a:r>
            <a:r>
              <a:rPr lang="en-US" dirty="0" err="1"/>
              <a:t>surgery,cardiology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BE6C68-D088-ADC0-2FEB-52944960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 5 </a:t>
            </a:r>
            <a:r>
              <a:rPr lang="en-US" dirty="0" err="1"/>
              <a:t>wailist</a:t>
            </a:r>
            <a:r>
              <a:rPr lang="en-US" dirty="0"/>
              <a:t> by </a:t>
            </a:r>
            <a:r>
              <a:rPr lang="en-US" dirty="0" err="1"/>
              <a:t>speciality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8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C411-3879-CA32-3A4C-B02FE351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monthly trends observed among patients with different case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17B8F5-6C9B-24FD-276E-34B01A3D8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9" y="265456"/>
            <a:ext cx="7453809" cy="43154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3872D-8100-E522-C5A1-A7D88D01F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represent the monthly trend of an Inpatient case type</a:t>
            </a:r>
          </a:p>
        </p:txBody>
      </p:sp>
    </p:spTree>
    <p:extLst>
      <p:ext uri="{BB962C8B-B14F-4D97-AF65-F5344CB8AC3E}">
        <p14:creationId xmlns:p14="http://schemas.microsoft.com/office/powerpoint/2010/main" val="27258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A4F-751E-D4B7-4445-FE2F256E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visualization shows the monthly trend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019939-2880-E0A0-9988-C192BA77F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83" y="335902"/>
            <a:ext cx="8049500" cy="62069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FC30C-E071-A3E0-0B36-D72D62615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Of an outpatient  which ranges from July 2018-jan 2021in the </a:t>
            </a:r>
            <a:r>
              <a:rPr lang="en-US" dirty="0" err="1"/>
              <a:t>archieve_date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0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8846-9049-4E02-6CC6-E93AFC68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representing all the 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940627-E158-046F-01A4-310A8069E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0848" y="65314"/>
            <a:ext cx="8615228" cy="66154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74674-D637-E0A6-CAAD-E77ED4B28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2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BD5C-90F7-3D3C-61A7-7029FC16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use table to further </a:t>
            </a:r>
            <a:r>
              <a:rPr lang="en-US" dirty="0" err="1"/>
              <a:t>analyise</a:t>
            </a:r>
            <a:r>
              <a:rPr lang="en-US" dirty="0"/>
              <a:t> the monthly trend with a slicer of case </a:t>
            </a:r>
            <a:r>
              <a:rPr lang="en-US" dirty="0" err="1"/>
              <a:t>type,age</a:t>
            </a:r>
            <a:r>
              <a:rPr lang="en-US" dirty="0"/>
              <a:t> profile ,and count </a:t>
            </a:r>
            <a:r>
              <a:rPr lang="en-US" dirty="0" err="1"/>
              <a:t>speciality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11B306-AB8E-1657-4CE5-2BD8B4BF5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1306"/>
            <a:ext cx="6711950" cy="40886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FC974-97FC-35EE-C62C-ADAF3DEC5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7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</TotalTime>
  <Words>458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 Display</vt:lpstr>
      <vt:lpstr>Arial</vt:lpstr>
      <vt:lpstr>Arial Black</vt:lpstr>
      <vt:lpstr>Google Sans</vt:lpstr>
      <vt:lpstr>Rockwell</vt:lpstr>
      <vt:lpstr>Rockwell Condensed</vt:lpstr>
      <vt:lpstr>Wingdings</vt:lpstr>
      <vt:lpstr>Wood Type</vt:lpstr>
      <vt:lpstr>This IS THE PREVIOUS WAITLIST WE ARE ASKED TO FIND </vt:lpstr>
      <vt:lpstr>PowerPoint Presentation</vt:lpstr>
      <vt:lpstr>This visualization shows the case type distribution</vt:lpstr>
      <vt:lpstr> analyzing How the duration of hospital stays vary across different age groups of patients?  </vt:lpstr>
      <vt:lpstr>The top 5 wailist by speciality</vt:lpstr>
      <vt:lpstr>the monthly trends observed among patients with different case type</vt:lpstr>
      <vt:lpstr>This visualization shows the monthly trend</vt:lpstr>
      <vt:lpstr>Dashboard representing all the visualization</vt:lpstr>
      <vt:lpstr>I use table to further analyise the monthly trend with a slicer of case type,age profile ,and count speciality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HomePC</dc:creator>
  <cp:lastModifiedBy>HomePC</cp:lastModifiedBy>
  <cp:revision>3</cp:revision>
  <dcterms:created xsi:type="dcterms:W3CDTF">2024-03-15T10:37:06Z</dcterms:created>
  <dcterms:modified xsi:type="dcterms:W3CDTF">2024-03-15T14:43:51Z</dcterms:modified>
</cp:coreProperties>
</file>