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4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5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40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6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9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8744-F454-49DB-B21C-458B9E634BA0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5D7F-2211-4323-98C5-2C78FE0CD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73828"/>
            <a:ext cx="9160042" cy="23035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the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Relationship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Regional Economic Growth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Obesity </a:t>
            </a:r>
            <a:b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using Lasso </a:t>
            </a:r>
            <a:r>
              <a:rPr lang="en-US" altLang="ko-KR" sz="4300" b="1" dirty="0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ko-KR" altLang="en-US" sz="43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2" y="3882191"/>
            <a:ext cx="9144000" cy="2053557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3300" b="1" dirty="0" err="1">
                <a:cs typeface="Times New Roman" panose="02020603050405020304" pitchFamily="18" charset="0"/>
              </a:rPr>
              <a:t>Eungyu</a:t>
            </a:r>
            <a:r>
              <a:rPr lang="en-US" altLang="ko-KR" sz="3300" b="1" dirty="0">
                <a:cs typeface="Times New Roman" panose="02020603050405020304" pitchFamily="18" charset="0"/>
              </a:rPr>
              <a:t> KIL</a:t>
            </a:r>
          </a:p>
          <a:p>
            <a:pPr>
              <a:spcBef>
                <a:spcPts val="500"/>
              </a:spcBef>
            </a:pPr>
            <a:endParaRPr lang="en-US" altLang="ko-KR" sz="2000" b="1" dirty="0">
              <a:cs typeface="Times New Roman" panose="02020603050405020304" pitchFamily="18" charset="0"/>
            </a:endParaRPr>
          </a:p>
          <a:p>
            <a:r>
              <a:rPr lang="en-US" altLang="ko-KR" sz="2500" b="1" i="1" dirty="0" err="1">
                <a:cs typeface="Times New Roman" panose="02020603050405020304" pitchFamily="18" charset="0"/>
              </a:rPr>
              <a:t>Sungkyunkwan</a:t>
            </a:r>
            <a:r>
              <a:rPr lang="en-US" altLang="ko-KR" sz="2500" b="1" i="1" dirty="0">
                <a:cs typeface="Times New Roman" panose="02020603050405020304" pitchFamily="18" charset="0"/>
              </a:rPr>
              <a:t> Univ.</a:t>
            </a:r>
          </a:p>
          <a:p>
            <a:r>
              <a:rPr lang="en-US" altLang="ko-KR" sz="2500" b="1" i="1" dirty="0">
                <a:cs typeface="Times New Roman" panose="02020603050405020304" pitchFamily="18" charset="0"/>
              </a:rPr>
              <a:t>College of Software.</a:t>
            </a:r>
            <a:endParaRPr lang="ko-KR" altLang="en-US" sz="2500" b="1" i="1" dirty="0"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 flipH="1" flipV="1">
            <a:off x="0" y="1191452"/>
            <a:ext cx="9144000" cy="823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Conclusion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75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In this paper,</a:t>
            </a:r>
            <a:endParaRPr lang="en-US" altLang="ko-KR" sz="3000" b="1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000" b="1" dirty="0"/>
              <a:t>Obtaining the relationship between Economic Indicators and Obesity Rate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3000" b="1" dirty="0"/>
              <a:t>Predicting Future Economic Indicators Data</a:t>
            </a:r>
          </a:p>
          <a:p>
            <a:pPr lvl="1">
              <a:lnSpc>
                <a:spcPct val="120000"/>
              </a:lnSpc>
            </a:pPr>
            <a:r>
              <a:rPr lang="en-US" altLang="ko-KR" sz="3000" b="1" dirty="0"/>
              <a:t>	- based on Least Square Method</a:t>
            </a:r>
          </a:p>
          <a:p>
            <a:pPr lvl="1">
              <a:lnSpc>
                <a:spcPct val="120000"/>
              </a:lnSpc>
            </a:pPr>
            <a:r>
              <a:rPr lang="en-US" altLang="ko-KR" sz="3000" b="1" dirty="0"/>
              <a:t>	</a:t>
            </a:r>
            <a:r>
              <a:rPr lang="en-US" altLang="ko-KR" sz="3000" b="1" dirty="0"/>
              <a:t>- reflects past flow of the data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ko-KR" sz="3000" b="1" dirty="0"/>
              <a:t>Predicting Future </a:t>
            </a:r>
            <a:r>
              <a:rPr lang="en-US" altLang="ko-KR" sz="3000" b="1" dirty="0"/>
              <a:t>Obesity</a:t>
            </a:r>
          </a:p>
          <a:p>
            <a:pPr lvl="1">
              <a:lnSpc>
                <a:spcPct val="120000"/>
              </a:lnSpc>
            </a:pPr>
            <a:r>
              <a:rPr lang="en-US" altLang="ko-KR" sz="3000" b="1" dirty="0"/>
              <a:t>	- based on Lasso Regression</a:t>
            </a:r>
          </a:p>
          <a:p>
            <a:pPr lvl="1">
              <a:lnSpc>
                <a:spcPct val="120000"/>
              </a:lnSpc>
            </a:pPr>
            <a:r>
              <a:rPr lang="en-US" altLang="ko-KR" sz="3000" b="1" dirty="0"/>
              <a:t>	</a:t>
            </a:r>
            <a:r>
              <a:rPr lang="en-US" altLang="ko-KR" sz="3000" b="1" dirty="0"/>
              <a:t>- reflects various factors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4684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cs typeface="Times New Roman" panose="02020603050405020304" pitchFamily="18" charset="0"/>
              </a:rPr>
              <a:t>Outline</a:t>
            </a:r>
            <a:endParaRPr lang="ko-KR" altLang="en-US" sz="45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758" y="1787177"/>
            <a:ext cx="8566484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cs typeface="Times New Roman" panose="02020603050405020304" pitchFamily="18" charset="0"/>
              </a:rPr>
              <a:t>Data Collection &amp; Processing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cs typeface="Times New Roman" panose="02020603050405020304" pitchFamily="18" charset="0"/>
              </a:rPr>
              <a:t>Model Establishment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cs typeface="Times New Roman" panose="02020603050405020304" pitchFamily="18" charset="0"/>
              </a:rPr>
              <a:t>Performance Evaluation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4000" b="1" dirty="0"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cs typeface="Times New Roman" panose="02020603050405020304" pitchFamily="18" charset="0"/>
              </a:rPr>
              <a:t/>
            </a:r>
            <a:br>
              <a:rPr lang="en-US" altLang="ko-KR" b="1" dirty="0">
                <a:cs typeface="Times New Roman" panose="02020603050405020304" pitchFamily="18" charset="0"/>
              </a:rPr>
            </a:br>
            <a:endParaRPr lang="ko-KR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Data Collection &amp; Processing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75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Various City Indicators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GDP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Well-known Economic Indicator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But GDP of cities is not provided as </a:t>
            </a:r>
            <a:r>
              <a:rPr lang="en-US" altLang="ko-KR" sz="3000" b="1" dirty="0"/>
              <a:t>P</a:t>
            </a:r>
            <a:r>
              <a:rPr lang="en-US" altLang="ko-KR" sz="3000" b="1" dirty="0"/>
              <a:t>ublic Data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Used to see which indicators can replace GDP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Past Obesity Rate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Used to predict future Obesity Rate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3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53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Data Collection &amp; Processing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0"/>
            <a:ext cx="8750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Economic Indicators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Based on the relationship with GDP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Based on Pearson Correlation Coefficient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3000" b="1" dirty="0"/>
          </a:p>
          <a:p>
            <a:pPr>
              <a:lnSpc>
                <a:spcPct val="120000"/>
              </a:lnSpc>
            </a:pPr>
            <a:endParaRPr lang="ko-KR" alt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50501" y="6184355"/>
            <a:ext cx="7045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1. </a:t>
            </a:r>
            <a:r>
              <a:rPr lang="en-US" altLang="ko-KR" sz="1500" b="1" dirty="0" err="1"/>
              <a:t>Heatmap</a:t>
            </a:r>
            <a:r>
              <a:rPr lang="en-US" altLang="ko-KR" sz="1500" b="1" dirty="0"/>
              <a:t> of Correlation between GDP and Indicators </a:t>
            </a:r>
            <a:endParaRPr lang="ko-KR" altLang="en-US" sz="15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1" y="3176550"/>
            <a:ext cx="7219950" cy="2990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Model Establishment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0"/>
            <a:ext cx="8750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Learning Model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Based on the Growth Rate (2008 ~ 2015)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Learning Data : </a:t>
            </a:r>
            <a:r>
              <a:rPr lang="en-US" altLang="ko-KR" sz="3000" b="1" dirty="0" err="1"/>
              <a:t>Gangwondo</a:t>
            </a:r>
            <a:endParaRPr lang="en-US" altLang="ko-KR" sz="3000" b="1" dirty="0"/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Testing Data : </a:t>
            </a:r>
            <a:r>
              <a:rPr lang="en-US" altLang="ko-KR" sz="3000" b="1" dirty="0" err="1"/>
              <a:t>Gangneung</a:t>
            </a:r>
            <a:r>
              <a:rPr lang="en-US" altLang="ko-KR" sz="3000" b="1" dirty="0"/>
              <a:t>, </a:t>
            </a:r>
            <a:r>
              <a:rPr lang="en-US" altLang="ko-KR" sz="3000" b="1" dirty="0" err="1"/>
              <a:t>Wonju</a:t>
            </a:r>
            <a:endParaRPr lang="ko-KR" altLang="en-US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57568" y="6176146"/>
            <a:ext cx="36218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2.  Learning Data of </a:t>
            </a:r>
            <a:r>
              <a:rPr lang="en-US" altLang="ko-KR" sz="1500" b="1" dirty="0" err="1"/>
              <a:t>Gangwondo</a:t>
            </a:r>
            <a:endParaRPr lang="ko-KR" altLang="en-US" sz="15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10" y="4174405"/>
            <a:ext cx="5132953" cy="200174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21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Model Establishment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94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Assessment Model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  - Future Obesity Rates based on Least </a:t>
            </a:r>
            <a:r>
              <a:rPr lang="en-US" altLang="ko-KR" sz="3000" b="1" dirty="0" smtClean="0"/>
              <a:t>Square Method</a:t>
            </a:r>
            <a:endParaRPr lang="ko-KR" alt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257" y="5934055"/>
            <a:ext cx="4096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3.  Future Obesity Rate of </a:t>
            </a:r>
            <a:r>
              <a:rPr lang="en-US" altLang="ko-KR" sz="1500" b="1" dirty="0" err="1"/>
              <a:t>Gangneung</a:t>
            </a:r>
            <a:r>
              <a:rPr lang="en-US" altLang="ko-KR" sz="1500" b="1" dirty="0"/>
              <a:t/>
            </a:r>
            <a:br>
              <a:rPr lang="en-US" altLang="ko-KR" sz="1500" b="1" dirty="0"/>
            </a:br>
            <a:r>
              <a:rPr lang="en-US" altLang="ko-KR" sz="1500" b="1" dirty="0"/>
              <a:t>(Least Square Method)</a:t>
            </a:r>
            <a:endParaRPr lang="ko-KR" altLang="en-US" sz="1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6594" y="5934055"/>
            <a:ext cx="3647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4.  Future Obesity Rate of </a:t>
            </a:r>
            <a:r>
              <a:rPr lang="en-US" altLang="ko-KR" sz="1500" b="1" dirty="0" err="1"/>
              <a:t>Wonju</a:t>
            </a:r>
            <a:r>
              <a:rPr lang="en-US" altLang="ko-KR" sz="1500" b="1" dirty="0"/>
              <a:t/>
            </a:r>
            <a:br>
              <a:rPr lang="en-US" altLang="ko-KR" sz="1500" b="1" dirty="0"/>
            </a:br>
            <a:r>
              <a:rPr lang="en-US" altLang="ko-KR" sz="1500" b="1" dirty="0"/>
              <a:t>(Least Square Method)</a:t>
            </a:r>
            <a:endParaRPr lang="ko-KR" altLang="en-US" sz="1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6" y="3080079"/>
            <a:ext cx="2840982" cy="2743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21" y="3080079"/>
            <a:ext cx="2834886" cy="2743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81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Result &amp; Analysis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0"/>
            <a:ext cx="8750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Future Economic Indicators and Obesity Rate 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Based on Lasso Regression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Similarity between Past and Future Obesity</a:t>
            </a:r>
            <a:endParaRPr lang="ko-KR" altLang="en-US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12528" y="6192461"/>
            <a:ext cx="4096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5.  Compared Obesity Rates of </a:t>
            </a:r>
            <a:r>
              <a:rPr lang="en-US" altLang="ko-KR" sz="1500" b="1" dirty="0" err="1"/>
              <a:t>Gangneung</a:t>
            </a:r>
            <a:r>
              <a:rPr lang="en-US" altLang="ko-KR" sz="1500" b="1" dirty="0"/>
              <a:t> (Lasso Regression)</a:t>
            </a:r>
            <a:endParaRPr lang="ko-KR" altLang="en-US" sz="15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03" y="3319119"/>
            <a:ext cx="5669771" cy="2755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Result &amp; Analysis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1"/>
            <a:ext cx="8750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Similar </a:t>
            </a:r>
            <a:r>
              <a:rPr lang="en-US" altLang="ko-KR" sz="3000" b="1" dirty="0"/>
              <a:t>b</a:t>
            </a:r>
            <a:r>
              <a:rPr lang="en-US" altLang="ko-KR" sz="3000" b="1" dirty="0"/>
              <a:t>ut Not the Same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The Difference grows Bigger Very Fast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2528" y="6192461"/>
            <a:ext cx="4096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Fig. 6. Compared Obesity Rates of </a:t>
            </a:r>
            <a:br>
              <a:rPr lang="en-US" altLang="ko-KR" sz="1500" b="1" dirty="0"/>
            </a:br>
            <a:r>
              <a:rPr lang="en-US" altLang="ko-KR" sz="1500" b="1" dirty="0" err="1"/>
              <a:t>Wonju</a:t>
            </a:r>
            <a:r>
              <a:rPr lang="en-US" altLang="ko-KR" sz="1500" b="1" dirty="0"/>
              <a:t> (Lasso Regression)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16" y="3319119"/>
            <a:ext cx="5718544" cy="2755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-8015" y="1191452"/>
            <a:ext cx="9160030" cy="82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0" y="2611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/>
              <a:t>Result &amp; Analysis</a:t>
            </a:r>
            <a:endParaRPr lang="ko-KR" altLang="en-US" sz="4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880" y="1419310"/>
            <a:ext cx="8750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Future Obesity Rate doesn’t simply follow the flow of Past Obesity Rate</a:t>
            </a:r>
          </a:p>
          <a:p>
            <a:pPr>
              <a:lnSpc>
                <a:spcPct val="120000"/>
              </a:lnSpc>
            </a:pPr>
            <a:r>
              <a:rPr lang="en-US" altLang="ko-KR" sz="3000" b="1" dirty="0"/>
              <a:t> </a:t>
            </a:r>
            <a:r>
              <a:rPr lang="en-US" altLang="ko-KR" sz="3000" b="1" dirty="0"/>
              <a:t>  - </a:t>
            </a:r>
            <a:r>
              <a:rPr lang="en-US" altLang="ko-KR" sz="3000" b="1" dirty="0"/>
              <a:t>Based on the Error Rate in Figure 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3000" b="1" dirty="0"/>
              <a:t>Various Factors should be considered for Accurate Prediction</a:t>
            </a:r>
          </a:p>
        </p:txBody>
      </p:sp>
    </p:spTree>
    <p:extLst>
      <p:ext uri="{BB962C8B-B14F-4D97-AF65-F5344CB8AC3E}">
        <p14:creationId xmlns:p14="http://schemas.microsoft.com/office/powerpoint/2010/main" val="40886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285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Times New Roman</vt:lpstr>
      <vt:lpstr>Office 테마</vt:lpstr>
      <vt:lpstr>Analysis of the Relationship between Regional Economic Growth and Obesity  by using Lasso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Relationship between Regional Economic Growth and Obesity by using Lasso Regression</dc:title>
  <dc:creator>kasta12</dc:creator>
  <cp:lastModifiedBy>kasta12</cp:lastModifiedBy>
  <cp:revision>33</cp:revision>
  <dcterms:created xsi:type="dcterms:W3CDTF">2018-07-08T10:37:42Z</dcterms:created>
  <dcterms:modified xsi:type="dcterms:W3CDTF">2018-07-09T16:04:45Z</dcterms:modified>
</cp:coreProperties>
</file>