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4" r:id="rId3"/>
    <p:sldMasterId id="2147483677" r:id="rId4"/>
  </p:sldMasterIdLst>
  <p:notesMasterIdLst>
    <p:notesMasterId r:id="rId21"/>
  </p:notesMasterIdLst>
  <p:handoutMasterIdLst>
    <p:handoutMasterId r:id="rId22"/>
  </p:handoutMasterIdLst>
  <p:sldIdLst>
    <p:sldId id="4536" r:id="rId5"/>
    <p:sldId id="4460" r:id="rId6"/>
    <p:sldId id="4530" r:id="rId7"/>
    <p:sldId id="4533" r:id="rId8"/>
    <p:sldId id="4531" r:id="rId9"/>
    <p:sldId id="4532" r:id="rId10"/>
    <p:sldId id="4560" r:id="rId11"/>
    <p:sldId id="584" r:id="rId12"/>
    <p:sldId id="4464" r:id="rId13"/>
    <p:sldId id="4406" r:id="rId14"/>
    <p:sldId id="4400" r:id="rId15"/>
    <p:sldId id="4462" r:id="rId16"/>
    <p:sldId id="869" r:id="rId17"/>
    <p:sldId id="4409" r:id="rId18"/>
    <p:sldId id="4539" r:id="rId19"/>
    <p:sldId id="4540" r:id="rId20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DB8"/>
    <a:srgbClr val="F3E4F4"/>
    <a:srgbClr val="FFF3E0"/>
    <a:srgbClr val="F1F8E9"/>
    <a:srgbClr val="FFF9E1"/>
    <a:srgbClr val="E3F2FD"/>
    <a:srgbClr val="E8F5E9"/>
    <a:srgbClr val="EDE7F6"/>
    <a:srgbClr val="C0DEE9"/>
    <a:srgbClr val="40A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293" autoAdjust="0"/>
  </p:normalViewPr>
  <p:slideViewPr>
    <p:cSldViewPr>
      <p:cViewPr varScale="1">
        <p:scale>
          <a:sx n="77" d="100"/>
          <a:sy n="77" d="100"/>
        </p:scale>
        <p:origin x="1640" y="20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6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/Shared%20drives/Sales/Competitive%20Information/Portworx/Graph%20-%20Portworx%20vs%20GPD%20numbers%20(64%20vCPU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Cloud Storage</c:v>
                </c:pt>
              </c:strCache>
            </c:strRef>
          </c:tx>
          <c:spPr>
            <a:solidFill>
              <a:srgbClr val="436CA9"/>
            </a:solidFill>
            <a:ln>
              <a:noFill/>
            </a:ln>
            <a:effectLst/>
          </c:spPr>
          <c:invertIfNegative val="0"/>
          <c:cat>
            <c:multiLvlStrRef>
              <c:f>Sheet1!$H$4:$I$11</c:f>
              <c:multiLvlStrCache>
                <c:ptCount val="8"/>
                <c:lvl>
                  <c:pt idx="0">
                    <c:v>Read</c:v>
                  </c:pt>
                  <c:pt idx="1">
                    <c:v>Write</c:v>
                  </c:pt>
                  <c:pt idx="2">
                    <c:v>Read</c:v>
                  </c:pt>
                  <c:pt idx="3">
                    <c:v>Write</c:v>
                  </c:pt>
                  <c:pt idx="4">
                    <c:v>Read</c:v>
                  </c:pt>
                  <c:pt idx="5">
                    <c:v>Write</c:v>
                  </c:pt>
                  <c:pt idx="6">
                    <c:v>Read</c:v>
                  </c:pt>
                  <c:pt idx="7">
                    <c:v>Write</c:v>
                  </c:pt>
                </c:lvl>
                <c:lvl>
                  <c:pt idx="0">
                    <c:v>4KB Random</c:v>
                  </c:pt>
                  <c:pt idx="2">
                    <c:v>4KB Sequential</c:v>
                  </c:pt>
                  <c:pt idx="4">
                    <c:v>64KB Random</c:v>
                  </c:pt>
                  <c:pt idx="6">
                    <c:v>64KB Sequential</c:v>
                  </c:pt>
                </c:lvl>
              </c:multiLvlStrCache>
            </c:multiLvlStrRef>
          </c:cat>
          <c:val>
            <c:numRef>
              <c:f>Sheet1!$J$4:$J$11</c:f>
              <c:numCache>
                <c:formatCode>0</c:formatCode>
                <c:ptCount val="8"/>
                <c:pt idx="0">
                  <c:v>74.5654296875</c:v>
                </c:pt>
                <c:pt idx="1">
                  <c:v>24.853515625</c:v>
                </c:pt>
                <c:pt idx="2">
                  <c:v>78</c:v>
                </c:pt>
                <c:pt idx="3">
                  <c:v>101.9</c:v>
                </c:pt>
                <c:pt idx="4">
                  <c:v>407.564453125</c:v>
                </c:pt>
                <c:pt idx="5">
                  <c:v>135.9833984375</c:v>
                </c:pt>
                <c:pt idx="6">
                  <c:v>407.884765625</c:v>
                </c:pt>
                <c:pt idx="7">
                  <c:v>407.453125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6-AA47-9413-0F32DAB430B9}"/>
            </c:ext>
          </c:extLst>
        </c:ser>
        <c:ser>
          <c:idx val="1"/>
          <c:order val="1"/>
          <c:tx>
            <c:strRef>
              <c:f>Sheet1!$K$3</c:f>
              <c:strCache>
                <c:ptCount val="1"/>
                <c:pt idx="0">
                  <c:v>Cloud Overlay</c:v>
                </c:pt>
              </c:strCache>
            </c:strRef>
          </c:tx>
          <c:spPr>
            <a:solidFill>
              <a:srgbClr val="DC582C"/>
            </a:solidFill>
            <a:ln>
              <a:noFill/>
            </a:ln>
            <a:effectLst/>
          </c:spPr>
          <c:invertIfNegative val="0"/>
          <c:cat>
            <c:multiLvlStrRef>
              <c:f>Sheet1!$H$4:$I$11</c:f>
              <c:multiLvlStrCache>
                <c:ptCount val="8"/>
                <c:lvl>
                  <c:pt idx="0">
                    <c:v>Read</c:v>
                  </c:pt>
                  <c:pt idx="1">
                    <c:v>Write</c:v>
                  </c:pt>
                  <c:pt idx="2">
                    <c:v>Read</c:v>
                  </c:pt>
                  <c:pt idx="3">
                    <c:v>Write</c:v>
                  </c:pt>
                  <c:pt idx="4">
                    <c:v>Read</c:v>
                  </c:pt>
                  <c:pt idx="5">
                    <c:v>Write</c:v>
                  </c:pt>
                  <c:pt idx="6">
                    <c:v>Read</c:v>
                  </c:pt>
                  <c:pt idx="7">
                    <c:v>Write</c:v>
                  </c:pt>
                </c:lvl>
                <c:lvl>
                  <c:pt idx="0">
                    <c:v>4KB Random</c:v>
                  </c:pt>
                  <c:pt idx="2">
                    <c:v>4KB Sequential</c:v>
                  </c:pt>
                  <c:pt idx="4">
                    <c:v>64KB Random</c:v>
                  </c:pt>
                  <c:pt idx="6">
                    <c:v>64KB Sequential</c:v>
                  </c:pt>
                </c:lvl>
              </c:multiLvlStrCache>
            </c:multiLvlStrRef>
          </c:cat>
          <c:val>
            <c:numRef>
              <c:f>Sheet1!$K$4:$K$11</c:f>
              <c:numCache>
                <c:formatCode>0</c:formatCode>
                <c:ptCount val="8"/>
                <c:pt idx="0">
                  <c:v>30.337890625</c:v>
                </c:pt>
                <c:pt idx="1">
                  <c:v>10.1123046875</c:v>
                </c:pt>
                <c:pt idx="2">
                  <c:v>54.3</c:v>
                </c:pt>
                <c:pt idx="3">
                  <c:v>35.700000000000003</c:v>
                </c:pt>
                <c:pt idx="4">
                  <c:v>273.76953125</c:v>
                </c:pt>
                <c:pt idx="5">
                  <c:v>91.3427734375</c:v>
                </c:pt>
                <c:pt idx="6">
                  <c:v>203.9</c:v>
                </c:pt>
                <c:pt idx="7">
                  <c:v>114.6201171875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86-AA47-9413-0F32DAB43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323711"/>
        <c:axId val="183591999"/>
      </c:barChart>
      <c:catAx>
        <c:axId val="48332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591999"/>
        <c:crossesAt val="0"/>
        <c:auto val="1"/>
        <c:lblAlgn val="ctr"/>
        <c:lblOffset val="100"/>
        <c:noMultiLvlLbl val="0"/>
      </c:catAx>
      <c:valAx>
        <c:axId val="183591999"/>
        <c:scaling>
          <c:orientation val="minMax"/>
          <c:max val="4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>
                    <a:solidFill>
                      <a:schemeClr val="bg1">
                        <a:lumMod val="25000"/>
                      </a:schemeClr>
                    </a:solidFill>
                  </a:rPr>
                  <a:t>IO Bandwidth (MB/s)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bg1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3323711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51122213830632"/>
          <c:y val="3.0542860841868663E-2"/>
          <c:w val="0.23301878701867082"/>
          <c:h val="0.13119250996517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bg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BE7FF2-D425-E34A-84A9-9E07F72929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6B77-2230-144D-919C-CDB03F1A3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D9CC-B662-F842-A4FB-6DCB0368DA90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9795C-101C-8E43-87AA-001F7DB500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4547-F574-FE46-87C6-167576317D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3EA24-9855-7B40-A6B9-81EBFED7BA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9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22.04.22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Cool Ice template. We use #62ACC9 for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145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286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280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960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79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011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6426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25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089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60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64537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3318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24" y="8957564"/>
            <a:ext cx="1524000" cy="1255208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03338" y="3257550"/>
            <a:ext cx="5715000" cy="3833813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14350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tx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page</a:t>
            </a:r>
          </a:p>
          <a:p>
            <a:r>
              <a:rPr lang="en-US"/>
              <a:t>0</a:t>
            </a:r>
            <a:fld id="{37D409AB-2201-4E18-8A34-C31753AD9B06}" type="slidenum">
              <a:rPr smtClean="0"/>
              <a:pPr/>
              <a:t>‹N°›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‹N°›</a:t>
            </a:fld>
            <a:endParaRPr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81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‹N°›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8970264"/>
            <a:ext cx="1524000" cy="12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3" r:id="rId3"/>
    <p:sldLayoutId id="2147483680" r:id="rId4"/>
    <p:sldLayoutId id="2147483697" r:id="rId5"/>
    <p:sldLayoutId id="2147483698" r:id="rId6"/>
    <p:sldLayoutId id="2147483739" r:id="rId7"/>
    <p:sldLayoutId id="2147483745" r:id="rId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676" r:id="rId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43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32" r:id="rId2"/>
    <p:sldLayoutId id="2147483731" r:id="rId3"/>
    <p:sldLayoutId id="2147483701" r:id="rId4"/>
    <p:sldLayoutId id="2147483700" r:id="rId5"/>
    <p:sldLayoutId id="2147483699" r:id="rId6"/>
    <p:sldLayoutId id="2147483668" r:id="rId7"/>
    <p:sldLayoutId id="2147483670" r:id="rId8"/>
    <p:sldLayoutId id="2147483671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33" r:id="rId24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mall boat in a body of water&#10;&#10;Description automatically generated">
            <a:extLst>
              <a:ext uri="{FF2B5EF4-FFF2-40B4-BE49-F238E27FC236}">
                <a16:creationId xmlns:a16="http://schemas.microsoft.com/office/drawing/2014/main" id="{4CA3F869-E2EC-F14F-BD68-5F62A6E2E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43" y="-1"/>
            <a:ext cx="18419143" cy="10355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B986C-59CA-4E42-B64C-B086FB92A096}"/>
              </a:ext>
            </a:extLst>
          </p:cNvPr>
          <p:cNvSpPr txBox="1"/>
          <p:nvPr/>
        </p:nvSpPr>
        <p:spPr>
          <a:xfrm>
            <a:off x="762000" y="5675745"/>
            <a:ext cx="1652905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200" b="1" dirty="0">
              <a:solidFill>
                <a:schemeClr val="accent1"/>
              </a:solidFill>
            </a:endParaRPr>
          </a:p>
          <a:p>
            <a:r>
              <a:rPr lang="en-US" sz="7200" b="1" dirty="0">
                <a:solidFill>
                  <a:schemeClr val="bg1"/>
                </a:solidFill>
              </a:rPr>
              <a:t>CLOUD-NATIVE 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DATA MANAGEMENT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B7D53-A564-FC46-895C-D1B2A4967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62100"/>
            <a:ext cx="6191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EEEBA3-E68C-3949-80A1-52438FBA5BFC}"/>
              </a:ext>
            </a:extLst>
          </p:cNvPr>
          <p:cNvGraphicFramePr>
            <a:graphicFrameLocks noGrp="1"/>
          </p:cNvGraphicFramePr>
          <p:nvPr/>
        </p:nvGraphicFramePr>
        <p:xfrm>
          <a:off x="3295650" y="1803878"/>
          <a:ext cx="11696700" cy="8483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11931852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 overview (100 GB IO performed)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native storage </a:t>
            </a:r>
            <a:r>
              <a:rPr lang="en-US" dirty="0"/>
              <a:t>vs.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DC582C"/>
                </a:solidFill>
              </a:rPr>
              <a:t>storage overlay</a:t>
            </a:r>
            <a:endParaRPr lang="uk-UA" dirty="0">
              <a:solidFill>
                <a:srgbClr val="DC582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B413F-A7F3-A74D-9765-F2FF0B5815F3}"/>
              </a:ext>
            </a:extLst>
          </p:cNvPr>
          <p:cNvSpPr txBox="1"/>
          <p:nvPr/>
        </p:nvSpPr>
        <p:spPr>
          <a:xfrm>
            <a:off x="0" y="9867900"/>
            <a:ext cx="182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© Kasten, Inc. CONFIDENTIAL, DO NOT DISTRIBUTE.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6261E5F-9487-844E-AD0E-0EE95DB5B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13588" y="571411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77D-BEF8-CA4D-A458-E6B33EEA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984" y="960121"/>
            <a:ext cx="6985996" cy="556334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100" dirty="0">
                <a:latin typeface="+mj-lt"/>
                <a:ea typeface="+mj-ea"/>
                <a:cs typeface="+mj-cs"/>
              </a:rPr>
              <a:t>Build vs. Buy</a:t>
            </a:r>
            <a:br>
              <a:rPr lang="en-US" sz="6100" dirty="0">
                <a:latin typeface="+mj-lt"/>
                <a:ea typeface="+mj-ea"/>
                <a:cs typeface="+mj-cs"/>
              </a:rPr>
            </a:br>
            <a:endParaRPr lang="en-US" sz="61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F52D9-1237-6D45-8B85-6BCAA255F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"/>
          <a:stretch/>
        </p:blipFill>
        <p:spPr>
          <a:xfrm>
            <a:off x="20" y="10"/>
            <a:ext cx="11301964" cy="10286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0E5838-8843-904D-A158-CAB8DD1CE1A6}"/>
              </a:ext>
            </a:extLst>
          </p:cNvPr>
          <p:cNvSpPr/>
          <p:nvPr/>
        </p:nvSpPr>
        <p:spPr>
          <a:xfrm>
            <a:off x="11295358" y="6299418"/>
            <a:ext cx="69859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Given significant readiness gap for </a:t>
            </a:r>
            <a:r>
              <a:rPr lang="en-US" sz="2800" dirty="0" err="1">
                <a:latin typeface="+mj-lt"/>
              </a:rPr>
              <a:t>Velero</a:t>
            </a:r>
            <a:r>
              <a:rPr lang="en-US" sz="2800" dirty="0">
                <a:latin typeface="+mj-lt"/>
              </a:rPr>
              <a:t>, is it the right foundation?</a:t>
            </a:r>
          </a:p>
          <a:p>
            <a:pPr algn="ctr"/>
            <a:endParaRPr lang="en-US" sz="28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Is productizing </a:t>
            </a:r>
            <a:r>
              <a:rPr lang="en-US" sz="2800" dirty="0" err="1">
                <a:latin typeface="+mj-lt"/>
              </a:rPr>
              <a:t>Velero</a:t>
            </a:r>
            <a:r>
              <a:rPr lang="en-US" sz="2800" dirty="0">
                <a:latin typeface="+mj-lt"/>
              </a:rPr>
              <a:t> (multiple man years) a good use of innovation time?</a:t>
            </a:r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1C0D-6A36-9640-89EC-A162B99E86E2}"/>
              </a:ext>
            </a:extLst>
          </p:cNvPr>
          <p:cNvSpPr txBox="1"/>
          <p:nvPr/>
        </p:nvSpPr>
        <p:spPr>
          <a:xfrm>
            <a:off x="0" y="9867900"/>
            <a:ext cx="182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© 2019 Kasten, Inc. CONFIDENTIAL,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1770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14973300" cy="1338828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kasten</a:t>
            </a:r>
            <a:r>
              <a:rPr lang="en-US" dirty="0">
                <a:solidFill>
                  <a:schemeClr val="accent1"/>
                </a:solidFill>
              </a:rPr>
              <a:t> k10 vs. </a:t>
            </a:r>
            <a:r>
              <a:rPr lang="en-US" dirty="0" err="1">
                <a:solidFill>
                  <a:schemeClr val="accent1"/>
                </a:solidFill>
              </a:rPr>
              <a:t>velero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enterprise readiness</a:t>
            </a:r>
            <a:endParaRPr lang="uk-U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12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3657600" y="2400300"/>
            <a:ext cx="6381750" cy="1846660"/>
            <a:chOff x="3848100" y="2552700"/>
            <a:chExt cx="6381750" cy="1846660"/>
          </a:xfrm>
        </p:grpSpPr>
        <p:sp>
          <p:nvSpPr>
            <p:cNvPr id="7" name="TextBox 6"/>
            <p:cNvSpPr txBox="1"/>
            <p:nvPr/>
          </p:nvSpPr>
          <p:spPr>
            <a:xfrm>
              <a:off x="3848101" y="2552700"/>
              <a:ext cx="6095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Enterprise Dashboard + K8s API</a:t>
              </a:r>
              <a:endParaRPr lang="uk-UA" sz="3600" b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8100" y="3199031"/>
              <a:ext cx="63817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2"/>
                  </a:solidFill>
                </a:rPr>
                <a:t>Extremely easy-to-use UI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Native CLI (</a:t>
              </a:r>
              <a:r>
                <a:rPr lang="en-US" sz="2400" dirty="0" err="1">
                  <a:solidFill>
                    <a:schemeClr val="tx2"/>
                  </a:solidFill>
                </a:rPr>
                <a:t>kubectl</a:t>
              </a:r>
              <a:r>
                <a:rPr lang="en-US" sz="2400" dirty="0">
                  <a:solidFill>
                    <a:schemeClr val="tx2"/>
                  </a:solidFill>
                </a:rPr>
                <a:t>) and APIs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2"/>
                  </a:solidFill>
                </a:rPr>
                <a:t>Day 2 support</a:t>
              </a:r>
              <a:r>
                <a:rPr lang="en-US" sz="2400" dirty="0">
                  <a:solidFill>
                    <a:schemeClr val="tx2"/>
                  </a:solidFill>
                </a:rPr>
                <a:t>: Monitoring, alerting, logging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486900" y="2247900"/>
            <a:ext cx="8572500" cy="1999060"/>
            <a:chOff x="1752601" y="2400300"/>
            <a:chExt cx="8572500" cy="1999060"/>
          </a:xfrm>
        </p:grpSpPr>
        <p:sp>
          <p:nvSpPr>
            <p:cNvPr id="15" name="TextBox 14"/>
            <p:cNvSpPr txBox="1"/>
            <p:nvPr/>
          </p:nvSpPr>
          <p:spPr>
            <a:xfrm>
              <a:off x="1752601" y="2400300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uk-UA" sz="115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2552700"/>
              <a:ext cx="514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Database Support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48101" y="3199031"/>
              <a:ext cx="6477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2"/>
                  </a:solidFill>
                </a:rPr>
                <a:t>Supports database-level tools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App-consistent and local storage support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Replica elimination for space/performance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2101" y="4565406"/>
            <a:ext cx="8191498" cy="1999060"/>
            <a:chOff x="1752601" y="2400300"/>
            <a:chExt cx="8191498" cy="1999060"/>
          </a:xfrm>
        </p:grpSpPr>
        <p:sp>
          <p:nvSpPr>
            <p:cNvPr id="11" name="TextBox 10"/>
            <p:cNvSpPr txBox="1"/>
            <p:nvPr/>
          </p:nvSpPr>
          <p:spPr>
            <a:xfrm>
              <a:off x="1752601" y="2400300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uk-UA" sz="115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8100" y="2552700"/>
              <a:ext cx="6095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Correctness and Consistency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8100" y="3199031"/>
              <a:ext cx="6095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u="sng" dirty="0">
                  <a:solidFill>
                    <a:schemeClr val="tx2"/>
                  </a:solidFill>
                </a:rPr>
                <a:t>No data loss risk</a:t>
              </a:r>
              <a:r>
                <a:rPr lang="en-US" sz="2400" b="1" dirty="0">
                  <a:solidFill>
                    <a:schemeClr val="tx2"/>
                  </a:solidFill>
                </a:rPr>
                <a:t> with object stores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2"/>
                  </a:solidFill>
                </a:rPr>
                <a:t>Consistent backups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Global catalog to track state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86900" y="4565406"/>
            <a:ext cx="8191498" cy="1999060"/>
            <a:chOff x="1752601" y="2400300"/>
            <a:chExt cx="8191498" cy="1999060"/>
          </a:xfrm>
        </p:grpSpPr>
        <p:sp>
          <p:nvSpPr>
            <p:cNvPr id="19" name="TextBox 18"/>
            <p:cNvSpPr txBox="1"/>
            <p:nvPr/>
          </p:nvSpPr>
          <p:spPr>
            <a:xfrm>
              <a:off x="1752601" y="2400300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uk-UA" sz="115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8101" y="2552700"/>
              <a:ext cx="563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Performance and Efficiency</a:t>
              </a:r>
              <a:endParaRPr lang="en-US" sz="3600" b="1" baseline="300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8100" y="3199031"/>
              <a:ext cx="6095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2"/>
                  </a:solidFill>
                </a:rPr>
                <a:t>Up to 4X space efficiency on backups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3-5X throughput improvements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Reduced memory and CPU footprint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7600" y="7035312"/>
            <a:ext cx="5829299" cy="1846660"/>
            <a:chOff x="3848100" y="2552700"/>
            <a:chExt cx="5829299" cy="1846660"/>
          </a:xfrm>
        </p:grpSpPr>
        <p:sp>
          <p:nvSpPr>
            <p:cNvPr id="29" name="TextBox 28"/>
            <p:cNvSpPr txBox="1"/>
            <p:nvPr/>
          </p:nvSpPr>
          <p:spPr>
            <a:xfrm>
              <a:off x="3848101" y="2552700"/>
              <a:ext cx="514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Security and Safety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48100" y="3199031"/>
              <a:ext cx="58292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2"/>
                  </a:solidFill>
                </a:rPr>
                <a:t>Backup data is encrypted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No privileged </a:t>
              </a:r>
              <a:r>
                <a:rPr lang="en-US" sz="2400" dirty="0" err="1">
                  <a:solidFill>
                    <a:schemeClr val="tx2"/>
                  </a:solidFill>
                </a:rPr>
                <a:t>daemonsets</a:t>
              </a:r>
              <a:r>
                <a:rPr lang="en-US" sz="2400" dirty="0">
                  <a:solidFill>
                    <a:schemeClr val="tx2"/>
                  </a:solidFill>
                </a:rPr>
                <a:t> required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RBAC + OIDC and Token Auth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486900" y="6882912"/>
            <a:ext cx="8115300" cy="1999060"/>
            <a:chOff x="1752601" y="2400300"/>
            <a:chExt cx="8115300" cy="1999060"/>
          </a:xfrm>
        </p:grpSpPr>
        <p:sp>
          <p:nvSpPr>
            <p:cNvPr id="25" name="TextBox 24"/>
            <p:cNvSpPr txBox="1"/>
            <p:nvPr/>
          </p:nvSpPr>
          <p:spPr>
            <a:xfrm>
              <a:off x="1752601" y="2400300"/>
              <a:ext cx="2095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uk-UA" sz="115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8101" y="2552700"/>
              <a:ext cx="514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Full Stack Support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8101" y="3199031"/>
              <a:ext cx="601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On all certified Kubernetes distributions, clouds, and storage providers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Dedicated Slack channel, email, phone</a:t>
              </a: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3B1ACEF0-1F4C-5E4F-BA07-E40C7991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201" y="2588005"/>
            <a:ext cx="1257300" cy="12573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CE02573-A4E7-F549-922F-97E11D76B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1200" y="7035312"/>
            <a:ext cx="1257300" cy="12573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B18BE0F-1249-E448-ADF2-8F258D5F6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2699" y="7086600"/>
            <a:ext cx="1257300" cy="12573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78CB99B2-4BB8-1440-97E6-617241690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981200" y="4990368"/>
            <a:ext cx="1257300" cy="12573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3F43AF3B-C362-E543-8EE1-9D2672248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72699" y="4867780"/>
            <a:ext cx="12573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9968C-B13A-9D48-9BDB-9089E81130F4}"/>
              </a:ext>
            </a:extLst>
          </p:cNvPr>
          <p:cNvSpPr txBox="1"/>
          <p:nvPr/>
        </p:nvSpPr>
        <p:spPr>
          <a:xfrm>
            <a:off x="15764552" y="9995244"/>
            <a:ext cx="2491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Comparison against </a:t>
            </a:r>
            <a:r>
              <a:rPr lang="en-US" sz="1200" dirty="0" err="1">
                <a:solidFill>
                  <a:schemeClr val="tx2"/>
                </a:solidFill>
              </a:rPr>
              <a:t>Velero</a:t>
            </a:r>
            <a:r>
              <a:rPr lang="en-US" sz="1200" dirty="0">
                <a:solidFill>
                  <a:schemeClr val="tx2"/>
                </a:solidFill>
              </a:rPr>
              <a:t> v1.4.x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A9D6C0-ADA3-514F-8A04-63D3B3922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9350" y="2550274"/>
            <a:ext cx="1390649" cy="13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6299" y="571411"/>
            <a:ext cx="12961005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infrastructure integration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zero-impact on storage stack or data path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952750" y="2857500"/>
            <a:ext cx="12382500" cy="1341192"/>
            <a:chOff x="3429000" y="2947415"/>
            <a:chExt cx="12382500" cy="1341192"/>
          </a:xfrm>
        </p:grpSpPr>
        <p:sp>
          <p:nvSpPr>
            <p:cNvPr id="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24450" y="2947415"/>
              <a:ext cx="10687050" cy="1341192"/>
              <a:chOff x="5124450" y="2947415"/>
              <a:chExt cx="10687050" cy="13411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No storage vendor changes needed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24450" y="3580721"/>
                <a:ext cx="10687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Preserves customer’s choice of on-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prem</a:t>
                </a:r>
                <a:r>
                  <a:rPr lang="en-US" sz="2000" dirty="0">
                    <a:solidFill>
                      <a:schemeClr val="tx2"/>
                    </a:solidFill>
                  </a:rPr>
                  <a:t> storage, does not replace or layer on cloud storage options, or require a new storage provisioner.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952750" y="4869943"/>
            <a:ext cx="12382500" cy="1341192"/>
            <a:chOff x="3429000" y="2947415"/>
            <a:chExt cx="12382500" cy="1341192"/>
          </a:xfrm>
        </p:grpSpPr>
        <p:sp>
          <p:nvSpPr>
            <p:cNvPr id="13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24450" y="2947415"/>
              <a:ext cx="10687050" cy="1341192"/>
              <a:chOff x="5124450" y="2947415"/>
              <a:chExt cx="10687050" cy="1341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124450" y="2947415"/>
                <a:ext cx="1036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No layered abstractions or application changes</a:t>
                </a:r>
                <a:endParaRPr lang="uk-UA" sz="36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24450" y="3580721"/>
                <a:ext cx="10687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No need to change applications or introduce a layered storage defined software solution on top of cloud or on-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prem</a:t>
                </a:r>
                <a:r>
                  <a:rPr lang="en-US" sz="2000" dirty="0">
                    <a:solidFill>
                      <a:schemeClr val="tx2"/>
                    </a:solidFill>
                  </a:rPr>
                  <a:t> storage. Prevents performance loss and reduces risk.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952750" y="6882385"/>
            <a:ext cx="12382500" cy="1341192"/>
            <a:chOff x="3429000" y="2947415"/>
            <a:chExt cx="12382500" cy="1341192"/>
          </a:xfrm>
        </p:grpSpPr>
        <p:sp>
          <p:nvSpPr>
            <p:cNvPr id="1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24450" y="2947415"/>
              <a:ext cx="10687050" cy="1341192"/>
              <a:chOff x="5124450" y="2947415"/>
              <a:chExt cx="10687050" cy="134119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124450" y="2947415"/>
                <a:ext cx="9189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+mj-lt"/>
                  </a:rPr>
                  <a:t>Wide storage vendor support</a:t>
                </a:r>
                <a:endParaRPr lang="uk-UA" sz="3600" dirty="0"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24450" y="3580721"/>
                <a:ext cx="10687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K10 supports object and block storage from all major cloud vendors as well as a number of on-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prem</a:t>
                </a:r>
                <a:r>
                  <a:rPr lang="en-US" sz="2000" dirty="0">
                    <a:solidFill>
                      <a:schemeClr val="tx2"/>
                    </a:solidFill>
                  </a:rPr>
                  <a:t> storage options. CSI support will follow CSI GA.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8C9DE8-FEBC-7746-9F16-0AE2A7F70169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9281064" y="4555771"/>
            <a:ext cx="0" cy="3161649"/>
          </a:xfrm>
          <a:prstGeom prst="line">
            <a:avLst/>
          </a:prstGeom>
          <a:ln w="508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E0FB35-EEAD-1A4E-B7E7-F9C0AD4842CF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9281064" y="4555771"/>
            <a:ext cx="0" cy="1389196"/>
          </a:xfrm>
          <a:prstGeom prst="line">
            <a:avLst/>
          </a:prstGeom>
          <a:ln w="508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52619B-7EC8-6041-9F1F-C7C820E9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15125700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kasten approach: focus on complete application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kubernetes resources and persistent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15B7A-24D6-7E47-97D8-9B197254F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371600" cy="954107"/>
          </a:xfrm>
        </p:spPr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14</a:t>
            </a:fld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C988B7-332B-1E4B-9776-14018E51D01C}"/>
              </a:ext>
            </a:extLst>
          </p:cNvPr>
          <p:cNvGrpSpPr/>
          <p:nvPr/>
        </p:nvGrpSpPr>
        <p:grpSpPr>
          <a:xfrm>
            <a:off x="9089435" y="4073486"/>
            <a:ext cx="8403671" cy="1323439"/>
            <a:chOff x="1295400" y="4284047"/>
            <a:chExt cx="8403671" cy="1323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D4C18E-7CAF-2143-9BC4-2C6726149C92}"/>
                </a:ext>
              </a:extLst>
            </p:cNvPr>
            <p:cNvSpPr/>
            <p:nvPr/>
          </p:nvSpPr>
          <p:spPr>
            <a:xfrm>
              <a:off x="1930598" y="4284047"/>
              <a:ext cx="776847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+mj-lt"/>
                </a:rPr>
                <a:t>Automatic and complete application capture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Consistent data and application resources capture </a:t>
              </a:r>
            </a:p>
            <a:p>
              <a:r>
                <a:rPr lang="en-US" sz="2400" dirty="0" err="1">
                  <a:solidFill>
                    <a:schemeClr val="tx2"/>
                  </a:solidFill>
                </a:rPr>
                <a:t>Namespaced</a:t>
              </a:r>
              <a:r>
                <a:rPr lang="en-US" sz="2400" dirty="0">
                  <a:solidFill>
                    <a:schemeClr val="tx2"/>
                  </a:solidFill>
                </a:rPr>
                <a:t> objects + non-</a:t>
              </a:r>
              <a:r>
                <a:rPr lang="en-US" sz="2400" dirty="0" err="1">
                  <a:solidFill>
                    <a:schemeClr val="tx2"/>
                  </a:solidFill>
                </a:rPr>
                <a:t>namespaced</a:t>
              </a:r>
              <a:r>
                <a:rPr lang="en-US" sz="2400" dirty="0">
                  <a:solidFill>
                    <a:schemeClr val="tx2"/>
                  </a:solidFill>
                </a:rPr>
                <a:t> dependencies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0A56A9-67CE-6B42-87AF-47B1021B7EBB}"/>
                </a:ext>
              </a:extLst>
            </p:cNvPr>
            <p:cNvSpPr/>
            <p:nvPr/>
          </p:nvSpPr>
          <p:spPr>
            <a:xfrm>
              <a:off x="1295400" y="4383074"/>
              <a:ext cx="383258" cy="38325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2988B0-EE3A-8046-B8F7-A8CFF939B93A}"/>
              </a:ext>
            </a:extLst>
          </p:cNvPr>
          <p:cNvGrpSpPr/>
          <p:nvPr/>
        </p:nvGrpSpPr>
        <p:grpSpPr>
          <a:xfrm>
            <a:off x="9089435" y="7618393"/>
            <a:ext cx="8004523" cy="1323439"/>
            <a:chOff x="1295400" y="4284047"/>
            <a:chExt cx="8004523" cy="1323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D9D574-9639-094E-8418-0189B0BE7F2A}"/>
                </a:ext>
              </a:extLst>
            </p:cNvPr>
            <p:cNvSpPr/>
            <p:nvPr/>
          </p:nvSpPr>
          <p:spPr>
            <a:xfrm>
              <a:off x="1930598" y="4284047"/>
              <a:ext cx="736932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+mj-lt"/>
                </a:rPr>
                <a:t>Perform coordinated operations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Proper sequencing of resource and data operations 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Meaningful applications cannot be restored as-is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73ECDE-CC6D-4C4E-B2B0-968ECC64E406}"/>
                </a:ext>
              </a:extLst>
            </p:cNvPr>
            <p:cNvSpPr/>
            <p:nvPr/>
          </p:nvSpPr>
          <p:spPr>
            <a:xfrm>
              <a:off x="1295400" y="4383074"/>
              <a:ext cx="383258" cy="38325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4EAE0E9E-F415-4946-B1B2-0DD5E6C35262}"/>
              </a:ext>
            </a:extLst>
          </p:cNvPr>
          <p:cNvSpPr/>
          <p:nvPr/>
        </p:nvSpPr>
        <p:spPr>
          <a:xfrm>
            <a:off x="8760939" y="2498778"/>
            <a:ext cx="9069861" cy="1083988"/>
          </a:xfrm>
          <a:custGeom>
            <a:avLst/>
            <a:gdLst>
              <a:gd name="connsiteX0" fmla="*/ 0 w 12192000"/>
              <a:gd name="connsiteY0" fmla="*/ 253505 h 1521000"/>
              <a:gd name="connsiteX1" fmla="*/ 253505 w 12192000"/>
              <a:gd name="connsiteY1" fmla="*/ 0 h 1521000"/>
              <a:gd name="connsiteX2" fmla="*/ 11938495 w 12192000"/>
              <a:gd name="connsiteY2" fmla="*/ 0 h 1521000"/>
              <a:gd name="connsiteX3" fmla="*/ 12192000 w 12192000"/>
              <a:gd name="connsiteY3" fmla="*/ 253505 h 1521000"/>
              <a:gd name="connsiteX4" fmla="*/ 12192000 w 12192000"/>
              <a:gd name="connsiteY4" fmla="*/ 1267495 h 1521000"/>
              <a:gd name="connsiteX5" fmla="*/ 11938495 w 12192000"/>
              <a:gd name="connsiteY5" fmla="*/ 1521000 h 1521000"/>
              <a:gd name="connsiteX6" fmla="*/ 253505 w 12192000"/>
              <a:gd name="connsiteY6" fmla="*/ 1521000 h 1521000"/>
              <a:gd name="connsiteX7" fmla="*/ 0 w 12192000"/>
              <a:gd name="connsiteY7" fmla="*/ 1267495 h 1521000"/>
              <a:gd name="connsiteX8" fmla="*/ 0 w 12192000"/>
              <a:gd name="connsiteY8" fmla="*/ 253505 h 15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2100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409" tIns="211409" rIns="211409" bIns="211409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Applications as the operational unit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3A85A8-6561-7243-B1DA-BCFB009F2A69}"/>
              </a:ext>
            </a:extLst>
          </p:cNvPr>
          <p:cNvGrpSpPr/>
          <p:nvPr/>
        </p:nvGrpSpPr>
        <p:grpSpPr>
          <a:xfrm>
            <a:off x="9089435" y="5845940"/>
            <a:ext cx="8259401" cy="1323439"/>
            <a:chOff x="1295400" y="4284047"/>
            <a:chExt cx="8259401" cy="1323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C99EBE-3A62-EB41-B0D6-0E6FCCA3A579}"/>
                </a:ext>
              </a:extLst>
            </p:cNvPr>
            <p:cNvSpPr/>
            <p:nvPr/>
          </p:nvSpPr>
          <p:spPr>
            <a:xfrm>
              <a:off x="1930598" y="4284047"/>
              <a:ext cx="762420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+mj-lt"/>
                </a:rPr>
                <a:t>Abstract underlying infrastructure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Seamless support for storage and data services within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and across clusters, regions, and clouds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967BC1-6A57-D942-BF59-17F477C7E546}"/>
                </a:ext>
              </a:extLst>
            </p:cNvPr>
            <p:cNvSpPr/>
            <p:nvPr/>
          </p:nvSpPr>
          <p:spPr>
            <a:xfrm>
              <a:off x="1295400" y="4383074"/>
              <a:ext cx="383258" cy="38325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042997-4704-A945-B279-C29731F6494A}"/>
              </a:ext>
            </a:extLst>
          </p:cNvPr>
          <p:cNvGrpSpPr/>
          <p:nvPr/>
        </p:nvGrpSpPr>
        <p:grpSpPr>
          <a:xfrm>
            <a:off x="76200" y="1910239"/>
            <a:ext cx="8410632" cy="8327935"/>
            <a:chOff x="-28631" y="2001322"/>
            <a:chExt cx="8410632" cy="83279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5A1FFD-C5CC-D541-920B-C0514D6E69B0}"/>
                </a:ext>
              </a:extLst>
            </p:cNvPr>
            <p:cNvSpPr/>
            <p:nvPr/>
          </p:nvSpPr>
          <p:spPr>
            <a:xfrm>
              <a:off x="-28631" y="8740714"/>
              <a:ext cx="8410632" cy="1588543"/>
            </a:xfrm>
            <a:prstGeom prst="rect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Shape 652">
              <a:extLst>
                <a:ext uri="{FF2B5EF4-FFF2-40B4-BE49-F238E27FC236}">
                  <a16:creationId xmlns:a16="http://schemas.microsoft.com/office/drawing/2014/main" id="{38A1287D-9468-5B4D-8A90-475AD233BC87}"/>
                </a:ext>
              </a:extLst>
            </p:cNvPr>
            <p:cNvSpPr/>
            <p:nvPr/>
          </p:nvSpPr>
          <p:spPr>
            <a:xfrm>
              <a:off x="601212" y="2230296"/>
              <a:ext cx="7382731" cy="73792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 w="25400">
              <a:solidFill>
                <a:srgbClr val="4284F3"/>
              </a:solidFill>
              <a:prstDash val="sysDot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7CFB6E5-0DCD-8B41-823B-332BAD268FC6}"/>
                </a:ext>
              </a:extLst>
            </p:cNvPr>
            <p:cNvGrpSpPr/>
            <p:nvPr/>
          </p:nvGrpSpPr>
          <p:grpSpPr>
            <a:xfrm>
              <a:off x="899009" y="2498516"/>
              <a:ext cx="918841" cy="1092395"/>
              <a:chOff x="1290959" y="2498516"/>
              <a:chExt cx="918841" cy="1092395"/>
            </a:xfrm>
          </p:grpSpPr>
          <p:pic>
            <p:nvPicPr>
              <p:cNvPr id="115" name="Shape 345" descr="Cloud-Interconnect_256px.png">
                <a:extLst>
                  <a:ext uri="{FF2B5EF4-FFF2-40B4-BE49-F238E27FC236}">
                    <a16:creationId xmlns:a16="http://schemas.microsoft.com/office/drawing/2014/main" id="{06ABA36A-D017-9443-BF36-145AEF9F24C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3">
                <a:alphaModFix/>
              </a:blip>
              <a:srcRect t="5092" b="5092"/>
              <a:stretch/>
            </p:blipFill>
            <p:spPr>
              <a:xfrm>
                <a:off x="1358432" y="2498516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568E788-E6EC-7344-942B-A300268F4520}"/>
                  </a:ext>
                </a:extLst>
              </p:cNvPr>
              <p:cNvSpPr txBox="1"/>
              <p:nvPr/>
            </p:nvSpPr>
            <p:spPr>
              <a:xfrm>
                <a:off x="1290959" y="3190801"/>
                <a:ext cx="918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Ingress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55401B5-1D08-7348-954B-8FED642BA25E}"/>
                </a:ext>
              </a:extLst>
            </p:cNvPr>
            <p:cNvGrpSpPr/>
            <p:nvPr/>
          </p:nvGrpSpPr>
          <p:grpSpPr>
            <a:xfrm>
              <a:off x="2979621" y="2496703"/>
              <a:ext cx="918841" cy="1094208"/>
              <a:chOff x="2979621" y="2496703"/>
              <a:chExt cx="918841" cy="1094208"/>
            </a:xfrm>
          </p:grpSpPr>
          <p:pic>
            <p:nvPicPr>
              <p:cNvPr id="113" name="Shape 343" descr="Cloud-Load-Balancing_256px.png">
                <a:extLst>
                  <a:ext uri="{FF2B5EF4-FFF2-40B4-BE49-F238E27FC236}">
                    <a16:creationId xmlns:a16="http://schemas.microsoft.com/office/drawing/2014/main" id="{83E91746-5FDF-3147-8FB4-5443B200F619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4">
                <a:alphaModFix/>
              </a:blip>
              <a:srcRect t="5092" b="5092"/>
              <a:stretch/>
            </p:blipFill>
            <p:spPr>
              <a:xfrm>
                <a:off x="3052506" y="2496703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D73085-8C22-F340-84B4-63AB59368CBB}"/>
                  </a:ext>
                </a:extLst>
              </p:cNvPr>
              <p:cNvSpPr txBox="1"/>
              <p:nvPr/>
            </p:nvSpPr>
            <p:spPr>
              <a:xfrm>
                <a:off x="2979621" y="3190801"/>
                <a:ext cx="918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Service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20648C-F658-B843-BB2E-4073B86E51F1}"/>
                </a:ext>
              </a:extLst>
            </p:cNvPr>
            <p:cNvGrpSpPr/>
            <p:nvPr/>
          </p:nvGrpSpPr>
          <p:grpSpPr>
            <a:xfrm>
              <a:off x="850526" y="6459780"/>
              <a:ext cx="1011815" cy="1411974"/>
              <a:chOff x="1301704" y="4548568"/>
              <a:chExt cx="1011815" cy="1411974"/>
            </a:xfrm>
          </p:grpSpPr>
          <p:pic>
            <p:nvPicPr>
              <p:cNvPr id="111" name="Shape 358" descr="Cloud-IAM_256px.png">
                <a:extLst>
                  <a:ext uri="{FF2B5EF4-FFF2-40B4-BE49-F238E27FC236}">
                    <a16:creationId xmlns:a16="http://schemas.microsoft.com/office/drawing/2014/main" id="{75CDCDD3-D632-6F47-AD51-1DB779AE66D9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5">
                <a:alphaModFix/>
              </a:blip>
              <a:srcRect t="5092" b="5092"/>
              <a:stretch/>
            </p:blipFill>
            <p:spPr>
              <a:xfrm>
                <a:off x="1418794" y="4548568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1923DA0-B1B3-3544-938F-A01E79706CD6}"/>
                  </a:ext>
                </a:extLst>
              </p:cNvPr>
              <p:cNvSpPr txBox="1"/>
              <p:nvPr/>
            </p:nvSpPr>
            <p:spPr>
              <a:xfrm>
                <a:off x="1301704" y="5252656"/>
                <a:ext cx="1011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Service</a:t>
                </a:r>
                <a:b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Account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89B7270-FCBA-A84E-99DF-A41A21651598}"/>
                </a:ext>
              </a:extLst>
            </p:cNvPr>
            <p:cNvGrpSpPr/>
            <p:nvPr/>
          </p:nvGrpSpPr>
          <p:grpSpPr>
            <a:xfrm>
              <a:off x="2838632" y="8018535"/>
              <a:ext cx="1202572" cy="1430891"/>
              <a:chOff x="2764957" y="7993476"/>
              <a:chExt cx="1202572" cy="1430891"/>
            </a:xfrm>
          </p:grpSpPr>
          <p:pic>
            <p:nvPicPr>
              <p:cNvPr id="91" name="Shape 373" descr="Persistent-Disk_256px.png">
                <a:extLst>
                  <a:ext uri="{FF2B5EF4-FFF2-40B4-BE49-F238E27FC236}">
                    <a16:creationId xmlns:a16="http://schemas.microsoft.com/office/drawing/2014/main" id="{AAF68093-A467-2542-B1C0-DFBE39F3CF1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6">
                <a:alphaModFix/>
              </a:blip>
              <a:srcRect t="5092" b="5092"/>
              <a:stretch/>
            </p:blipFill>
            <p:spPr>
              <a:xfrm>
                <a:off x="2974295" y="7993476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1D8D56C-2B08-6145-9494-23D430DAD70B}"/>
                  </a:ext>
                </a:extLst>
              </p:cNvPr>
              <p:cNvSpPr txBox="1"/>
              <p:nvPr/>
            </p:nvSpPr>
            <p:spPr>
              <a:xfrm>
                <a:off x="2764957" y="8716481"/>
                <a:ext cx="12025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Persistent</a:t>
                </a:r>
                <a:b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Volume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45C941E-8BAB-8F46-8395-788ED267CE62}"/>
                </a:ext>
              </a:extLst>
            </p:cNvPr>
            <p:cNvGrpSpPr/>
            <p:nvPr/>
          </p:nvGrpSpPr>
          <p:grpSpPr>
            <a:xfrm>
              <a:off x="852524" y="5093540"/>
              <a:ext cx="1011815" cy="1103506"/>
              <a:chOff x="5351160" y="7707514"/>
              <a:chExt cx="1011815" cy="1103506"/>
            </a:xfrm>
          </p:grpSpPr>
          <p:pic>
            <p:nvPicPr>
              <p:cNvPr id="86" name="Shape 340" descr="Container-Registry_256px.png">
                <a:extLst>
                  <a:ext uri="{FF2B5EF4-FFF2-40B4-BE49-F238E27FC236}">
                    <a16:creationId xmlns:a16="http://schemas.microsoft.com/office/drawing/2014/main" id="{B616CD72-CE89-EE48-9B02-A8FA5865E4E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7">
                <a:alphaModFix/>
              </a:blip>
              <a:srcRect t="5092" b="5092"/>
              <a:stretch/>
            </p:blipFill>
            <p:spPr>
              <a:xfrm>
                <a:off x="5465118" y="7707514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A4A5B1A-93D6-304F-A0A2-3ABD64096F4F}"/>
                  </a:ext>
                </a:extLst>
              </p:cNvPr>
              <p:cNvSpPr txBox="1"/>
              <p:nvPr/>
            </p:nvSpPr>
            <p:spPr>
              <a:xfrm>
                <a:off x="5351160" y="8410910"/>
                <a:ext cx="1011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Registry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FF3635-76F0-9048-9963-3B399F5D000A}"/>
                </a:ext>
              </a:extLst>
            </p:cNvPr>
            <p:cNvGrpSpPr/>
            <p:nvPr/>
          </p:nvGrpSpPr>
          <p:grpSpPr>
            <a:xfrm>
              <a:off x="5581990" y="6473537"/>
              <a:ext cx="1122423" cy="1119863"/>
              <a:chOff x="5159534" y="6709747"/>
              <a:chExt cx="1122423" cy="1119863"/>
            </a:xfrm>
          </p:grpSpPr>
          <p:pic>
            <p:nvPicPr>
              <p:cNvPr id="84" name="Shape 371" descr="Cloud-SQL_256px.png">
                <a:extLst>
                  <a:ext uri="{FF2B5EF4-FFF2-40B4-BE49-F238E27FC236}">
                    <a16:creationId xmlns:a16="http://schemas.microsoft.com/office/drawing/2014/main" id="{A3E66372-E00E-B64C-8DDF-B3E35C053283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8">
                <a:alphaModFix/>
              </a:blip>
              <a:srcRect t="5092" b="5092"/>
              <a:stretch/>
            </p:blipFill>
            <p:spPr>
              <a:xfrm>
                <a:off x="5331909" y="6709747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0C7D6B5-35AE-BC44-B7F1-56B3C7F2D97D}"/>
                  </a:ext>
                </a:extLst>
              </p:cNvPr>
              <p:cNvSpPr txBox="1"/>
              <p:nvPr/>
            </p:nvSpPr>
            <p:spPr>
              <a:xfrm>
                <a:off x="5159534" y="7429500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Database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5DDB03E-BA27-E842-B0F8-41B7A4F98410}"/>
                </a:ext>
              </a:extLst>
            </p:cNvPr>
            <p:cNvGrpSpPr/>
            <p:nvPr/>
          </p:nvGrpSpPr>
          <p:grpSpPr>
            <a:xfrm>
              <a:off x="6661313" y="6473537"/>
              <a:ext cx="1263487" cy="1103833"/>
              <a:chOff x="7192025" y="6167773"/>
              <a:chExt cx="1263487" cy="1103833"/>
            </a:xfrm>
          </p:grpSpPr>
          <p:pic>
            <p:nvPicPr>
              <p:cNvPr id="82" name="Shape 409" descr="Trace_256px.png">
                <a:extLst>
                  <a:ext uri="{FF2B5EF4-FFF2-40B4-BE49-F238E27FC236}">
                    <a16:creationId xmlns:a16="http://schemas.microsoft.com/office/drawing/2014/main" id="{423D409E-7ED6-D84D-9E0A-8FC1B4070F3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t="5092" b="5092"/>
              <a:stretch/>
            </p:blipFill>
            <p:spPr>
              <a:xfrm>
                <a:off x="7431822" y="6167773"/>
                <a:ext cx="783895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7A57F7-F02E-6947-9373-655A3571CF3F}"/>
                  </a:ext>
                </a:extLst>
              </p:cNvPr>
              <p:cNvSpPr txBox="1"/>
              <p:nvPr/>
            </p:nvSpPr>
            <p:spPr>
              <a:xfrm>
                <a:off x="7192025" y="6871496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ConfigMap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2E7D52F-8D04-464F-B45E-D7EA1F2CE2EC}"/>
                </a:ext>
              </a:extLst>
            </p:cNvPr>
            <p:cNvGrpSpPr/>
            <p:nvPr/>
          </p:nvGrpSpPr>
          <p:grpSpPr>
            <a:xfrm>
              <a:off x="4096363" y="6477269"/>
              <a:ext cx="827471" cy="1104198"/>
              <a:chOff x="6395439" y="6167408"/>
              <a:chExt cx="827471" cy="1104198"/>
            </a:xfrm>
          </p:grpSpPr>
          <p:pic>
            <p:nvPicPr>
              <p:cNvPr id="80" name="Shape 409" descr="Trace_256px.png">
                <a:extLst>
                  <a:ext uri="{FF2B5EF4-FFF2-40B4-BE49-F238E27FC236}">
                    <a16:creationId xmlns:a16="http://schemas.microsoft.com/office/drawing/2014/main" id="{AC268764-7FC8-F348-B7B9-3EDCEE8EBA1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t="5092" b="5092"/>
              <a:stretch/>
            </p:blipFill>
            <p:spPr>
              <a:xfrm>
                <a:off x="6417228" y="6167408"/>
                <a:ext cx="783895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BC3358F-1681-2149-8B82-FD4EF90990DA}"/>
                  </a:ext>
                </a:extLst>
              </p:cNvPr>
              <p:cNvSpPr txBox="1"/>
              <p:nvPr/>
            </p:nvSpPr>
            <p:spPr>
              <a:xfrm>
                <a:off x="6395439" y="6871496"/>
                <a:ext cx="827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Secret</a:t>
                </a:r>
              </a:p>
            </p:txBody>
          </p:sp>
        </p:grpSp>
        <p:cxnSp>
          <p:nvCxnSpPr>
            <p:cNvPr id="54" name="Shape 547">
              <a:extLst>
                <a:ext uri="{FF2B5EF4-FFF2-40B4-BE49-F238E27FC236}">
                  <a16:creationId xmlns:a16="http://schemas.microsoft.com/office/drawing/2014/main" id="{5FFA95B8-38EB-B440-87B5-EA98F9ED75CE}"/>
                </a:ext>
              </a:extLst>
            </p:cNvPr>
            <p:cNvCxnSpPr>
              <a:cxnSpLocks/>
              <a:stCxn id="115" idx="3"/>
              <a:endCxn id="113" idx="1"/>
            </p:cNvCxnSpPr>
            <p:nvPr/>
          </p:nvCxnSpPr>
          <p:spPr>
            <a:xfrm flipV="1">
              <a:off x="1750378" y="2848747"/>
              <a:ext cx="1302128" cy="1813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Shape 538">
              <a:extLst>
                <a:ext uri="{FF2B5EF4-FFF2-40B4-BE49-F238E27FC236}">
                  <a16:creationId xmlns:a16="http://schemas.microsoft.com/office/drawing/2014/main" id="{CEB5330B-F8BA-4049-B8AF-0881C919A26B}"/>
                </a:ext>
              </a:extLst>
            </p:cNvPr>
            <p:cNvCxnSpPr>
              <a:cxnSpLocks/>
              <a:stCxn id="78" idx="2"/>
              <a:endCxn id="72" idx="0"/>
            </p:cNvCxnSpPr>
            <p:nvPr/>
          </p:nvCxnSpPr>
          <p:spPr>
            <a:xfrm>
              <a:off x="3439042" y="4672046"/>
              <a:ext cx="1752" cy="543766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DC7F733-856D-F246-A6A4-705AF31C938A}"/>
                </a:ext>
              </a:extLst>
            </p:cNvPr>
            <p:cNvGrpSpPr/>
            <p:nvPr/>
          </p:nvGrpSpPr>
          <p:grpSpPr>
            <a:xfrm>
              <a:off x="2784855" y="3967958"/>
              <a:ext cx="1308371" cy="1098408"/>
              <a:chOff x="2784855" y="3967958"/>
              <a:chExt cx="1308371" cy="1098408"/>
            </a:xfrm>
          </p:grpSpPr>
          <p:pic>
            <p:nvPicPr>
              <p:cNvPr id="78" name="Shape 339" descr="Container-Engine_256px.png">
                <a:extLst>
                  <a:ext uri="{FF2B5EF4-FFF2-40B4-BE49-F238E27FC236}">
                    <a16:creationId xmlns:a16="http://schemas.microsoft.com/office/drawing/2014/main" id="{C603AC38-A3C0-9842-B63B-F18317AFF99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0">
                <a:alphaModFix/>
              </a:blip>
              <a:srcRect t="5092" b="5092"/>
              <a:stretch/>
            </p:blipFill>
            <p:spPr>
              <a:xfrm>
                <a:off x="3047094" y="3967958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F598D61-34DE-0642-B285-8ACB2ACA0AA7}"/>
                  </a:ext>
                </a:extLst>
              </p:cNvPr>
              <p:cNvSpPr txBox="1"/>
              <p:nvPr/>
            </p:nvSpPr>
            <p:spPr>
              <a:xfrm>
                <a:off x="2784855" y="4666256"/>
                <a:ext cx="13083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StatefulSet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57" name="Shape 547">
              <a:extLst>
                <a:ext uri="{FF2B5EF4-FFF2-40B4-BE49-F238E27FC236}">
                  <a16:creationId xmlns:a16="http://schemas.microsoft.com/office/drawing/2014/main" id="{8CD744FC-AC23-DC4E-A195-9DDB260B17DE}"/>
                </a:ext>
              </a:extLst>
            </p:cNvPr>
            <p:cNvCxnSpPr>
              <a:cxnSpLocks/>
              <a:stCxn id="113" idx="3"/>
              <a:endCxn id="74" idx="0"/>
            </p:cNvCxnSpPr>
            <p:nvPr/>
          </p:nvCxnSpPr>
          <p:spPr>
            <a:xfrm>
              <a:off x="3836402" y="2848747"/>
              <a:ext cx="2310429" cy="2367065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Shape 538">
              <a:extLst>
                <a:ext uri="{FF2B5EF4-FFF2-40B4-BE49-F238E27FC236}">
                  <a16:creationId xmlns:a16="http://schemas.microsoft.com/office/drawing/2014/main" id="{64985BC5-A160-B343-B371-FB9F9D5333EF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6146130" y="4666256"/>
              <a:ext cx="701" cy="549556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Shape 547">
              <a:extLst>
                <a:ext uri="{FF2B5EF4-FFF2-40B4-BE49-F238E27FC236}">
                  <a16:creationId xmlns:a16="http://schemas.microsoft.com/office/drawing/2014/main" id="{8DD9A2DF-2AAE-EC46-A62C-9FD752DAAF82}"/>
                </a:ext>
              </a:extLst>
            </p:cNvPr>
            <p:cNvCxnSpPr>
              <a:cxnSpLocks/>
              <a:stCxn id="74" idx="2"/>
              <a:endCxn id="82" idx="0"/>
            </p:cNvCxnSpPr>
            <p:nvPr/>
          </p:nvCxnSpPr>
          <p:spPr>
            <a:xfrm>
              <a:off x="6146831" y="5919900"/>
              <a:ext cx="1146227" cy="553637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Shape 547">
              <a:extLst>
                <a:ext uri="{FF2B5EF4-FFF2-40B4-BE49-F238E27FC236}">
                  <a16:creationId xmlns:a16="http://schemas.microsoft.com/office/drawing/2014/main" id="{48DE2595-41E8-AB4D-893E-822444B50614}"/>
                </a:ext>
              </a:extLst>
            </p:cNvPr>
            <p:cNvCxnSpPr>
              <a:cxnSpLocks/>
              <a:stCxn id="74" idx="2"/>
              <a:endCxn id="84" idx="0"/>
            </p:cNvCxnSpPr>
            <p:nvPr/>
          </p:nvCxnSpPr>
          <p:spPr>
            <a:xfrm flipH="1">
              <a:off x="6146313" y="5919900"/>
              <a:ext cx="518" cy="553637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8A190E-F393-BE47-BBB4-5FE8BE386E2D}"/>
                </a:ext>
              </a:extLst>
            </p:cNvPr>
            <p:cNvGrpSpPr/>
            <p:nvPr/>
          </p:nvGrpSpPr>
          <p:grpSpPr>
            <a:xfrm>
              <a:off x="5457480" y="3962168"/>
              <a:ext cx="1377301" cy="1098408"/>
              <a:chOff x="5035207" y="3962168"/>
              <a:chExt cx="1377301" cy="1098408"/>
            </a:xfrm>
          </p:grpSpPr>
          <p:pic>
            <p:nvPicPr>
              <p:cNvPr id="76" name="Shape 339" descr="Container-Engine_256px.png">
                <a:extLst>
                  <a:ext uri="{FF2B5EF4-FFF2-40B4-BE49-F238E27FC236}">
                    <a16:creationId xmlns:a16="http://schemas.microsoft.com/office/drawing/2014/main" id="{ED4959E8-0207-D74F-9D34-D324EAA7C832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0">
                <a:alphaModFix/>
              </a:blip>
              <a:srcRect t="5092" b="5092"/>
              <a:stretch/>
            </p:blipFill>
            <p:spPr>
              <a:xfrm>
                <a:off x="5331909" y="3962168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49C7483-BCD7-AC4C-BA32-CC156BD83019}"/>
                  </a:ext>
                </a:extLst>
              </p:cNvPr>
              <p:cNvSpPr txBox="1"/>
              <p:nvPr/>
            </p:nvSpPr>
            <p:spPr>
              <a:xfrm>
                <a:off x="5035207" y="4660466"/>
                <a:ext cx="1377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Deployment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AE5338B-1FD0-0742-9CE7-0CCF7706BAAB}"/>
                </a:ext>
              </a:extLst>
            </p:cNvPr>
            <p:cNvGrpSpPr/>
            <p:nvPr/>
          </p:nvGrpSpPr>
          <p:grpSpPr>
            <a:xfrm>
              <a:off x="5754883" y="5215812"/>
              <a:ext cx="783896" cy="1081099"/>
              <a:chOff x="3047094" y="5129201"/>
              <a:chExt cx="783896" cy="1081099"/>
            </a:xfrm>
          </p:grpSpPr>
          <p:pic>
            <p:nvPicPr>
              <p:cNvPr id="74" name="Shape 404" descr="Stackdriver_256px.png">
                <a:extLst>
                  <a:ext uri="{FF2B5EF4-FFF2-40B4-BE49-F238E27FC236}">
                    <a16:creationId xmlns:a16="http://schemas.microsoft.com/office/drawing/2014/main" id="{40E66BB7-78AC-8340-BCB0-6E9DC6BF98D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1">
                <a:alphaModFix/>
              </a:blip>
              <a:srcRect t="5092" b="5092"/>
              <a:stretch/>
            </p:blipFill>
            <p:spPr>
              <a:xfrm>
                <a:off x="3047094" y="5129201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89FCD12-800B-8748-BDCB-5C43DFF93E51}"/>
                  </a:ext>
                </a:extLst>
              </p:cNvPr>
              <p:cNvSpPr txBox="1"/>
              <p:nvPr/>
            </p:nvSpPr>
            <p:spPr>
              <a:xfrm>
                <a:off x="3147331" y="5810190"/>
                <a:ext cx="57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Pod</a:t>
                </a:r>
              </a:p>
            </p:txBody>
          </p:sp>
        </p:grpSp>
        <p:cxnSp>
          <p:nvCxnSpPr>
            <p:cNvPr id="63" name="Shape 547">
              <a:extLst>
                <a:ext uri="{FF2B5EF4-FFF2-40B4-BE49-F238E27FC236}">
                  <a16:creationId xmlns:a16="http://schemas.microsoft.com/office/drawing/2014/main" id="{E8B21EAD-B22E-E844-B9D2-5BB5C38D3DA1}"/>
                </a:ext>
              </a:extLst>
            </p:cNvPr>
            <p:cNvCxnSpPr>
              <a:cxnSpLocks/>
              <a:stCxn id="72" idx="2"/>
              <a:endCxn id="80" idx="0"/>
            </p:cNvCxnSpPr>
            <p:nvPr/>
          </p:nvCxnSpPr>
          <p:spPr>
            <a:xfrm>
              <a:off x="3440794" y="5919900"/>
              <a:ext cx="1069306" cy="557369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Shape 547">
              <a:extLst>
                <a:ext uri="{FF2B5EF4-FFF2-40B4-BE49-F238E27FC236}">
                  <a16:creationId xmlns:a16="http://schemas.microsoft.com/office/drawing/2014/main" id="{AA8F410E-E049-2846-A982-5D609F795996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3440794" y="5919900"/>
              <a:ext cx="0" cy="551011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E3D28FA-3F55-764C-872B-294D5621F95A}"/>
                </a:ext>
              </a:extLst>
            </p:cNvPr>
            <p:cNvGrpSpPr/>
            <p:nvPr/>
          </p:nvGrpSpPr>
          <p:grpSpPr>
            <a:xfrm>
              <a:off x="3048846" y="5215812"/>
              <a:ext cx="783896" cy="1081099"/>
              <a:chOff x="3047094" y="5129201"/>
              <a:chExt cx="783896" cy="1081099"/>
            </a:xfrm>
          </p:grpSpPr>
          <p:pic>
            <p:nvPicPr>
              <p:cNvPr id="72" name="Shape 404" descr="Stackdriver_256px.png">
                <a:extLst>
                  <a:ext uri="{FF2B5EF4-FFF2-40B4-BE49-F238E27FC236}">
                    <a16:creationId xmlns:a16="http://schemas.microsoft.com/office/drawing/2014/main" id="{B04062FA-3B7A-A74A-9BBC-2FB0A04FC6BE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1">
                <a:alphaModFix/>
              </a:blip>
              <a:srcRect t="5092" b="5092"/>
              <a:stretch/>
            </p:blipFill>
            <p:spPr>
              <a:xfrm>
                <a:off x="3047094" y="5129201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1C8D2E-B621-5142-AE01-3887E0195568}"/>
                  </a:ext>
                </a:extLst>
              </p:cNvPr>
              <p:cNvSpPr txBox="1"/>
              <p:nvPr/>
            </p:nvSpPr>
            <p:spPr>
              <a:xfrm>
                <a:off x="3147331" y="5810190"/>
                <a:ext cx="57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Pod</a:t>
                </a:r>
              </a:p>
            </p:txBody>
          </p:sp>
        </p:grpSp>
        <p:cxnSp>
          <p:nvCxnSpPr>
            <p:cNvPr id="66" name="Shape 547">
              <a:extLst>
                <a:ext uri="{FF2B5EF4-FFF2-40B4-BE49-F238E27FC236}">
                  <a16:creationId xmlns:a16="http://schemas.microsoft.com/office/drawing/2014/main" id="{744118E2-6C84-7143-8F8C-4E027C5E88D8}"/>
                </a:ext>
              </a:extLst>
            </p:cNvPr>
            <p:cNvCxnSpPr>
              <a:cxnSpLocks/>
              <a:stCxn id="70" idx="2"/>
              <a:endCxn id="91" idx="0"/>
            </p:cNvCxnSpPr>
            <p:nvPr/>
          </p:nvCxnSpPr>
          <p:spPr>
            <a:xfrm flipH="1">
              <a:off x="3439918" y="7177625"/>
              <a:ext cx="4536" cy="840910"/>
            </a:xfrm>
            <a:prstGeom prst="straightConnector1">
              <a:avLst/>
            </a:prstGeom>
            <a:noFill/>
            <a:ln w="12700" cap="flat" cmpd="sng">
              <a:solidFill>
                <a:srgbClr val="4284F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E8C9C89-0D17-E54E-9182-8E10152A4584}"/>
                </a:ext>
              </a:extLst>
            </p:cNvPr>
            <p:cNvGrpSpPr/>
            <p:nvPr/>
          </p:nvGrpSpPr>
          <p:grpSpPr>
            <a:xfrm>
              <a:off x="2653615" y="6473537"/>
              <a:ext cx="1558440" cy="1413163"/>
              <a:chOff x="2653615" y="6167408"/>
              <a:chExt cx="1558440" cy="1413163"/>
            </a:xfrm>
          </p:grpSpPr>
          <p:pic>
            <p:nvPicPr>
              <p:cNvPr id="70" name="Shape 369" descr="Cloud-Storage_256px.png">
                <a:extLst>
                  <a:ext uri="{FF2B5EF4-FFF2-40B4-BE49-F238E27FC236}">
                    <a16:creationId xmlns:a16="http://schemas.microsoft.com/office/drawing/2014/main" id="{6591C50D-D1F1-DD49-A698-45DD6CBD4787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2">
                <a:alphaModFix/>
              </a:blip>
              <a:srcRect t="5092" b="5092"/>
              <a:stretch/>
            </p:blipFill>
            <p:spPr>
              <a:xfrm>
                <a:off x="3052506" y="6167408"/>
                <a:ext cx="783896" cy="7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A5CFA8-CEE0-1F40-A49A-AA8F48A72ACE}"/>
                  </a:ext>
                </a:extLst>
              </p:cNvPr>
              <p:cNvSpPr txBox="1"/>
              <p:nvPr/>
            </p:nvSpPr>
            <p:spPr>
              <a:xfrm>
                <a:off x="2653615" y="6872685"/>
                <a:ext cx="15584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Persistent</a:t>
                </a:r>
                <a:b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</a:br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VolumeClaim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008FF95-130D-7E46-BA54-BC9B28B4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0618" y="2001322"/>
              <a:ext cx="481187" cy="457948"/>
            </a:xfrm>
            <a:prstGeom prst="rect">
              <a:avLst/>
            </a:prstGeom>
          </p:spPr>
        </p:pic>
        <p:sp>
          <p:nvSpPr>
            <p:cNvPr id="69" name="Shape 655">
              <a:extLst>
                <a:ext uri="{FF2B5EF4-FFF2-40B4-BE49-F238E27FC236}">
                  <a16:creationId xmlns:a16="http://schemas.microsoft.com/office/drawing/2014/main" id="{7C209E79-D568-5E47-A9D9-3E73DC8A4063}"/>
                </a:ext>
              </a:extLst>
            </p:cNvPr>
            <p:cNvSpPr/>
            <p:nvPr/>
          </p:nvSpPr>
          <p:spPr>
            <a:xfrm>
              <a:off x="2536182" y="9479653"/>
              <a:ext cx="3351745" cy="38452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>
                      <a:lumMod val="25000"/>
                    </a:schemeClr>
                  </a:solidFill>
                  <a:latin typeface="+mj-lt"/>
                  <a:ea typeface="Arial"/>
                  <a:cs typeface="Arial"/>
                  <a:sym typeface="Arial"/>
                </a:rPr>
                <a:t>Kubernetes Application</a:t>
              </a:r>
              <a:endParaRPr sz="2400" b="0" i="0" u="none" strike="noStrike" cap="none" dirty="0">
                <a:solidFill>
                  <a:schemeClr val="bg1">
                    <a:lumMod val="25000"/>
                  </a:schemeClr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7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571500" y="571500"/>
            <a:ext cx="102870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BA3680-C8F9-4385-B4EA-F3E0CD799F51}"/>
              </a:ext>
            </a:extLst>
          </p:cNvPr>
          <p:cNvSpPr txBox="1"/>
          <p:nvPr/>
        </p:nvSpPr>
        <p:spPr>
          <a:xfrm>
            <a:off x="2208893" y="1790700"/>
            <a:ext cx="4561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talent gap</a:t>
            </a:r>
            <a:endParaRPr lang="ru-RU" sz="66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B85202-D25D-40B9-A793-F75235C812D8}"/>
              </a:ext>
            </a:extLst>
          </p:cNvPr>
          <p:cNvGrpSpPr/>
          <p:nvPr/>
        </p:nvGrpSpPr>
        <p:grpSpPr>
          <a:xfrm>
            <a:off x="2057400" y="2032278"/>
            <a:ext cx="685800" cy="685800"/>
            <a:chOff x="6324600" y="4114799"/>
            <a:chExt cx="685800" cy="6858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FB722-E633-43FA-A60D-C50158F2EEFA}"/>
                </a:ext>
              </a:extLst>
            </p:cNvPr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D9C43C4-F9D5-427F-A98C-4A93F7A52BD3}"/>
                </a:ext>
              </a:extLst>
            </p:cNvPr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FE8CDBF-F6D8-4439-A4A3-3741A39F9B26}"/>
              </a:ext>
            </a:extLst>
          </p:cNvPr>
          <p:cNvGrpSpPr/>
          <p:nvPr/>
        </p:nvGrpSpPr>
        <p:grpSpPr>
          <a:xfrm rot="10800000">
            <a:off x="6235700" y="2718078"/>
            <a:ext cx="685800" cy="685800"/>
            <a:chOff x="6324600" y="4114799"/>
            <a:chExt cx="685800" cy="6858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BDC7CE6-597D-404F-9C0F-599EFB4A4A86}"/>
                </a:ext>
              </a:extLst>
            </p:cNvPr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3B50A85-A362-44E3-90A4-E40F2390C611}"/>
                </a:ext>
              </a:extLst>
            </p:cNvPr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37D63F2-649C-492B-8A2B-A5CCE28A0083}"/>
              </a:ext>
            </a:extLst>
          </p:cNvPr>
          <p:cNvSpPr txBox="1"/>
          <p:nvPr/>
        </p:nvSpPr>
        <p:spPr>
          <a:xfrm>
            <a:off x="780284" y="3972647"/>
            <a:ext cx="74234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As Kubernetes production use accelerates, there is a very significant talent gap</a:t>
            </a:r>
          </a:p>
          <a:p>
            <a:pPr algn="ctr"/>
            <a:endParaRPr lang="en-US" sz="4000" b="1" dirty="0">
              <a:solidFill>
                <a:schemeClr val="bg2"/>
              </a:solidFill>
            </a:endParaRPr>
          </a:p>
          <a:p>
            <a:pPr algn="ctr"/>
            <a:endParaRPr lang="en-US" sz="4000" b="1" dirty="0">
              <a:solidFill>
                <a:schemeClr val="bg2"/>
              </a:solidFill>
            </a:endParaRPr>
          </a:p>
          <a:p>
            <a:pPr algn="ctr"/>
            <a:r>
              <a:rPr lang="en-US" sz="4000" b="1" dirty="0">
                <a:solidFill>
                  <a:schemeClr val="bg2"/>
                </a:solidFill>
              </a:rPr>
              <a:t>Linux/vSphere + Legacy Backup Admins Need On-Ramp</a:t>
            </a:r>
            <a:endParaRPr lang="uk-UA" sz="4000" b="1" dirty="0">
              <a:solidFill>
                <a:schemeClr val="bg2"/>
              </a:solidFill>
            </a:endParaRPr>
          </a:p>
        </p:txBody>
      </p:sp>
      <p:sp>
        <p:nvSpPr>
          <p:cNvPr id="82" name="Freeform 466">
            <a:extLst>
              <a:ext uri="{FF2B5EF4-FFF2-40B4-BE49-F238E27FC236}">
                <a16:creationId xmlns:a16="http://schemas.microsoft.com/office/drawing/2014/main" id="{C83115D6-127F-D44A-8D45-4AEEC608AE1A}"/>
              </a:ext>
            </a:extLst>
          </p:cNvPr>
          <p:cNvSpPr>
            <a:spLocks/>
          </p:cNvSpPr>
          <p:nvPr/>
        </p:nvSpPr>
        <p:spPr bwMode="auto">
          <a:xfrm>
            <a:off x="9182236" y="2095500"/>
            <a:ext cx="7991798" cy="6687887"/>
          </a:xfrm>
          <a:custGeom>
            <a:avLst/>
            <a:gdLst>
              <a:gd name="T0" fmla="*/ 129 w 445"/>
              <a:gd name="T1" fmla="*/ 59 h 377"/>
              <a:gd name="T2" fmla="*/ 214 w 445"/>
              <a:gd name="T3" fmla="*/ 18 h 377"/>
              <a:gd name="T4" fmla="*/ 267 w 445"/>
              <a:gd name="T5" fmla="*/ 29 h 377"/>
              <a:gd name="T6" fmla="*/ 345 w 445"/>
              <a:gd name="T7" fmla="*/ 29 h 377"/>
              <a:gd name="T8" fmla="*/ 422 w 445"/>
              <a:gd name="T9" fmla="*/ 114 h 377"/>
              <a:gd name="T10" fmla="*/ 417 w 445"/>
              <a:gd name="T11" fmla="*/ 242 h 377"/>
              <a:gd name="T12" fmla="*/ 312 w 445"/>
              <a:gd name="T13" fmla="*/ 354 h 377"/>
              <a:gd name="T14" fmla="*/ 124 w 445"/>
              <a:gd name="T15" fmla="*/ 336 h 377"/>
              <a:gd name="T16" fmla="*/ 48 w 445"/>
              <a:gd name="T17" fmla="*/ 213 h 377"/>
              <a:gd name="T18" fmla="*/ 101 w 445"/>
              <a:gd name="T19" fmla="*/ 142 h 377"/>
              <a:gd name="T20" fmla="*/ 108 w 445"/>
              <a:gd name="T21" fmla="*/ 99 h 377"/>
              <a:gd name="T22" fmla="*/ 129 w 445"/>
              <a:gd name="T23" fmla="*/ 59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377">
                <a:moveTo>
                  <a:pt x="129" y="59"/>
                </a:moveTo>
                <a:cubicBezTo>
                  <a:pt x="150" y="34"/>
                  <a:pt x="181" y="19"/>
                  <a:pt x="214" y="18"/>
                </a:cubicBezTo>
                <a:cubicBezTo>
                  <a:pt x="240" y="17"/>
                  <a:pt x="254" y="23"/>
                  <a:pt x="267" y="29"/>
                </a:cubicBezTo>
                <a:cubicBezTo>
                  <a:pt x="286" y="37"/>
                  <a:pt x="300" y="46"/>
                  <a:pt x="345" y="29"/>
                </a:cubicBezTo>
                <a:cubicBezTo>
                  <a:pt x="419" y="0"/>
                  <a:pt x="443" y="72"/>
                  <a:pt x="422" y="114"/>
                </a:cubicBezTo>
                <a:cubicBezTo>
                  <a:pt x="400" y="157"/>
                  <a:pt x="388" y="183"/>
                  <a:pt x="417" y="242"/>
                </a:cubicBezTo>
                <a:cubicBezTo>
                  <a:pt x="445" y="301"/>
                  <a:pt x="364" y="361"/>
                  <a:pt x="312" y="354"/>
                </a:cubicBezTo>
                <a:cubicBezTo>
                  <a:pt x="260" y="348"/>
                  <a:pt x="237" y="294"/>
                  <a:pt x="124" y="336"/>
                </a:cubicBezTo>
                <a:cubicBezTo>
                  <a:pt x="10" y="377"/>
                  <a:pt x="0" y="253"/>
                  <a:pt x="48" y="213"/>
                </a:cubicBezTo>
                <a:cubicBezTo>
                  <a:pt x="71" y="194"/>
                  <a:pt x="92" y="171"/>
                  <a:pt x="101" y="142"/>
                </a:cubicBezTo>
                <a:cubicBezTo>
                  <a:pt x="105" y="128"/>
                  <a:pt x="104" y="113"/>
                  <a:pt x="108" y="99"/>
                </a:cubicBezTo>
                <a:cubicBezTo>
                  <a:pt x="112" y="84"/>
                  <a:pt x="119" y="70"/>
                  <a:pt x="129" y="5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75">
            <a:extLst>
              <a:ext uri="{FF2B5EF4-FFF2-40B4-BE49-F238E27FC236}">
                <a16:creationId xmlns:a16="http://schemas.microsoft.com/office/drawing/2014/main" id="{604CD2FF-F4AB-6740-AD1C-0AE004641766}"/>
              </a:ext>
            </a:extLst>
          </p:cNvPr>
          <p:cNvSpPr>
            <a:spLocks noEditPoints="1"/>
          </p:cNvSpPr>
          <p:nvPr/>
        </p:nvSpPr>
        <p:spPr bwMode="auto">
          <a:xfrm>
            <a:off x="15489824" y="6924991"/>
            <a:ext cx="1043740" cy="639712"/>
          </a:xfrm>
          <a:custGeom>
            <a:avLst/>
            <a:gdLst>
              <a:gd name="T0" fmla="*/ 58 w 58"/>
              <a:gd name="T1" fmla="*/ 14 h 36"/>
              <a:gd name="T2" fmla="*/ 58 w 58"/>
              <a:gd name="T3" fmla="*/ 4 h 36"/>
              <a:gd name="T4" fmla="*/ 54 w 58"/>
              <a:gd name="T5" fmla="*/ 0 h 36"/>
              <a:gd name="T6" fmla="*/ 35 w 58"/>
              <a:gd name="T7" fmla="*/ 0 h 36"/>
              <a:gd name="T8" fmla="*/ 17 w 58"/>
              <a:gd name="T9" fmla="*/ 0 h 36"/>
              <a:gd name="T10" fmla="*/ 17 w 58"/>
              <a:gd name="T11" fmla="*/ 0 h 36"/>
              <a:gd name="T12" fmla="*/ 9 w 58"/>
              <a:gd name="T13" fmla="*/ 0 h 36"/>
              <a:gd name="T14" fmla="*/ 0 w 58"/>
              <a:gd name="T15" fmla="*/ 9 h 36"/>
              <a:gd name="T16" fmla="*/ 0 w 58"/>
              <a:gd name="T17" fmla="*/ 10 h 36"/>
              <a:gd name="T18" fmla="*/ 9 w 58"/>
              <a:gd name="T19" fmla="*/ 19 h 36"/>
              <a:gd name="T20" fmla="*/ 13 w 58"/>
              <a:gd name="T21" fmla="*/ 19 h 36"/>
              <a:gd name="T22" fmla="*/ 15 w 58"/>
              <a:gd name="T23" fmla="*/ 27 h 36"/>
              <a:gd name="T24" fmla="*/ 19 w 58"/>
              <a:gd name="T25" fmla="*/ 32 h 36"/>
              <a:gd name="T26" fmla="*/ 25 w 58"/>
              <a:gd name="T27" fmla="*/ 34 h 36"/>
              <a:gd name="T28" fmla="*/ 39 w 58"/>
              <a:gd name="T29" fmla="*/ 35 h 36"/>
              <a:gd name="T30" fmla="*/ 55 w 58"/>
              <a:gd name="T31" fmla="*/ 27 h 36"/>
              <a:gd name="T32" fmla="*/ 58 w 58"/>
              <a:gd name="T33" fmla="*/ 14 h 36"/>
              <a:gd name="T34" fmla="*/ 4 w 58"/>
              <a:gd name="T35" fmla="*/ 10 h 36"/>
              <a:gd name="T36" fmla="*/ 4 w 58"/>
              <a:gd name="T37" fmla="*/ 9 h 36"/>
              <a:gd name="T38" fmla="*/ 9 w 58"/>
              <a:gd name="T39" fmla="*/ 4 h 36"/>
              <a:gd name="T40" fmla="*/ 12 w 58"/>
              <a:gd name="T41" fmla="*/ 4 h 36"/>
              <a:gd name="T42" fmla="*/ 12 w 58"/>
              <a:gd name="T43" fmla="*/ 14 h 36"/>
              <a:gd name="T44" fmla="*/ 12 w 58"/>
              <a:gd name="T45" fmla="*/ 14 h 36"/>
              <a:gd name="T46" fmla="*/ 9 w 58"/>
              <a:gd name="T47" fmla="*/ 14 h 36"/>
              <a:gd name="T48" fmla="*/ 4 w 58"/>
              <a:gd name="T49" fmla="*/ 1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" h="36">
                <a:moveTo>
                  <a:pt x="58" y="14"/>
                </a:moveTo>
                <a:cubicBezTo>
                  <a:pt x="58" y="11"/>
                  <a:pt x="58" y="7"/>
                  <a:pt x="58" y="4"/>
                </a:cubicBezTo>
                <a:cubicBezTo>
                  <a:pt x="58" y="1"/>
                  <a:pt x="56" y="0"/>
                  <a:pt x="54" y="0"/>
                </a:cubicBezTo>
                <a:cubicBezTo>
                  <a:pt x="47" y="0"/>
                  <a:pt x="35" y="0"/>
                  <a:pt x="35" y="0"/>
                </a:cubicBezTo>
                <a:cubicBezTo>
                  <a:pt x="35" y="0"/>
                  <a:pt x="24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5"/>
                  <a:pt x="4" y="19"/>
                  <a:pt x="9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22"/>
                  <a:pt x="14" y="25"/>
                  <a:pt x="15" y="27"/>
                </a:cubicBezTo>
                <a:cubicBezTo>
                  <a:pt x="16" y="29"/>
                  <a:pt x="17" y="30"/>
                  <a:pt x="19" y="32"/>
                </a:cubicBezTo>
                <a:cubicBezTo>
                  <a:pt x="21" y="33"/>
                  <a:pt x="23" y="34"/>
                  <a:pt x="25" y="34"/>
                </a:cubicBezTo>
                <a:cubicBezTo>
                  <a:pt x="30" y="35"/>
                  <a:pt x="34" y="36"/>
                  <a:pt x="39" y="35"/>
                </a:cubicBezTo>
                <a:cubicBezTo>
                  <a:pt x="45" y="35"/>
                  <a:pt x="52" y="33"/>
                  <a:pt x="55" y="27"/>
                </a:cubicBezTo>
                <a:cubicBezTo>
                  <a:pt x="57" y="23"/>
                  <a:pt x="58" y="19"/>
                  <a:pt x="58" y="14"/>
                </a:cubicBezTo>
                <a:close/>
                <a:moveTo>
                  <a:pt x="4" y="10"/>
                </a:move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7"/>
                  <a:pt x="13" y="11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14"/>
                  <a:pt x="4" y="12"/>
                  <a:pt x="4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59F509-3C0E-BE4D-9C5A-9EBEDE534917}"/>
              </a:ext>
            </a:extLst>
          </p:cNvPr>
          <p:cNvGrpSpPr/>
          <p:nvPr/>
        </p:nvGrpSpPr>
        <p:grpSpPr>
          <a:xfrm>
            <a:off x="10060990" y="6611875"/>
            <a:ext cx="1652842" cy="939671"/>
            <a:chOff x="7273002" y="6217220"/>
            <a:chExt cx="1456400" cy="827990"/>
          </a:xfrm>
        </p:grpSpPr>
        <p:sp>
          <p:nvSpPr>
            <p:cNvPr id="85" name="Freeform 478">
              <a:extLst>
                <a:ext uri="{FF2B5EF4-FFF2-40B4-BE49-F238E27FC236}">
                  <a16:creationId xmlns:a16="http://schemas.microsoft.com/office/drawing/2014/main" id="{C69EBC0B-9F4E-8A4B-98D4-FDC69165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159" y="6217220"/>
              <a:ext cx="854962" cy="234643"/>
            </a:xfrm>
            <a:custGeom>
              <a:avLst/>
              <a:gdLst>
                <a:gd name="T0" fmla="*/ 49 w 54"/>
                <a:gd name="T1" fmla="*/ 15 h 15"/>
                <a:gd name="T2" fmla="*/ 5 w 54"/>
                <a:gd name="T3" fmla="*/ 15 h 15"/>
                <a:gd name="T4" fmla="*/ 0 w 54"/>
                <a:gd name="T5" fmla="*/ 10 h 15"/>
                <a:gd name="T6" fmla="*/ 0 w 54"/>
                <a:gd name="T7" fmla="*/ 9 h 15"/>
                <a:gd name="T8" fmla="*/ 9 w 54"/>
                <a:gd name="T9" fmla="*/ 0 h 15"/>
                <a:gd name="T10" fmla="*/ 49 w 54"/>
                <a:gd name="T11" fmla="*/ 0 h 15"/>
                <a:gd name="T12" fmla="*/ 54 w 54"/>
                <a:gd name="T13" fmla="*/ 5 h 15"/>
                <a:gd name="T14" fmla="*/ 54 w 54"/>
                <a:gd name="T15" fmla="*/ 10 h 15"/>
                <a:gd name="T16" fmla="*/ 49 w 54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">
                  <a:moveTo>
                    <a:pt x="49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0" y="13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4" y="2"/>
                    <a:pt x="54" y="5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3"/>
                    <a:pt x="51" y="15"/>
                    <a:pt x="49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79">
              <a:extLst>
                <a:ext uri="{FF2B5EF4-FFF2-40B4-BE49-F238E27FC236}">
                  <a16:creationId xmlns:a16="http://schemas.microsoft.com/office/drawing/2014/main" id="{9F0D4CEC-5089-204F-BA9E-E4CE1BD6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944" y="6451862"/>
              <a:ext cx="1170514" cy="312856"/>
            </a:xfrm>
            <a:custGeom>
              <a:avLst/>
              <a:gdLst>
                <a:gd name="T0" fmla="*/ 64 w 74"/>
                <a:gd name="T1" fmla="*/ 20 h 20"/>
                <a:gd name="T2" fmla="*/ 10 w 74"/>
                <a:gd name="T3" fmla="*/ 20 h 20"/>
                <a:gd name="T4" fmla="*/ 0 w 74"/>
                <a:gd name="T5" fmla="*/ 11 h 20"/>
                <a:gd name="T6" fmla="*/ 0 w 74"/>
                <a:gd name="T7" fmla="*/ 9 h 20"/>
                <a:gd name="T8" fmla="*/ 10 w 74"/>
                <a:gd name="T9" fmla="*/ 0 h 20"/>
                <a:gd name="T10" fmla="*/ 64 w 74"/>
                <a:gd name="T11" fmla="*/ 0 h 20"/>
                <a:gd name="T12" fmla="*/ 74 w 74"/>
                <a:gd name="T13" fmla="*/ 9 h 20"/>
                <a:gd name="T14" fmla="*/ 74 w 74"/>
                <a:gd name="T15" fmla="*/ 11 h 20"/>
                <a:gd name="T16" fmla="*/ 64 w 7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0">
                  <a:moveTo>
                    <a:pt x="64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4" y="4"/>
                    <a:pt x="74" y="9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6"/>
                    <a:pt x="69" y="20"/>
                    <a:pt x="64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0">
              <a:extLst>
                <a:ext uri="{FF2B5EF4-FFF2-40B4-BE49-F238E27FC236}">
                  <a16:creationId xmlns:a16="http://schemas.microsoft.com/office/drawing/2014/main" id="{87E3F727-078A-6140-9971-8B5688173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184" y="6764718"/>
              <a:ext cx="1440218" cy="280492"/>
            </a:xfrm>
            <a:custGeom>
              <a:avLst/>
              <a:gdLst>
                <a:gd name="T0" fmla="*/ 82 w 91"/>
                <a:gd name="T1" fmla="*/ 18 h 18"/>
                <a:gd name="T2" fmla="*/ 0 w 91"/>
                <a:gd name="T3" fmla="*/ 18 h 18"/>
                <a:gd name="T4" fmla="*/ 0 w 91"/>
                <a:gd name="T5" fmla="*/ 0 h 18"/>
                <a:gd name="T6" fmla="*/ 82 w 91"/>
                <a:gd name="T7" fmla="*/ 0 h 18"/>
                <a:gd name="T8" fmla="*/ 91 w 91"/>
                <a:gd name="T9" fmla="*/ 9 h 18"/>
                <a:gd name="T10" fmla="*/ 91 w 91"/>
                <a:gd name="T11" fmla="*/ 10 h 18"/>
                <a:gd name="T12" fmla="*/ 82 w 91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8">
                  <a:moveTo>
                    <a:pt x="82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7" y="0"/>
                    <a:pt x="91" y="4"/>
                    <a:pt x="91" y="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4"/>
                    <a:pt x="87" y="18"/>
                    <a:pt x="82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1">
              <a:extLst>
                <a:ext uri="{FF2B5EF4-FFF2-40B4-BE49-F238E27FC236}">
                  <a16:creationId xmlns:a16="http://schemas.microsoft.com/office/drawing/2014/main" id="{BC5DF346-11F4-4E4B-B7F1-2FA803DC5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159" y="6217220"/>
              <a:ext cx="871144" cy="234643"/>
            </a:xfrm>
            <a:custGeom>
              <a:avLst/>
              <a:gdLst>
                <a:gd name="T0" fmla="*/ 55 w 55"/>
                <a:gd name="T1" fmla="*/ 1 h 15"/>
                <a:gd name="T2" fmla="*/ 55 w 55"/>
                <a:gd name="T3" fmla="*/ 1 h 15"/>
                <a:gd name="T4" fmla="*/ 54 w 55"/>
                <a:gd name="T5" fmla="*/ 0 h 15"/>
                <a:gd name="T6" fmla="*/ 2 w 55"/>
                <a:gd name="T7" fmla="*/ 0 h 15"/>
                <a:gd name="T8" fmla="*/ 2 w 55"/>
                <a:gd name="T9" fmla="*/ 0 h 15"/>
                <a:gd name="T10" fmla="*/ 0 w 55"/>
                <a:gd name="T11" fmla="*/ 1 h 15"/>
                <a:gd name="T12" fmla="*/ 0 w 55"/>
                <a:gd name="T13" fmla="*/ 2 h 15"/>
                <a:gd name="T14" fmla="*/ 0 w 55"/>
                <a:gd name="T15" fmla="*/ 12 h 15"/>
                <a:gd name="T16" fmla="*/ 0 w 55"/>
                <a:gd name="T17" fmla="*/ 14 h 15"/>
                <a:gd name="T18" fmla="*/ 2 w 55"/>
                <a:gd name="T19" fmla="*/ 15 h 15"/>
                <a:gd name="T20" fmla="*/ 2 w 55"/>
                <a:gd name="T21" fmla="*/ 15 h 15"/>
                <a:gd name="T22" fmla="*/ 54 w 55"/>
                <a:gd name="T23" fmla="*/ 15 h 15"/>
                <a:gd name="T24" fmla="*/ 55 w 55"/>
                <a:gd name="T25" fmla="*/ 14 h 15"/>
                <a:gd name="T26" fmla="*/ 54 w 55"/>
                <a:gd name="T27" fmla="*/ 12 h 15"/>
                <a:gd name="T28" fmla="*/ 2 w 55"/>
                <a:gd name="T29" fmla="*/ 12 h 15"/>
                <a:gd name="T30" fmla="*/ 2 w 55"/>
                <a:gd name="T31" fmla="*/ 2 h 15"/>
                <a:gd name="T32" fmla="*/ 54 w 55"/>
                <a:gd name="T33" fmla="*/ 2 h 15"/>
                <a:gd name="T34" fmla="*/ 55 w 55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5">
                  <a:moveTo>
                    <a:pt x="55" y="1"/>
                  </a:move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5"/>
                    <a:pt x="55" y="14"/>
                    <a:pt x="55" y="14"/>
                  </a:cubicBezTo>
                  <a:cubicBezTo>
                    <a:pt x="55" y="13"/>
                    <a:pt x="55" y="12"/>
                    <a:pt x="5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5" y="2"/>
                    <a:pt x="55" y="2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2">
              <a:extLst>
                <a:ext uri="{FF2B5EF4-FFF2-40B4-BE49-F238E27FC236}">
                  <a16:creationId xmlns:a16="http://schemas.microsoft.com/office/drawing/2014/main" id="{C8837638-6C41-C447-B779-0DC6B2938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944" y="6451862"/>
              <a:ext cx="1186697" cy="312856"/>
            </a:xfrm>
            <a:custGeom>
              <a:avLst/>
              <a:gdLst>
                <a:gd name="T0" fmla="*/ 75 w 75"/>
                <a:gd name="T1" fmla="*/ 1 h 20"/>
                <a:gd name="T2" fmla="*/ 75 w 75"/>
                <a:gd name="T3" fmla="*/ 1 h 20"/>
                <a:gd name="T4" fmla="*/ 74 w 75"/>
                <a:gd name="T5" fmla="*/ 0 h 20"/>
                <a:gd name="T6" fmla="*/ 2 w 75"/>
                <a:gd name="T7" fmla="*/ 0 h 20"/>
                <a:gd name="T8" fmla="*/ 2 w 75"/>
                <a:gd name="T9" fmla="*/ 0 h 20"/>
                <a:gd name="T10" fmla="*/ 0 w 75"/>
                <a:gd name="T11" fmla="*/ 2 h 20"/>
                <a:gd name="T12" fmla="*/ 0 w 75"/>
                <a:gd name="T13" fmla="*/ 2 h 20"/>
                <a:gd name="T14" fmla="*/ 0 w 75"/>
                <a:gd name="T15" fmla="*/ 18 h 20"/>
                <a:gd name="T16" fmla="*/ 0 w 75"/>
                <a:gd name="T17" fmla="*/ 18 h 20"/>
                <a:gd name="T18" fmla="*/ 2 w 75"/>
                <a:gd name="T19" fmla="*/ 20 h 20"/>
                <a:gd name="T20" fmla="*/ 74 w 75"/>
                <a:gd name="T21" fmla="*/ 20 h 20"/>
                <a:gd name="T22" fmla="*/ 75 w 75"/>
                <a:gd name="T23" fmla="*/ 19 h 20"/>
                <a:gd name="T24" fmla="*/ 75 w 75"/>
                <a:gd name="T25" fmla="*/ 19 h 20"/>
                <a:gd name="T26" fmla="*/ 74 w 75"/>
                <a:gd name="T27" fmla="*/ 18 h 20"/>
                <a:gd name="T28" fmla="*/ 2 w 75"/>
                <a:gd name="T29" fmla="*/ 18 h 20"/>
                <a:gd name="T30" fmla="*/ 2 w 75"/>
                <a:gd name="T31" fmla="*/ 2 h 20"/>
                <a:gd name="T32" fmla="*/ 74 w 75"/>
                <a:gd name="T33" fmla="*/ 2 h 20"/>
                <a:gd name="T34" fmla="*/ 75 w 75"/>
                <a:gd name="T3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20">
                  <a:moveTo>
                    <a:pt x="75" y="1"/>
                  </a:moveTo>
                  <a:cubicBezTo>
                    <a:pt x="75" y="1"/>
                    <a:pt x="75" y="1"/>
                    <a:pt x="75" y="1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0"/>
                    <a:pt x="75" y="20"/>
                    <a:pt x="75" y="19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5" y="18"/>
                    <a:pt x="7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5" y="2"/>
                    <a:pt x="75" y="2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3">
              <a:extLst>
                <a:ext uri="{FF2B5EF4-FFF2-40B4-BE49-F238E27FC236}">
                  <a16:creationId xmlns:a16="http://schemas.microsoft.com/office/drawing/2014/main" id="{BAD12C9B-277A-954A-97F4-6BEC53297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002" y="6764718"/>
              <a:ext cx="1456400" cy="280492"/>
            </a:xfrm>
            <a:custGeom>
              <a:avLst/>
              <a:gdLst>
                <a:gd name="T0" fmla="*/ 89 w 92"/>
                <a:gd name="T1" fmla="*/ 0 h 18"/>
                <a:gd name="T2" fmla="*/ 1 w 92"/>
                <a:gd name="T3" fmla="*/ 0 h 18"/>
                <a:gd name="T4" fmla="*/ 0 w 92"/>
                <a:gd name="T5" fmla="*/ 1 h 18"/>
                <a:gd name="T6" fmla="*/ 0 w 92"/>
                <a:gd name="T7" fmla="*/ 2 h 18"/>
                <a:gd name="T8" fmla="*/ 1 w 92"/>
                <a:gd name="T9" fmla="*/ 3 h 18"/>
                <a:gd name="T10" fmla="*/ 89 w 92"/>
                <a:gd name="T11" fmla="*/ 3 h 18"/>
                <a:gd name="T12" fmla="*/ 89 w 92"/>
                <a:gd name="T13" fmla="*/ 16 h 18"/>
                <a:gd name="T14" fmla="*/ 1 w 92"/>
                <a:gd name="T15" fmla="*/ 16 h 18"/>
                <a:gd name="T16" fmla="*/ 0 w 92"/>
                <a:gd name="T17" fmla="*/ 17 h 18"/>
                <a:gd name="T18" fmla="*/ 0 w 92"/>
                <a:gd name="T19" fmla="*/ 17 h 18"/>
                <a:gd name="T20" fmla="*/ 1 w 92"/>
                <a:gd name="T21" fmla="*/ 18 h 18"/>
                <a:gd name="T22" fmla="*/ 89 w 92"/>
                <a:gd name="T23" fmla="*/ 18 h 18"/>
                <a:gd name="T24" fmla="*/ 89 w 92"/>
                <a:gd name="T25" fmla="*/ 18 h 18"/>
                <a:gd name="T26" fmla="*/ 92 w 92"/>
                <a:gd name="T27" fmla="*/ 16 h 18"/>
                <a:gd name="T28" fmla="*/ 92 w 92"/>
                <a:gd name="T29" fmla="*/ 16 h 18"/>
                <a:gd name="T30" fmla="*/ 92 w 92"/>
                <a:gd name="T31" fmla="*/ 3 h 18"/>
                <a:gd name="T32" fmla="*/ 92 w 92"/>
                <a:gd name="T33" fmla="*/ 3 h 18"/>
                <a:gd name="T34" fmla="*/ 89 w 92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8">
                  <a:moveTo>
                    <a:pt x="8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1" y="18"/>
                    <a:pt x="92" y="17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489">
            <a:extLst>
              <a:ext uri="{FF2B5EF4-FFF2-40B4-BE49-F238E27FC236}">
                <a16:creationId xmlns:a16="http://schemas.microsoft.com/office/drawing/2014/main" id="{AFAB8C2C-4880-6746-9507-3506083DF913}"/>
              </a:ext>
            </a:extLst>
          </p:cNvPr>
          <p:cNvSpPr>
            <a:spLocks noEditPoints="1"/>
          </p:cNvSpPr>
          <p:nvPr/>
        </p:nvSpPr>
        <p:spPr bwMode="auto">
          <a:xfrm>
            <a:off x="15271073" y="3218341"/>
            <a:ext cx="1043740" cy="1016797"/>
          </a:xfrm>
          <a:custGeom>
            <a:avLst/>
            <a:gdLst>
              <a:gd name="T0" fmla="*/ 663 w 663"/>
              <a:gd name="T1" fmla="*/ 0 h 602"/>
              <a:gd name="T2" fmla="*/ 657 w 663"/>
              <a:gd name="T3" fmla="*/ 0 h 602"/>
              <a:gd name="T4" fmla="*/ 598 w 663"/>
              <a:gd name="T5" fmla="*/ 0 h 602"/>
              <a:gd name="T6" fmla="*/ 363 w 663"/>
              <a:gd name="T7" fmla="*/ 0 h 602"/>
              <a:gd name="T8" fmla="*/ 299 w 663"/>
              <a:gd name="T9" fmla="*/ 0 h 602"/>
              <a:gd name="T10" fmla="*/ 64 w 663"/>
              <a:gd name="T11" fmla="*/ 0 h 602"/>
              <a:gd name="T12" fmla="*/ 0 w 663"/>
              <a:gd name="T13" fmla="*/ 0 h 602"/>
              <a:gd name="T14" fmla="*/ 0 w 663"/>
              <a:gd name="T15" fmla="*/ 63 h 602"/>
              <a:gd name="T16" fmla="*/ 0 w 663"/>
              <a:gd name="T17" fmla="*/ 272 h 602"/>
              <a:gd name="T18" fmla="*/ 0 w 663"/>
              <a:gd name="T19" fmla="*/ 336 h 602"/>
              <a:gd name="T20" fmla="*/ 0 w 663"/>
              <a:gd name="T21" fmla="*/ 539 h 602"/>
              <a:gd name="T22" fmla="*/ 0 w 663"/>
              <a:gd name="T23" fmla="*/ 602 h 602"/>
              <a:gd name="T24" fmla="*/ 0 w 663"/>
              <a:gd name="T25" fmla="*/ 602 h 602"/>
              <a:gd name="T26" fmla="*/ 657 w 663"/>
              <a:gd name="T27" fmla="*/ 602 h 602"/>
              <a:gd name="T28" fmla="*/ 657 w 663"/>
              <a:gd name="T29" fmla="*/ 602 h 602"/>
              <a:gd name="T30" fmla="*/ 663 w 663"/>
              <a:gd name="T31" fmla="*/ 602 h 602"/>
              <a:gd name="T32" fmla="*/ 663 w 663"/>
              <a:gd name="T33" fmla="*/ 0 h 602"/>
              <a:gd name="T34" fmla="*/ 598 w 663"/>
              <a:gd name="T35" fmla="*/ 63 h 602"/>
              <a:gd name="T36" fmla="*/ 598 w 663"/>
              <a:gd name="T37" fmla="*/ 272 h 602"/>
              <a:gd name="T38" fmla="*/ 363 w 663"/>
              <a:gd name="T39" fmla="*/ 272 h 602"/>
              <a:gd name="T40" fmla="*/ 363 w 663"/>
              <a:gd name="T41" fmla="*/ 63 h 602"/>
              <a:gd name="T42" fmla="*/ 598 w 663"/>
              <a:gd name="T43" fmla="*/ 63 h 602"/>
              <a:gd name="T44" fmla="*/ 598 w 663"/>
              <a:gd name="T45" fmla="*/ 336 h 602"/>
              <a:gd name="T46" fmla="*/ 598 w 663"/>
              <a:gd name="T47" fmla="*/ 539 h 602"/>
              <a:gd name="T48" fmla="*/ 363 w 663"/>
              <a:gd name="T49" fmla="*/ 539 h 602"/>
              <a:gd name="T50" fmla="*/ 363 w 663"/>
              <a:gd name="T51" fmla="*/ 336 h 602"/>
              <a:gd name="T52" fmla="*/ 598 w 663"/>
              <a:gd name="T53" fmla="*/ 336 h 602"/>
              <a:gd name="T54" fmla="*/ 64 w 663"/>
              <a:gd name="T55" fmla="*/ 63 h 602"/>
              <a:gd name="T56" fmla="*/ 299 w 663"/>
              <a:gd name="T57" fmla="*/ 63 h 602"/>
              <a:gd name="T58" fmla="*/ 299 w 663"/>
              <a:gd name="T59" fmla="*/ 272 h 602"/>
              <a:gd name="T60" fmla="*/ 64 w 663"/>
              <a:gd name="T61" fmla="*/ 272 h 602"/>
              <a:gd name="T62" fmla="*/ 64 w 663"/>
              <a:gd name="T63" fmla="*/ 63 h 602"/>
              <a:gd name="T64" fmla="*/ 64 w 663"/>
              <a:gd name="T65" fmla="*/ 336 h 602"/>
              <a:gd name="T66" fmla="*/ 299 w 663"/>
              <a:gd name="T67" fmla="*/ 336 h 602"/>
              <a:gd name="T68" fmla="*/ 299 w 663"/>
              <a:gd name="T69" fmla="*/ 539 h 602"/>
              <a:gd name="T70" fmla="*/ 64 w 663"/>
              <a:gd name="T71" fmla="*/ 539 h 602"/>
              <a:gd name="T72" fmla="*/ 64 w 663"/>
              <a:gd name="T73" fmla="*/ 336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3" h="602">
                <a:moveTo>
                  <a:pt x="663" y="0"/>
                </a:moveTo>
                <a:lnTo>
                  <a:pt x="657" y="0"/>
                </a:lnTo>
                <a:lnTo>
                  <a:pt x="598" y="0"/>
                </a:lnTo>
                <a:lnTo>
                  <a:pt x="363" y="0"/>
                </a:lnTo>
                <a:lnTo>
                  <a:pt x="299" y="0"/>
                </a:lnTo>
                <a:lnTo>
                  <a:pt x="64" y="0"/>
                </a:lnTo>
                <a:lnTo>
                  <a:pt x="0" y="0"/>
                </a:lnTo>
                <a:lnTo>
                  <a:pt x="0" y="63"/>
                </a:lnTo>
                <a:lnTo>
                  <a:pt x="0" y="272"/>
                </a:lnTo>
                <a:lnTo>
                  <a:pt x="0" y="336"/>
                </a:lnTo>
                <a:lnTo>
                  <a:pt x="0" y="539"/>
                </a:lnTo>
                <a:lnTo>
                  <a:pt x="0" y="602"/>
                </a:lnTo>
                <a:lnTo>
                  <a:pt x="0" y="602"/>
                </a:lnTo>
                <a:lnTo>
                  <a:pt x="657" y="602"/>
                </a:lnTo>
                <a:lnTo>
                  <a:pt x="657" y="602"/>
                </a:lnTo>
                <a:lnTo>
                  <a:pt x="663" y="602"/>
                </a:lnTo>
                <a:lnTo>
                  <a:pt x="663" y="0"/>
                </a:lnTo>
                <a:close/>
                <a:moveTo>
                  <a:pt x="598" y="63"/>
                </a:moveTo>
                <a:lnTo>
                  <a:pt x="598" y="272"/>
                </a:lnTo>
                <a:lnTo>
                  <a:pt x="363" y="272"/>
                </a:lnTo>
                <a:lnTo>
                  <a:pt x="363" y="63"/>
                </a:lnTo>
                <a:lnTo>
                  <a:pt x="598" y="63"/>
                </a:lnTo>
                <a:close/>
                <a:moveTo>
                  <a:pt x="598" y="336"/>
                </a:moveTo>
                <a:lnTo>
                  <a:pt x="598" y="539"/>
                </a:lnTo>
                <a:lnTo>
                  <a:pt x="363" y="539"/>
                </a:lnTo>
                <a:lnTo>
                  <a:pt x="363" y="336"/>
                </a:lnTo>
                <a:lnTo>
                  <a:pt x="598" y="336"/>
                </a:lnTo>
                <a:close/>
                <a:moveTo>
                  <a:pt x="64" y="63"/>
                </a:moveTo>
                <a:lnTo>
                  <a:pt x="299" y="63"/>
                </a:lnTo>
                <a:lnTo>
                  <a:pt x="299" y="272"/>
                </a:lnTo>
                <a:lnTo>
                  <a:pt x="64" y="272"/>
                </a:lnTo>
                <a:lnTo>
                  <a:pt x="64" y="63"/>
                </a:lnTo>
                <a:close/>
                <a:moveTo>
                  <a:pt x="64" y="336"/>
                </a:moveTo>
                <a:lnTo>
                  <a:pt x="299" y="336"/>
                </a:lnTo>
                <a:lnTo>
                  <a:pt x="299" y="539"/>
                </a:lnTo>
                <a:lnTo>
                  <a:pt x="64" y="539"/>
                </a:lnTo>
                <a:lnTo>
                  <a:pt x="64" y="33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: Shape 230">
            <a:extLst>
              <a:ext uri="{FF2B5EF4-FFF2-40B4-BE49-F238E27FC236}">
                <a16:creationId xmlns:a16="http://schemas.microsoft.com/office/drawing/2014/main" id="{1D04CC90-8B05-904F-8ADB-62D84CFA8E5C}"/>
              </a:ext>
            </a:extLst>
          </p:cNvPr>
          <p:cNvSpPr>
            <a:spLocks/>
          </p:cNvSpPr>
          <p:nvPr/>
        </p:nvSpPr>
        <p:spPr bwMode="auto">
          <a:xfrm>
            <a:off x="9639437" y="7540805"/>
            <a:ext cx="6894128" cy="896622"/>
          </a:xfrm>
          <a:custGeom>
            <a:avLst/>
            <a:gdLst>
              <a:gd name="connsiteX0" fmla="*/ 0 w 3590496"/>
              <a:gd name="connsiteY0" fmla="*/ 0 h 465035"/>
              <a:gd name="connsiteX1" fmla="*/ 3590496 w 3590496"/>
              <a:gd name="connsiteY1" fmla="*/ 0 h 465035"/>
              <a:gd name="connsiteX2" fmla="*/ 3583899 w 3590496"/>
              <a:gd name="connsiteY2" fmla="*/ 10999 h 465035"/>
              <a:gd name="connsiteX3" fmla="*/ 2673004 w 3590496"/>
              <a:gd name="connsiteY3" fmla="*/ 459896 h 465035"/>
              <a:gd name="connsiteX4" fmla="*/ 921874 w 3590496"/>
              <a:gd name="connsiteY4" fmla="*/ 294282 h 465035"/>
              <a:gd name="connsiteX5" fmla="*/ 2065 w 3590496"/>
              <a:gd name="connsiteY5" fmla="*/ 7908 h 46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496" h="465035">
                <a:moveTo>
                  <a:pt x="0" y="0"/>
                </a:moveTo>
                <a:lnTo>
                  <a:pt x="3590496" y="0"/>
                </a:lnTo>
                <a:lnTo>
                  <a:pt x="3583899" y="10999"/>
                </a:lnTo>
                <a:cubicBezTo>
                  <a:pt x="3383965" y="299601"/>
                  <a:pt x="2975726" y="500149"/>
                  <a:pt x="2673004" y="459896"/>
                </a:cubicBezTo>
                <a:cubicBezTo>
                  <a:pt x="2188649" y="404691"/>
                  <a:pt x="1974415" y="-92150"/>
                  <a:pt x="921874" y="294282"/>
                </a:cubicBezTo>
                <a:cubicBezTo>
                  <a:pt x="390946" y="482898"/>
                  <a:pt x="102196" y="291982"/>
                  <a:pt x="2065" y="79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DA757A0-2106-4741-9EDE-F7B60C1CFDB7}"/>
              </a:ext>
            </a:extLst>
          </p:cNvPr>
          <p:cNvGrpSpPr/>
          <p:nvPr/>
        </p:nvGrpSpPr>
        <p:grpSpPr>
          <a:xfrm>
            <a:off x="11698222" y="3218341"/>
            <a:ext cx="3969883" cy="4346362"/>
            <a:chOff x="8680856" y="3231600"/>
            <a:chExt cx="3498059" cy="3829793"/>
          </a:xfrm>
        </p:grpSpPr>
        <p:sp>
          <p:nvSpPr>
            <p:cNvPr id="94" name="Freeform 467">
              <a:extLst>
                <a:ext uri="{FF2B5EF4-FFF2-40B4-BE49-F238E27FC236}">
                  <a16:creationId xmlns:a16="http://schemas.microsoft.com/office/drawing/2014/main" id="{F2B621BF-D122-9543-9BA6-AB79FDCE0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856" y="4825549"/>
              <a:ext cx="3498059" cy="2235844"/>
            </a:xfrm>
            <a:custGeom>
              <a:avLst/>
              <a:gdLst>
                <a:gd name="T0" fmla="*/ 198 w 221"/>
                <a:gd name="T1" fmla="*/ 60 h 143"/>
                <a:gd name="T2" fmla="*/ 133 w 221"/>
                <a:gd name="T3" fmla="*/ 6 h 143"/>
                <a:gd name="T4" fmla="*/ 110 w 221"/>
                <a:gd name="T5" fmla="*/ 0 h 143"/>
                <a:gd name="T6" fmla="*/ 88 w 221"/>
                <a:gd name="T7" fmla="*/ 6 h 143"/>
                <a:gd name="T8" fmla="*/ 23 w 221"/>
                <a:gd name="T9" fmla="*/ 60 h 143"/>
                <a:gd name="T10" fmla="*/ 64 w 221"/>
                <a:gd name="T11" fmla="*/ 140 h 143"/>
                <a:gd name="T12" fmla="*/ 110 w 221"/>
                <a:gd name="T13" fmla="*/ 140 h 143"/>
                <a:gd name="T14" fmla="*/ 157 w 221"/>
                <a:gd name="T15" fmla="*/ 140 h 143"/>
                <a:gd name="T16" fmla="*/ 198 w 221"/>
                <a:gd name="T17" fmla="*/ 6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43">
                  <a:moveTo>
                    <a:pt x="198" y="60"/>
                  </a:moveTo>
                  <a:cubicBezTo>
                    <a:pt x="175" y="4"/>
                    <a:pt x="133" y="6"/>
                    <a:pt x="133" y="6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46" y="4"/>
                    <a:pt x="23" y="60"/>
                  </a:cubicBezTo>
                  <a:cubicBezTo>
                    <a:pt x="0" y="117"/>
                    <a:pt x="46" y="136"/>
                    <a:pt x="64" y="140"/>
                  </a:cubicBezTo>
                  <a:cubicBezTo>
                    <a:pt x="83" y="143"/>
                    <a:pt x="110" y="140"/>
                    <a:pt x="110" y="140"/>
                  </a:cubicBezTo>
                  <a:cubicBezTo>
                    <a:pt x="110" y="140"/>
                    <a:pt x="138" y="143"/>
                    <a:pt x="157" y="140"/>
                  </a:cubicBezTo>
                  <a:cubicBezTo>
                    <a:pt x="175" y="136"/>
                    <a:pt x="221" y="117"/>
                    <a:pt x="198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68">
              <a:extLst>
                <a:ext uri="{FF2B5EF4-FFF2-40B4-BE49-F238E27FC236}">
                  <a16:creationId xmlns:a16="http://schemas.microsoft.com/office/drawing/2014/main" id="{D92EC457-40A9-0149-BFD2-B69A7785E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766" y="3873494"/>
              <a:ext cx="1014086" cy="1281093"/>
            </a:xfrm>
            <a:custGeom>
              <a:avLst/>
              <a:gdLst>
                <a:gd name="T0" fmla="*/ 24 w 376"/>
                <a:gd name="T1" fmla="*/ 29 h 475"/>
                <a:gd name="T2" fmla="*/ 0 w 376"/>
                <a:gd name="T3" fmla="*/ 139 h 475"/>
                <a:gd name="T4" fmla="*/ 0 w 376"/>
                <a:gd name="T5" fmla="*/ 336 h 475"/>
                <a:gd name="T6" fmla="*/ 124 w 376"/>
                <a:gd name="T7" fmla="*/ 475 h 475"/>
                <a:gd name="T8" fmla="*/ 288 w 376"/>
                <a:gd name="T9" fmla="*/ 434 h 475"/>
                <a:gd name="T10" fmla="*/ 364 w 376"/>
                <a:gd name="T11" fmla="*/ 261 h 475"/>
                <a:gd name="T12" fmla="*/ 376 w 376"/>
                <a:gd name="T13" fmla="*/ 46 h 475"/>
                <a:gd name="T14" fmla="*/ 65 w 376"/>
                <a:gd name="T15" fmla="*/ 0 h 475"/>
                <a:gd name="T16" fmla="*/ 24 w 376"/>
                <a:gd name="T17" fmla="*/ 2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475">
                  <a:moveTo>
                    <a:pt x="24" y="29"/>
                  </a:moveTo>
                  <a:lnTo>
                    <a:pt x="0" y="139"/>
                  </a:lnTo>
                  <a:lnTo>
                    <a:pt x="0" y="336"/>
                  </a:lnTo>
                  <a:lnTo>
                    <a:pt x="124" y="475"/>
                  </a:lnTo>
                  <a:lnTo>
                    <a:pt x="288" y="434"/>
                  </a:lnTo>
                  <a:lnTo>
                    <a:pt x="364" y="261"/>
                  </a:lnTo>
                  <a:lnTo>
                    <a:pt x="376" y="46"/>
                  </a:lnTo>
                  <a:lnTo>
                    <a:pt x="65" y="0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69">
              <a:extLst>
                <a:ext uri="{FF2B5EF4-FFF2-40B4-BE49-F238E27FC236}">
                  <a16:creationId xmlns:a16="http://schemas.microsoft.com/office/drawing/2014/main" id="{E3D24CD9-2397-374D-B79F-F6E46AEDB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3748" y="5747936"/>
              <a:ext cx="2389575" cy="126762"/>
            </a:xfrm>
            <a:custGeom>
              <a:avLst/>
              <a:gdLst>
                <a:gd name="T0" fmla="*/ 150 w 151"/>
                <a:gd name="T1" fmla="*/ 3 h 8"/>
                <a:gd name="T2" fmla="*/ 144 w 151"/>
                <a:gd name="T3" fmla="*/ 0 h 8"/>
                <a:gd name="T4" fmla="*/ 7 w 151"/>
                <a:gd name="T5" fmla="*/ 0 h 8"/>
                <a:gd name="T6" fmla="*/ 1 w 151"/>
                <a:gd name="T7" fmla="*/ 3 h 8"/>
                <a:gd name="T8" fmla="*/ 1 w 151"/>
                <a:gd name="T9" fmla="*/ 8 h 8"/>
                <a:gd name="T10" fmla="*/ 75 w 151"/>
                <a:gd name="T11" fmla="*/ 4 h 8"/>
                <a:gd name="T12" fmla="*/ 150 w 151"/>
                <a:gd name="T13" fmla="*/ 8 h 8"/>
                <a:gd name="T14" fmla="*/ 150 w 151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8">
                  <a:moveTo>
                    <a:pt x="150" y="3"/>
                  </a:moveTo>
                  <a:cubicBezTo>
                    <a:pt x="148" y="1"/>
                    <a:pt x="146" y="0"/>
                    <a:pt x="14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1" y="3"/>
                  </a:cubicBezTo>
                  <a:cubicBezTo>
                    <a:pt x="0" y="5"/>
                    <a:pt x="1" y="8"/>
                    <a:pt x="1" y="8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0" y="8"/>
                    <a:pt x="151" y="5"/>
                    <a:pt x="150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70">
              <a:extLst>
                <a:ext uri="{FF2B5EF4-FFF2-40B4-BE49-F238E27FC236}">
                  <a16:creationId xmlns:a16="http://schemas.microsoft.com/office/drawing/2014/main" id="{4EF4A47A-8E02-5D4C-BF42-2900526DC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892" y="5186952"/>
              <a:ext cx="633805" cy="326342"/>
            </a:xfrm>
            <a:custGeom>
              <a:avLst/>
              <a:gdLst>
                <a:gd name="T0" fmla="*/ 1 w 40"/>
                <a:gd name="T1" fmla="*/ 0 h 21"/>
                <a:gd name="T2" fmla="*/ 20 w 40"/>
                <a:gd name="T3" fmla="*/ 21 h 21"/>
                <a:gd name="T4" fmla="*/ 40 w 40"/>
                <a:gd name="T5" fmla="*/ 0 h 21"/>
                <a:gd name="T6" fmla="*/ 1 w 4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1" y="0"/>
                  </a:moveTo>
                  <a:cubicBezTo>
                    <a:pt x="1" y="0"/>
                    <a:pt x="0" y="21"/>
                    <a:pt x="20" y="21"/>
                  </a:cubicBezTo>
                  <a:cubicBezTo>
                    <a:pt x="40" y="21"/>
                    <a:pt x="40" y="0"/>
                    <a:pt x="4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71">
              <a:extLst>
                <a:ext uri="{FF2B5EF4-FFF2-40B4-BE49-F238E27FC236}">
                  <a16:creationId xmlns:a16="http://schemas.microsoft.com/office/drawing/2014/main" id="{CEEEE9F0-6004-C349-8AB8-E8B7BE0AF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2244" y="3231600"/>
              <a:ext cx="1631709" cy="2203480"/>
            </a:xfrm>
            <a:custGeom>
              <a:avLst/>
              <a:gdLst>
                <a:gd name="T0" fmla="*/ 97 w 103"/>
                <a:gd name="T1" fmla="*/ 13 h 141"/>
                <a:gd name="T2" fmla="*/ 77 w 103"/>
                <a:gd name="T3" fmla="*/ 18 h 141"/>
                <a:gd name="T4" fmla="*/ 15 w 103"/>
                <a:gd name="T5" fmla="*/ 36 h 141"/>
                <a:gd name="T6" fmla="*/ 0 w 103"/>
                <a:gd name="T7" fmla="*/ 59 h 141"/>
                <a:gd name="T8" fmla="*/ 12 w 103"/>
                <a:gd name="T9" fmla="*/ 78 h 141"/>
                <a:gd name="T10" fmla="*/ 10 w 103"/>
                <a:gd name="T11" fmla="*/ 99 h 141"/>
                <a:gd name="T12" fmla="*/ 32 w 103"/>
                <a:gd name="T13" fmla="*/ 132 h 141"/>
                <a:gd name="T14" fmla="*/ 46 w 103"/>
                <a:gd name="T15" fmla="*/ 141 h 141"/>
                <a:gd name="T16" fmla="*/ 60 w 103"/>
                <a:gd name="T17" fmla="*/ 132 h 141"/>
                <a:gd name="T18" fmla="*/ 83 w 103"/>
                <a:gd name="T19" fmla="*/ 99 h 141"/>
                <a:gd name="T20" fmla="*/ 81 w 103"/>
                <a:gd name="T21" fmla="*/ 78 h 141"/>
                <a:gd name="T22" fmla="*/ 93 w 103"/>
                <a:gd name="T23" fmla="*/ 59 h 141"/>
                <a:gd name="T24" fmla="*/ 90 w 103"/>
                <a:gd name="T25" fmla="*/ 47 h 141"/>
                <a:gd name="T26" fmla="*/ 97 w 103"/>
                <a:gd name="T27" fmla="*/ 13 h 141"/>
                <a:gd name="T28" fmla="*/ 75 w 103"/>
                <a:gd name="T29" fmla="*/ 85 h 141"/>
                <a:gd name="T30" fmla="*/ 64 w 103"/>
                <a:gd name="T31" fmla="*/ 105 h 141"/>
                <a:gd name="T32" fmla="*/ 50 w 103"/>
                <a:gd name="T33" fmla="*/ 111 h 141"/>
                <a:gd name="T34" fmla="*/ 46 w 103"/>
                <a:gd name="T35" fmla="*/ 107 h 141"/>
                <a:gd name="T36" fmla="*/ 42 w 103"/>
                <a:gd name="T37" fmla="*/ 110 h 141"/>
                <a:gd name="T38" fmla="*/ 29 w 103"/>
                <a:gd name="T39" fmla="*/ 105 h 141"/>
                <a:gd name="T40" fmla="*/ 18 w 103"/>
                <a:gd name="T41" fmla="*/ 85 h 141"/>
                <a:gd name="T42" fmla="*/ 24 w 103"/>
                <a:gd name="T43" fmla="*/ 59 h 141"/>
                <a:gd name="T44" fmla="*/ 25 w 103"/>
                <a:gd name="T45" fmla="*/ 48 h 141"/>
                <a:gd name="T46" fmla="*/ 27 w 103"/>
                <a:gd name="T47" fmla="*/ 46 h 141"/>
                <a:gd name="T48" fmla="*/ 73 w 103"/>
                <a:gd name="T49" fmla="*/ 57 h 141"/>
                <a:gd name="T50" fmla="*/ 75 w 103"/>
                <a:gd name="T51" fmla="*/ 8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3" h="141">
                  <a:moveTo>
                    <a:pt x="97" y="13"/>
                  </a:moveTo>
                  <a:cubicBezTo>
                    <a:pt x="89" y="9"/>
                    <a:pt x="91" y="21"/>
                    <a:pt x="77" y="18"/>
                  </a:cubicBezTo>
                  <a:cubicBezTo>
                    <a:pt x="63" y="15"/>
                    <a:pt x="21" y="0"/>
                    <a:pt x="15" y="36"/>
                  </a:cubicBezTo>
                  <a:cubicBezTo>
                    <a:pt x="15" y="36"/>
                    <a:pt x="0" y="41"/>
                    <a:pt x="0" y="59"/>
                  </a:cubicBezTo>
                  <a:cubicBezTo>
                    <a:pt x="1" y="76"/>
                    <a:pt x="12" y="78"/>
                    <a:pt x="12" y="78"/>
                  </a:cubicBezTo>
                  <a:cubicBezTo>
                    <a:pt x="12" y="78"/>
                    <a:pt x="14" y="86"/>
                    <a:pt x="10" y="99"/>
                  </a:cubicBezTo>
                  <a:cubicBezTo>
                    <a:pt x="6" y="111"/>
                    <a:pt x="31" y="123"/>
                    <a:pt x="32" y="132"/>
                  </a:cubicBezTo>
                  <a:cubicBezTo>
                    <a:pt x="34" y="141"/>
                    <a:pt x="46" y="141"/>
                    <a:pt x="46" y="141"/>
                  </a:cubicBezTo>
                  <a:cubicBezTo>
                    <a:pt x="46" y="141"/>
                    <a:pt x="59" y="141"/>
                    <a:pt x="60" y="132"/>
                  </a:cubicBezTo>
                  <a:cubicBezTo>
                    <a:pt x="62" y="123"/>
                    <a:pt x="87" y="111"/>
                    <a:pt x="83" y="99"/>
                  </a:cubicBezTo>
                  <a:cubicBezTo>
                    <a:pt x="79" y="86"/>
                    <a:pt x="81" y="78"/>
                    <a:pt x="81" y="78"/>
                  </a:cubicBezTo>
                  <a:cubicBezTo>
                    <a:pt x="81" y="78"/>
                    <a:pt x="92" y="76"/>
                    <a:pt x="93" y="59"/>
                  </a:cubicBezTo>
                  <a:cubicBezTo>
                    <a:pt x="93" y="54"/>
                    <a:pt x="92" y="50"/>
                    <a:pt x="90" y="47"/>
                  </a:cubicBezTo>
                  <a:cubicBezTo>
                    <a:pt x="101" y="35"/>
                    <a:pt x="103" y="17"/>
                    <a:pt x="97" y="13"/>
                  </a:cubicBezTo>
                  <a:close/>
                  <a:moveTo>
                    <a:pt x="75" y="85"/>
                  </a:moveTo>
                  <a:cubicBezTo>
                    <a:pt x="75" y="92"/>
                    <a:pt x="70" y="91"/>
                    <a:pt x="64" y="105"/>
                  </a:cubicBezTo>
                  <a:cubicBezTo>
                    <a:pt x="58" y="119"/>
                    <a:pt x="50" y="118"/>
                    <a:pt x="50" y="111"/>
                  </a:cubicBezTo>
                  <a:cubicBezTo>
                    <a:pt x="50" y="107"/>
                    <a:pt x="46" y="107"/>
                    <a:pt x="46" y="107"/>
                  </a:cubicBezTo>
                  <a:cubicBezTo>
                    <a:pt x="46" y="107"/>
                    <a:pt x="43" y="106"/>
                    <a:pt x="42" y="110"/>
                  </a:cubicBezTo>
                  <a:cubicBezTo>
                    <a:pt x="42" y="118"/>
                    <a:pt x="35" y="119"/>
                    <a:pt x="29" y="105"/>
                  </a:cubicBezTo>
                  <a:cubicBezTo>
                    <a:pt x="23" y="91"/>
                    <a:pt x="18" y="92"/>
                    <a:pt x="18" y="85"/>
                  </a:cubicBezTo>
                  <a:cubicBezTo>
                    <a:pt x="17" y="77"/>
                    <a:pt x="17" y="66"/>
                    <a:pt x="24" y="59"/>
                  </a:cubicBezTo>
                  <a:cubicBezTo>
                    <a:pt x="26" y="56"/>
                    <a:pt x="26" y="52"/>
                    <a:pt x="25" y="48"/>
                  </a:cubicBezTo>
                  <a:cubicBezTo>
                    <a:pt x="25" y="48"/>
                    <a:pt x="26" y="46"/>
                    <a:pt x="27" y="46"/>
                  </a:cubicBezTo>
                  <a:cubicBezTo>
                    <a:pt x="29" y="46"/>
                    <a:pt x="51" y="61"/>
                    <a:pt x="73" y="57"/>
                  </a:cubicBezTo>
                  <a:cubicBezTo>
                    <a:pt x="78" y="63"/>
                    <a:pt x="76" y="78"/>
                    <a:pt x="75" y="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72">
              <a:extLst>
                <a:ext uri="{FF2B5EF4-FFF2-40B4-BE49-F238E27FC236}">
                  <a16:creationId xmlns:a16="http://schemas.microsoft.com/office/drawing/2014/main" id="{E8103AD9-1D04-BC4A-BB7D-DE483024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3748" y="5809967"/>
              <a:ext cx="2389575" cy="1111179"/>
            </a:xfrm>
            <a:custGeom>
              <a:avLst/>
              <a:gdLst>
                <a:gd name="T0" fmla="*/ 76 w 151"/>
                <a:gd name="T1" fmla="*/ 0 h 71"/>
                <a:gd name="T2" fmla="*/ 4 w 151"/>
                <a:gd name="T3" fmla="*/ 0 h 71"/>
                <a:gd name="T4" fmla="*/ 1 w 151"/>
                <a:gd name="T5" fmla="*/ 4 h 71"/>
                <a:gd name="T6" fmla="*/ 17 w 151"/>
                <a:gd name="T7" fmla="*/ 71 h 71"/>
                <a:gd name="T8" fmla="*/ 76 w 151"/>
                <a:gd name="T9" fmla="*/ 71 h 71"/>
                <a:gd name="T10" fmla="*/ 134 w 151"/>
                <a:gd name="T11" fmla="*/ 71 h 71"/>
                <a:gd name="T12" fmla="*/ 151 w 151"/>
                <a:gd name="T13" fmla="*/ 4 h 71"/>
                <a:gd name="T14" fmla="*/ 148 w 151"/>
                <a:gd name="T15" fmla="*/ 0 h 71"/>
                <a:gd name="T16" fmla="*/ 76 w 151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71">
                  <a:moveTo>
                    <a:pt x="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2"/>
                    <a:pt x="150" y="0"/>
                    <a:pt x="148" y="0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3">
              <a:extLst>
                <a:ext uri="{FF2B5EF4-FFF2-40B4-BE49-F238E27FC236}">
                  <a16:creationId xmlns:a16="http://schemas.microsoft.com/office/drawing/2014/main" id="{8568DAC1-B1A4-0F41-9565-B0FB4155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451" y="6921146"/>
              <a:ext cx="1850168" cy="124064"/>
            </a:xfrm>
            <a:custGeom>
              <a:avLst/>
              <a:gdLst>
                <a:gd name="T0" fmla="*/ 8 w 117"/>
                <a:gd name="T1" fmla="*/ 8 h 8"/>
                <a:gd name="T2" fmla="*/ 109 w 117"/>
                <a:gd name="T3" fmla="*/ 8 h 8"/>
                <a:gd name="T4" fmla="*/ 117 w 117"/>
                <a:gd name="T5" fmla="*/ 0 h 8"/>
                <a:gd name="T6" fmla="*/ 117 w 117"/>
                <a:gd name="T7" fmla="*/ 0 h 8"/>
                <a:gd name="T8" fmla="*/ 0 w 117"/>
                <a:gd name="T9" fmla="*/ 0 h 8"/>
                <a:gd name="T10" fmla="*/ 0 w 117"/>
                <a:gd name="T11" fmla="*/ 0 h 8"/>
                <a:gd name="T12" fmla="*/ 8 w 1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8">
                  <a:moveTo>
                    <a:pt x="8" y="8"/>
                  </a:moveTo>
                  <a:cubicBezTo>
                    <a:pt x="109" y="8"/>
                    <a:pt x="109" y="8"/>
                    <a:pt x="109" y="8"/>
                  </a:cubicBezTo>
                  <a:cubicBezTo>
                    <a:pt x="114" y="8"/>
                    <a:pt x="117" y="5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8"/>
                    <a:pt x="8" y="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474">
              <a:extLst>
                <a:ext uri="{FF2B5EF4-FFF2-40B4-BE49-F238E27FC236}">
                  <a16:creationId xmlns:a16="http://schemas.microsoft.com/office/drawing/2014/main" id="{DB3D38E0-E48B-F149-AA52-1DB80176F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684" y="6249585"/>
              <a:ext cx="269704" cy="2643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84">
              <a:extLst>
                <a:ext uri="{FF2B5EF4-FFF2-40B4-BE49-F238E27FC236}">
                  <a16:creationId xmlns:a16="http://schemas.microsoft.com/office/drawing/2014/main" id="{09456D61-B62F-6447-B87A-AD85936B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6395" y="4294232"/>
              <a:ext cx="299372" cy="407253"/>
            </a:xfrm>
            <a:custGeom>
              <a:avLst/>
              <a:gdLst>
                <a:gd name="T0" fmla="*/ 17 w 19"/>
                <a:gd name="T1" fmla="*/ 8 h 26"/>
                <a:gd name="T2" fmla="*/ 7 w 19"/>
                <a:gd name="T3" fmla="*/ 2 h 26"/>
                <a:gd name="T4" fmla="*/ 7 w 19"/>
                <a:gd name="T5" fmla="*/ 18 h 26"/>
                <a:gd name="T6" fmla="*/ 16 w 19"/>
                <a:gd name="T7" fmla="*/ 25 h 26"/>
                <a:gd name="T8" fmla="*/ 17 w 19"/>
                <a:gd name="T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7" y="8"/>
                  </a:moveTo>
                  <a:cubicBezTo>
                    <a:pt x="17" y="8"/>
                    <a:pt x="15" y="0"/>
                    <a:pt x="7" y="2"/>
                  </a:cubicBezTo>
                  <a:cubicBezTo>
                    <a:pt x="0" y="5"/>
                    <a:pt x="2" y="14"/>
                    <a:pt x="7" y="18"/>
                  </a:cubicBezTo>
                  <a:cubicBezTo>
                    <a:pt x="13" y="22"/>
                    <a:pt x="13" y="26"/>
                    <a:pt x="16" y="25"/>
                  </a:cubicBezTo>
                  <a:cubicBezTo>
                    <a:pt x="19" y="23"/>
                    <a:pt x="17" y="8"/>
                    <a:pt x="17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85">
              <a:extLst>
                <a:ext uri="{FF2B5EF4-FFF2-40B4-BE49-F238E27FC236}">
                  <a16:creationId xmlns:a16="http://schemas.microsoft.com/office/drawing/2014/main" id="{4BA36A19-6C31-C946-A5FD-8C876949C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305" y="4294232"/>
              <a:ext cx="302068" cy="407253"/>
            </a:xfrm>
            <a:custGeom>
              <a:avLst/>
              <a:gdLst>
                <a:gd name="T0" fmla="*/ 2 w 19"/>
                <a:gd name="T1" fmla="*/ 8 h 26"/>
                <a:gd name="T2" fmla="*/ 12 w 19"/>
                <a:gd name="T3" fmla="*/ 2 h 26"/>
                <a:gd name="T4" fmla="*/ 12 w 19"/>
                <a:gd name="T5" fmla="*/ 18 h 26"/>
                <a:gd name="T6" fmla="*/ 3 w 19"/>
                <a:gd name="T7" fmla="*/ 25 h 26"/>
                <a:gd name="T8" fmla="*/ 2 w 19"/>
                <a:gd name="T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2" y="8"/>
                  </a:moveTo>
                  <a:cubicBezTo>
                    <a:pt x="2" y="8"/>
                    <a:pt x="4" y="0"/>
                    <a:pt x="12" y="2"/>
                  </a:cubicBezTo>
                  <a:cubicBezTo>
                    <a:pt x="19" y="5"/>
                    <a:pt x="17" y="14"/>
                    <a:pt x="12" y="18"/>
                  </a:cubicBezTo>
                  <a:cubicBezTo>
                    <a:pt x="6" y="22"/>
                    <a:pt x="6" y="26"/>
                    <a:pt x="3" y="25"/>
                  </a:cubicBezTo>
                  <a:cubicBezTo>
                    <a:pt x="0" y="23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96F5A194-49F7-CD45-8A7E-52D644B8B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173" y="4450662"/>
              <a:ext cx="77636" cy="219967"/>
            </a:xfrm>
            <a:custGeom>
              <a:avLst/>
              <a:gdLst>
                <a:gd name="T0" fmla="*/ 0 w 10"/>
                <a:gd name="T1" fmla="*/ 23 h 29"/>
                <a:gd name="T2" fmla="*/ 5 w 10"/>
                <a:gd name="T3" fmla="*/ 29 h 29"/>
                <a:gd name="T4" fmla="*/ 10 w 10"/>
                <a:gd name="T5" fmla="*/ 24 h 29"/>
                <a:gd name="T6" fmla="*/ 10 w 10"/>
                <a:gd name="T7" fmla="*/ 3 h 29"/>
                <a:gd name="T8" fmla="*/ 9 w 10"/>
                <a:gd name="T9" fmla="*/ 1 h 29"/>
                <a:gd name="T10" fmla="*/ 7 w 10"/>
                <a:gd name="T11" fmla="*/ 0 h 29"/>
                <a:gd name="T12" fmla="*/ 5 w 10"/>
                <a:gd name="T13" fmla="*/ 2 h 29"/>
                <a:gd name="T14" fmla="*/ 0 w 10"/>
                <a:gd name="T1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0" y="23"/>
                  </a:moveTo>
                  <a:cubicBezTo>
                    <a:pt x="0" y="26"/>
                    <a:pt x="2" y="29"/>
                    <a:pt x="5" y="29"/>
                  </a:cubicBezTo>
                  <a:cubicBezTo>
                    <a:pt x="8" y="29"/>
                    <a:pt x="10" y="27"/>
                    <a:pt x="10" y="2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0CA47D-CEEC-E24E-82F7-E2D4C81A112E}"/>
              </a:ext>
            </a:extLst>
          </p:cNvPr>
          <p:cNvGrpSpPr/>
          <p:nvPr/>
        </p:nvGrpSpPr>
        <p:grpSpPr>
          <a:xfrm>
            <a:off x="10982858" y="3162012"/>
            <a:ext cx="951916" cy="2009159"/>
            <a:chOff x="8411152" y="3055180"/>
            <a:chExt cx="838780" cy="1770369"/>
          </a:xfrm>
        </p:grpSpPr>
        <p:sp>
          <p:nvSpPr>
            <p:cNvPr id="106" name="Oval 486">
              <a:extLst>
                <a:ext uri="{FF2B5EF4-FFF2-40B4-BE49-F238E27FC236}">
                  <a16:creationId xmlns:a16="http://schemas.microsoft.com/office/drawing/2014/main" id="{1718F112-4D78-9B4E-88AB-18FB67DE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856" y="4512693"/>
              <a:ext cx="299372" cy="312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8">
              <a:extLst>
                <a:ext uri="{FF2B5EF4-FFF2-40B4-BE49-F238E27FC236}">
                  <a16:creationId xmlns:a16="http://schemas.microsoft.com/office/drawing/2014/main" id="{24065B34-3AE5-E241-8449-31E7E37FD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152" y="4264566"/>
              <a:ext cx="838780" cy="404556"/>
            </a:xfrm>
            <a:custGeom>
              <a:avLst/>
              <a:gdLst>
                <a:gd name="T0" fmla="*/ 50 w 53"/>
                <a:gd name="T1" fmla="*/ 26 h 26"/>
                <a:gd name="T2" fmla="*/ 53 w 53"/>
                <a:gd name="T3" fmla="*/ 23 h 26"/>
                <a:gd name="T4" fmla="*/ 26 w 53"/>
                <a:gd name="T5" fmla="*/ 0 h 26"/>
                <a:gd name="T6" fmla="*/ 0 w 53"/>
                <a:gd name="T7" fmla="*/ 23 h 26"/>
                <a:gd name="T8" fmla="*/ 2 w 53"/>
                <a:gd name="T9" fmla="*/ 26 h 26"/>
                <a:gd name="T10" fmla="*/ 50 w 53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6">
                  <a:moveTo>
                    <a:pt x="50" y="26"/>
                  </a:moveTo>
                  <a:cubicBezTo>
                    <a:pt x="52" y="26"/>
                    <a:pt x="53" y="25"/>
                    <a:pt x="53" y="23"/>
                  </a:cubicBezTo>
                  <a:cubicBezTo>
                    <a:pt x="51" y="10"/>
                    <a:pt x="40" y="0"/>
                    <a:pt x="26" y="0"/>
                  </a:cubicBezTo>
                  <a:cubicBezTo>
                    <a:pt x="13" y="0"/>
                    <a:pt x="2" y="10"/>
                    <a:pt x="0" y="23"/>
                  </a:cubicBezTo>
                  <a:cubicBezTo>
                    <a:pt x="0" y="25"/>
                    <a:pt x="1" y="26"/>
                    <a:pt x="2" y="26"/>
                  </a:cubicBezTo>
                  <a:lnTo>
                    <a:pt x="5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: Shape 246">
              <a:extLst>
                <a:ext uri="{FF2B5EF4-FFF2-40B4-BE49-F238E27FC236}">
                  <a16:creationId xmlns:a16="http://schemas.microsoft.com/office/drawing/2014/main" id="{BD66376A-0575-7948-97E0-9EE57DE4FDE1}"/>
                </a:ext>
              </a:extLst>
            </p:cNvPr>
            <p:cNvSpPr/>
            <p:nvPr/>
          </p:nvSpPr>
          <p:spPr>
            <a:xfrm>
              <a:off x="8791705" y="3055180"/>
              <a:ext cx="77673" cy="1239054"/>
            </a:xfrm>
            <a:custGeom>
              <a:avLst/>
              <a:gdLst>
                <a:gd name="connsiteX0" fmla="*/ 77673 w 77673"/>
                <a:gd name="connsiteY0" fmla="*/ 0 h 1239054"/>
                <a:gd name="connsiteX1" fmla="*/ 77673 w 77673"/>
                <a:gd name="connsiteY1" fmla="*/ 1239054 h 1239054"/>
                <a:gd name="connsiteX2" fmla="*/ 0 w 77673"/>
                <a:gd name="connsiteY2" fmla="*/ 1239054 h 1239054"/>
                <a:gd name="connsiteX3" fmla="*/ 0 w 77673"/>
                <a:gd name="connsiteY3" fmla="*/ 76972 h 1239054"/>
                <a:gd name="connsiteX4" fmla="*/ 53026 w 77673"/>
                <a:gd name="connsiteY4" fmla="*/ 21007 h 123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73" h="1239054">
                  <a:moveTo>
                    <a:pt x="77673" y="0"/>
                  </a:moveTo>
                  <a:lnTo>
                    <a:pt x="77673" y="1239054"/>
                  </a:lnTo>
                  <a:lnTo>
                    <a:pt x="0" y="1239054"/>
                  </a:lnTo>
                  <a:lnTo>
                    <a:pt x="0" y="76972"/>
                  </a:lnTo>
                  <a:lnTo>
                    <a:pt x="53026" y="210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0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571500" y="571500"/>
            <a:ext cx="102870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BA3680-C8F9-4385-B4EA-F3E0CD799F51}"/>
              </a:ext>
            </a:extLst>
          </p:cNvPr>
          <p:cNvSpPr txBox="1"/>
          <p:nvPr/>
        </p:nvSpPr>
        <p:spPr>
          <a:xfrm>
            <a:off x="2208893" y="1790700"/>
            <a:ext cx="4561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ecosystem</a:t>
            </a:r>
            <a:endParaRPr lang="ru-RU" sz="66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B85202-D25D-40B9-A793-F75235C812D8}"/>
              </a:ext>
            </a:extLst>
          </p:cNvPr>
          <p:cNvGrpSpPr/>
          <p:nvPr/>
        </p:nvGrpSpPr>
        <p:grpSpPr>
          <a:xfrm>
            <a:off x="2057400" y="2032278"/>
            <a:ext cx="685800" cy="685800"/>
            <a:chOff x="6324600" y="4114799"/>
            <a:chExt cx="685800" cy="6858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FB722-E633-43FA-A60D-C50158F2EEFA}"/>
                </a:ext>
              </a:extLst>
            </p:cNvPr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D9C43C4-F9D5-427F-A98C-4A93F7A52BD3}"/>
                </a:ext>
              </a:extLst>
            </p:cNvPr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FE8CDBF-F6D8-4439-A4A3-3741A39F9B26}"/>
              </a:ext>
            </a:extLst>
          </p:cNvPr>
          <p:cNvGrpSpPr/>
          <p:nvPr/>
        </p:nvGrpSpPr>
        <p:grpSpPr>
          <a:xfrm rot="10800000">
            <a:off x="6235700" y="2718078"/>
            <a:ext cx="685800" cy="685800"/>
            <a:chOff x="6324600" y="4114799"/>
            <a:chExt cx="685800" cy="6858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BDC7CE6-597D-404F-9C0F-599EFB4A4A86}"/>
                </a:ext>
              </a:extLst>
            </p:cNvPr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3B50A85-A362-44E3-90A4-E40F2390C611}"/>
                </a:ext>
              </a:extLst>
            </p:cNvPr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4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37D63F2-649C-492B-8A2B-A5CCE28A0083}"/>
              </a:ext>
            </a:extLst>
          </p:cNvPr>
          <p:cNvSpPr txBox="1"/>
          <p:nvPr/>
        </p:nvSpPr>
        <p:spPr>
          <a:xfrm>
            <a:off x="782893" y="3879500"/>
            <a:ext cx="7405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Container data management at scale means not just backup and DR but integration into distribution workflows</a:t>
            </a:r>
          </a:p>
          <a:p>
            <a:pPr algn="ctr"/>
            <a:endParaRPr lang="en-US" sz="4000" b="1" dirty="0">
              <a:solidFill>
                <a:schemeClr val="bg2"/>
              </a:solidFill>
            </a:endParaRPr>
          </a:p>
          <a:p>
            <a:pPr algn="ctr"/>
            <a:endParaRPr lang="en-US" sz="4000" b="1" dirty="0">
              <a:solidFill>
                <a:schemeClr val="bg2"/>
              </a:solidFill>
            </a:endParaRPr>
          </a:p>
          <a:p>
            <a:pPr algn="ctr"/>
            <a:r>
              <a:rPr lang="en-US" sz="4000" b="1" dirty="0">
                <a:solidFill>
                  <a:schemeClr val="bg2"/>
                </a:solidFill>
              </a:rPr>
              <a:t>Workflow Integrations Into Distributions Of Choice Critical</a:t>
            </a:r>
            <a:endParaRPr lang="uk-UA" sz="4000" b="1" dirty="0">
              <a:solidFill>
                <a:schemeClr val="bg2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35CBAA36-F65C-0A42-A2D6-2D58E3B488AF}"/>
              </a:ext>
            </a:extLst>
          </p:cNvPr>
          <p:cNvSpPr>
            <a:spLocks/>
          </p:cNvSpPr>
          <p:nvPr/>
        </p:nvSpPr>
        <p:spPr bwMode="auto">
          <a:xfrm>
            <a:off x="11125200" y="6515100"/>
            <a:ext cx="5166994" cy="944788"/>
          </a:xfrm>
          <a:custGeom>
            <a:avLst/>
            <a:gdLst>
              <a:gd name="T0" fmla="*/ 9 w 859"/>
              <a:gd name="T1" fmla="*/ 158 h 159"/>
              <a:gd name="T2" fmla="*/ 1 w 859"/>
              <a:gd name="T3" fmla="*/ 153 h 159"/>
              <a:gd name="T4" fmla="*/ 6 w 859"/>
              <a:gd name="T5" fmla="*/ 142 h 159"/>
              <a:gd name="T6" fmla="*/ 128 w 859"/>
              <a:gd name="T7" fmla="*/ 95 h 159"/>
              <a:gd name="T8" fmla="*/ 133 w 859"/>
              <a:gd name="T9" fmla="*/ 95 h 159"/>
              <a:gd name="T10" fmla="*/ 244 w 859"/>
              <a:gd name="T11" fmla="*/ 140 h 159"/>
              <a:gd name="T12" fmla="*/ 332 w 859"/>
              <a:gd name="T13" fmla="*/ 3 h 159"/>
              <a:gd name="T14" fmla="*/ 339 w 859"/>
              <a:gd name="T15" fmla="*/ 0 h 159"/>
              <a:gd name="T16" fmla="*/ 346 w 859"/>
              <a:gd name="T17" fmla="*/ 3 h 159"/>
              <a:gd name="T18" fmla="*/ 428 w 859"/>
              <a:gd name="T19" fmla="*/ 138 h 159"/>
              <a:gd name="T20" fmla="*/ 483 w 859"/>
              <a:gd name="T21" fmla="*/ 96 h 159"/>
              <a:gd name="T22" fmla="*/ 493 w 859"/>
              <a:gd name="T23" fmla="*/ 97 h 159"/>
              <a:gd name="T24" fmla="*/ 547 w 859"/>
              <a:gd name="T25" fmla="*/ 142 h 159"/>
              <a:gd name="T26" fmla="*/ 851 w 859"/>
              <a:gd name="T27" fmla="*/ 142 h 159"/>
              <a:gd name="T28" fmla="*/ 859 w 859"/>
              <a:gd name="T29" fmla="*/ 150 h 159"/>
              <a:gd name="T30" fmla="*/ 851 w 859"/>
              <a:gd name="T31" fmla="*/ 158 h 159"/>
              <a:gd name="T32" fmla="*/ 544 w 859"/>
              <a:gd name="T33" fmla="*/ 158 h 159"/>
              <a:gd name="T34" fmla="*/ 539 w 859"/>
              <a:gd name="T35" fmla="*/ 156 h 159"/>
              <a:gd name="T36" fmla="*/ 488 w 859"/>
              <a:gd name="T37" fmla="*/ 113 h 159"/>
              <a:gd name="T38" fmla="*/ 431 w 859"/>
              <a:gd name="T39" fmla="*/ 156 h 159"/>
              <a:gd name="T40" fmla="*/ 425 w 859"/>
              <a:gd name="T41" fmla="*/ 158 h 159"/>
              <a:gd name="T42" fmla="*/ 419 w 859"/>
              <a:gd name="T43" fmla="*/ 154 h 159"/>
              <a:gd name="T44" fmla="*/ 339 w 859"/>
              <a:gd name="T45" fmla="*/ 23 h 159"/>
              <a:gd name="T46" fmla="*/ 254 w 859"/>
              <a:gd name="T47" fmla="*/ 154 h 159"/>
              <a:gd name="T48" fmla="*/ 244 w 859"/>
              <a:gd name="T49" fmla="*/ 157 h 159"/>
              <a:gd name="T50" fmla="*/ 130 w 859"/>
              <a:gd name="T51" fmla="*/ 111 h 159"/>
              <a:gd name="T52" fmla="*/ 12 w 859"/>
              <a:gd name="T53" fmla="*/ 157 h 159"/>
              <a:gd name="T54" fmla="*/ 9 w 859"/>
              <a:gd name="T5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59" h="159">
                <a:moveTo>
                  <a:pt x="9" y="158"/>
                </a:moveTo>
                <a:cubicBezTo>
                  <a:pt x="6" y="158"/>
                  <a:pt x="3" y="156"/>
                  <a:pt x="1" y="153"/>
                </a:cubicBezTo>
                <a:cubicBezTo>
                  <a:pt x="0" y="149"/>
                  <a:pt x="2" y="144"/>
                  <a:pt x="6" y="142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9" y="95"/>
                  <a:pt x="132" y="95"/>
                  <a:pt x="133" y="95"/>
                </a:cubicBezTo>
                <a:cubicBezTo>
                  <a:pt x="244" y="140"/>
                  <a:pt x="244" y="140"/>
                  <a:pt x="244" y="140"/>
                </a:cubicBezTo>
                <a:cubicBezTo>
                  <a:pt x="332" y="3"/>
                  <a:pt x="332" y="3"/>
                  <a:pt x="332" y="3"/>
                </a:cubicBezTo>
                <a:cubicBezTo>
                  <a:pt x="334" y="1"/>
                  <a:pt x="336" y="0"/>
                  <a:pt x="339" y="0"/>
                </a:cubicBezTo>
                <a:cubicBezTo>
                  <a:pt x="342" y="0"/>
                  <a:pt x="344" y="1"/>
                  <a:pt x="346" y="3"/>
                </a:cubicBezTo>
                <a:cubicBezTo>
                  <a:pt x="428" y="138"/>
                  <a:pt x="428" y="138"/>
                  <a:pt x="428" y="138"/>
                </a:cubicBezTo>
                <a:cubicBezTo>
                  <a:pt x="483" y="96"/>
                  <a:pt x="483" y="96"/>
                  <a:pt x="483" y="96"/>
                </a:cubicBezTo>
                <a:cubicBezTo>
                  <a:pt x="486" y="94"/>
                  <a:pt x="491" y="94"/>
                  <a:pt x="493" y="97"/>
                </a:cubicBezTo>
                <a:cubicBezTo>
                  <a:pt x="547" y="142"/>
                  <a:pt x="547" y="142"/>
                  <a:pt x="547" y="142"/>
                </a:cubicBezTo>
                <a:cubicBezTo>
                  <a:pt x="851" y="142"/>
                  <a:pt x="851" y="142"/>
                  <a:pt x="851" y="142"/>
                </a:cubicBezTo>
                <a:cubicBezTo>
                  <a:pt x="855" y="142"/>
                  <a:pt x="859" y="145"/>
                  <a:pt x="859" y="150"/>
                </a:cubicBezTo>
                <a:cubicBezTo>
                  <a:pt x="859" y="154"/>
                  <a:pt x="855" y="158"/>
                  <a:pt x="851" y="158"/>
                </a:cubicBezTo>
                <a:cubicBezTo>
                  <a:pt x="544" y="158"/>
                  <a:pt x="544" y="158"/>
                  <a:pt x="544" y="158"/>
                </a:cubicBezTo>
                <a:cubicBezTo>
                  <a:pt x="543" y="158"/>
                  <a:pt x="541" y="157"/>
                  <a:pt x="539" y="156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431" y="156"/>
                  <a:pt x="431" y="156"/>
                  <a:pt x="431" y="156"/>
                </a:cubicBezTo>
                <a:cubicBezTo>
                  <a:pt x="429" y="158"/>
                  <a:pt x="427" y="158"/>
                  <a:pt x="425" y="158"/>
                </a:cubicBezTo>
                <a:cubicBezTo>
                  <a:pt x="422" y="157"/>
                  <a:pt x="420" y="156"/>
                  <a:pt x="419" y="154"/>
                </a:cubicBezTo>
                <a:cubicBezTo>
                  <a:pt x="339" y="23"/>
                  <a:pt x="339" y="23"/>
                  <a:pt x="339" y="23"/>
                </a:cubicBezTo>
                <a:cubicBezTo>
                  <a:pt x="254" y="154"/>
                  <a:pt x="254" y="154"/>
                  <a:pt x="254" y="154"/>
                </a:cubicBezTo>
                <a:cubicBezTo>
                  <a:pt x="252" y="157"/>
                  <a:pt x="248" y="159"/>
                  <a:pt x="244" y="157"/>
                </a:cubicBezTo>
                <a:cubicBezTo>
                  <a:pt x="130" y="111"/>
                  <a:pt x="130" y="111"/>
                  <a:pt x="130" y="111"/>
                </a:cubicBezTo>
                <a:cubicBezTo>
                  <a:pt x="12" y="157"/>
                  <a:pt x="12" y="157"/>
                  <a:pt x="12" y="157"/>
                </a:cubicBezTo>
                <a:cubicBezTo>
                  <a:pt x="11" y="158"/>
                  <a:pt x="10" y="158"/>
                  <a:pt x="9" y="15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A6FD90-76EC-C948-9B35-B711CCDC819A}"/>
              </a:ext>
            </a:extLst>
          </p:cNvPr>
          <p:cNvGrpSpPr/>
          <p:nvPr/>
        </p:nvGrpSpPr>
        <p:grpSpPr>
          <a:xfrm>
            <a:off x="10529574" y="3000019"/>
            <a:ext cx="2303286" cy="5058430"/>
            <a:chOff x="6168798" y="2791800"/>
            <a:chExt cx="2303286" cy="505843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3D5C518-7007-C74D-B0EF-7DEF9426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856" y="5585086"/>
              <a:ext cx="378503" cy="1951194"/>
            </a:xfrm>
            <a:custGeom>
              <a:avLst/>
              <a:gdLst>
                <a:gd name="T0" fmla="*/ 0 w 63"/>
                <a:gd name="T1" fmla="*/ 0 h 329"/>
                <a:gd name="T2" fmla="*/ 29 w 63"/>
                <a:gd name="T3" fmla="*/ 79 h 329"/>
                <a:gd name="T4" fmla="*/ 48 w 63"/>
                <a:gd name="T5" fmla="*/ 161 h 329"/>
                <a:gd name="T6" fmla="*/ 52 w 63"/>
                <a:gd name="T7" fmla="*/ 182 h 329"/>
                <a:gd name="T8" fmla="*/ 55 w 63"/>
                <a:gd name="T9" fmla="*/ 202 h 329"/>
                <a:gd name="T10" fmla="*/ 57 w 63"/>
                <a:gd name="T11" fmla="*/ 223 h 329"/>
                <a:gd name="T12" fmla="*/ 59 w 63"/>
                <a:gd name="T13" fmla="*/ 244 h 329"/>
                <a:gd name="T14" fmla="*/ 60 w 63"/>
                <a:gd name="T15" fmla="*/ 255 h 329"/>
                <a:gd name="T16" fmla="*/ 61 w 63"/>
                <a:gd name="T17" fmla="*/ 266 h 329"/>
                <a:gd name="T18" fmla="*/ 62 w 63"/>
                <a:gd name="T19" fmla="*/ 287 h 329"/>
                <a:gd name="T20" fmla="*/ 63 w 63"/>
                <a:gd name="T21" fmla="*/ 329 h 329"/>
                <a:gd name="T22" fmla="*/ 55 w 63"/>
                <a:gd name="T23" fmla="*/ 329 h 329"/>
                <a:gd name="T24" fmla="*/ 55 w 63"/>
                <a:gd name="T25" fmla="*/ 287 h 329"/>
                <a:gd name="T26" fmla="*/ 54 w 63"/>
                <a:gd name="T27" fmla="*/ 266 h 329"/>
                <a:gd name="T28" fmla="*/ 54 w 63"/>
                <a:gd name="T29" fmla="*/ 255 h 329"/>
                <a:gd name="T30" fmla="*/ 53 w 63"/>
                <a:gd name="T31" fmla="*/ 245 h 329"/>
                <a:gd name="T32" fmla="*/ 52 w 63"/>
                <a:gd name="T33" fmla="*/ 224 h 329"/>
                <a:gd name="T34" fmla="*/ 50 w 63"/>
                <a:gd name="T35" fmla="*/ 203 h 329"/>
                <a:gd name="T36" fmla="*/ 47 w 63"/>
                <a:gd name="T37" fmla="*/ 182 h 329"/>
                <a:gd name="T38" fmla="*/ 45 w 63"/>
                <a:gd name="T39" fmla="*/ 161 h 329"/>
                <a:gd name="T40" fmla="*/ 27 w 63"/>
                <a:gd name="T41" fmla="*/ 79 h 329"/>
                <a:gd name="T42" fmla="*/ 0 w 63"/>
                <a:gd name="T43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329">
                  <a:moveTo>
                    <a:pt x="0" y="0"/>
                  </a:moveTo>
                  <a:cubicBezTo>
                    <a:pt x="12" y="25"/>
                    <a:pt x="21" y="52"/>
                    <a:pt x="29" y="79"/>
                  </a:cubicBezTo>
                  <a:cubicBezTo>
                    <a:pt x="37" y="106"/>
                    <a:pt x="43" y="133"/>
                    <a:pt x="48" y="16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3" y="189"/>
                    <a:pt x="54" y="195"/>
                    <a:pt x="55" y="202"/>
                  </a:cubicBezTo>
                  <a:cubicBezTo>
                    <a:pt x="57" y="223"/>
                    <a:pt x="57" y="223"/>
                    <a:pt x="57" y="223"/>
                  </a:cubicBezTo>
                  <a:cubicBezTo>
                    <a:pt x="59" y="244"/>
                    <a:pt x="59" y="244"/>
                    <a:pt x="59" y="244"/>
                  </a:cubicBezTo>
                  <a:cubicBezTo>
                    <a:pt x="60" y="255"/>
                    <a:pt x="60" y="255"/>
                    <a:pt x="60" y="255"/>
                  </a:cubicBezTo>
                  <a:cubicBezTo>
                    <a:pt x="61" y="266"/>
                    <a:pt x="61" y="266"/>
                    <a:pt x="61" y="266"/>
                  </a:cubicBezTo>
                  <a:cubicBezTo>
                    <a:pt x="62" y="287"/>
                    <a:pt x="62" y="287"/>
                    <a:pt x="62" y="287"/>
                  </a:cubicBezTo>
                  <a:cubicBezTo>
                    <a:pt x="62" y="301"/>
                    <a:pt x="62" y="315"/>
                    <a:pt x="63" y="329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55" y="315"/>
                    <a:pt x="55" y="301"/>
                    <a:pt x="55" y="287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55"/>
                    <a:pt x="54" y="255"/>
                    <a:pt x="54" y="255"/>
                  </a:cubicBezTo>
                  <a:cubicBezTo>
                    <a:pt x="53" y="245"/>
                    <a:pt x="53" y="245"/>
                    <a:pt x="53" y="245"/>
                  </a:cubicBezTo>
                  <a:cubicBezTo>
                    <a:pt x="52" y="224"/>
                    <a:pt x="52" y="224"/>
                    <a:pt x="52" y="224"/>
                  </a:cubicBezTo>
                  <a:cubicBezTo>
                    <a:pt x="50" y="203"/>
                    <a:pt x="50" y="203"/>
                    <a:pt x="50" y="203"/>
                  </a:cubicBezTo>
                  <a:cubicBezTo>
                    <a:pt x="49" y="196"/>
                    <a:pt x="48" y="189"/>
                    <a:pt x="47" y="182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40" y="134"/>
                    <a:pt x="34" y="106"/>
                    <a:pt x="27" y="79"/>
                  </a:cubicBezTo>
                  <a:cubicBezTo>
                    <a:pt x="20" y="52"/>
                    <a:pt x="11" y="2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582C7C7-1816-AE44-85D9-E63B913D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98" y="4203113"/>
              <a:ext cx="1047483" cy="1825025"/>
            </a:xfrm>
            <a:custGeom>
              <a:avLst/>
              <a:gdLst>
                <a:gd name="T0" fmla="*/ 0 w 174"/>
                <a:gd name="T1" fmla="*/ 0 h 308"/>
                <a:gd name="T2" fmla="*/ 134 w 174"/>
                <a:gd name="T3" fmla="*/ 103 h 308"/>
                <a:gd name="T4" fmla="*/ 174 w 174"/>
                <a:gd name="T5" fmla="*/ 308 h 308"/>
                <a:gd name="T6" fmla="*/ 96 w 174"/>
                <a:gd name="T7" fmla="*/ 134 h 308"/>
                <a:gd name="T8" fmla="*/ 0 w 174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08">
                  <a:moveTo>
                    <a:pt x="0" y="0"/>
                  </a:moveTo>
                  <a:cubicBezTo>
                    <a:pt x="0" y="0"/>
                    <a:pt x="94" y="53"/>
                    <a:pt x="134" y="103"/>
                  </a:cubicBezTo>
                  <a:cubicBezTo>
                    <a:pt x="174" y="153"/>
                    <a:pt x="174" y="288"/>
                    <a:pt x="174" y="308"/>
                  </a:cubicBezTo>
                  <a:cubicBezTo>
                    <a:pt x="174" y="308"/>
                    <a:pt x="127" y="157"/>
                    <a:pt x="96" y="134"/>
                  </a:cubicBezTo>
                  <a:cubicBezTo>
                    <a:pt x="66" y="110"/>
                    <a:pt x="17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D1C0B7B7-F90D-C348-979B-90DA1B00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791" y="4464251"/>
              <a:ext cx="927183" cy="3206999"/>
            </a:xfrm>
            <a:custGeom>
              <a:avLst/>
              <a:gdLst>
                <a:gd name="T0" fmla="*/ 1 w 154"/>
                <a:gd name="T1" fmla="*/ 0 h 541"/>
                <a:gd name="T2" fmla="*/ 31 w 154"/>
                <a:gd name="T3" fmla="*/ 21 h 541"/>
                <a:gd name="T4" fmla="*/ 59 w 154"/>
                <a:gd name="T5" fmla="*/ 45 h 541"/>
                <a:gd name="T6" fmla="*/ 85 w 154"/>
                <a:gd name="T7" fmla="*/ 72 h 541"/>
                <a:gd name="T8" fmla="*/ 90 w 154"/>
                <a:gd name="T9" fmla="*/ 80 h 541"/>
                <a:gd name="T10" fmla="*/ 92 w 154"/>
                <a:gd name="T11" fmla="*/ 85 h 541"/>
                <a:gd name="T12" fmla="*/ 94 w 154"/>
                <a:gd name="T13" fmla="*/ 89 h 541"/>
                <a:gd name="T14" fmla="*/ 101 w 154"/>
                <a:gd name="T15" fmla="*/ 106 h 541"/>
                <a:gd name="T16" fmla="*/ 141 w 154"/>
                <a:gd name="T17" fmla="*/ 248 h 541"/>
                <a:gd name="T18" fmla="*/ 150 w 154"/>
                <a:gd name="T19" fmla="*/ 321 h 541"/>
                <a:gd name="T20" fmla="*/ 153 w 154"/>
                <a:gd name="T21" fmla="*/ 394 h 541"/>
                <a:gd name="T22" fmla="*/ 150 w 154"/>
                <a:gd name="T23" fmla="*/ 541 h 541"/>
                <a:gd name="T24" fmla="*/ 149 w 154"/>
                <a:gd name="T25" fmla="*/ 541 h 541"/>
                <a:gd name="T26" fmla="*/ 147 w 154"/>
                <a:gd name="T27" fmla="*/ 395 h 541"/>
                <a:gd name="T28" fmla="*/ 143 w 154"/>
                <a:gd name="T29" fmla="*/ 322 h 541"/>
                <a:gd name="T30" fmla="*/ 134 w 154"/>
                <a:gd name="T31" fmla="*/ 249 h 541"/>
                <a:gd name="T32" fmla="*/ 95 w 154"/>
                <a:gd name="T33" fmla="*/ 108 h 541"/>
                <a:gd name="T34" fmla="*/ 88 w 154"/>
                <a:gd name="T35" fmla="*/ 91 h 541"/>
                <a:gd name="T36" fmla="*/ 80 w 154"/>
                <a:gd name="T37" fmla="*/ 75 h 541"/>
                <a:gd name="T38" fmla="*/ 56 w 154"/>
                <a:gd name="T39" fmla="*/ 48 h 541"/>
                <a:gd name="T40" fmla="*/ 0 w 154"/>
                <a:gd name="T41" fmla="*/ 1 h 541"/>
                <a:gd name="T42" fmla="*/ 1 w 154"/>
                <a:gd name="T43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541">
                  <a:moveTo>
                    <a:pt x="1" y="0"/>
                  </a:moveTo>
                  <a:cubicBezTo>
                    <a:pt x="11" y="7"/>
                    <a:pt x="21" y="14"/>
                    <a:pt x="31" y="21"/>
                  </a:cubicBezTo>
                  <a:cubicBezTo>
                    <a:pt x="41" y="29"/>
                    <a:pt x="50" y="36"/>
                    <a:pt x="59" y="45"/>
                  </a:cubicBezTo>
                  <a:cubicBezTo>
                    <a:pt x="68" y="53"/>
                    <a:pt x="77" y="62"/>
                    <a:pt x="85" y="72"/>
                  </a:cubicBezTo>
                  <a:cubicBezTo>
                    <a:pt x="87" y="75"/>
                    <a:pt x="88" y="77"/>
                    <a:pt x="90" y="80"/>
                  </a:cubicBezTo>
                  <a:cubicBezTo>
                    <a:pt x="91" y="82"/>
                    <a:pt x="92" y="83"/>
                    <a:pt x="92" y="85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20" y="151"/>
                    <a:pt x="133" y="199"/>
                    <a:pt x="141" y="248"/>
                  </a:cubicBezTo>
                  <a:cubicBezTo>
                    <a:pt x="146" y="272"/>
                    <a:pt x="148" y="297"/>
                    <a:pt x="150" y="321"/>
                  </a:cubicBezTo>
                  <a:cubicBezTo>
                    <a:pt x="152" y="345"/>
                    <a:pt x="152" y="370"/>
                    <a:pt x="153" y="394"/>
                  </a:cubicBezTo>
                  <a:cubicBezTo>
                    <a:pt x="154" y="443"/>
                    <a:pt x="153" y="492"/>
                    <a:pt x="150" y="541"/>
                  </a:cubicBezTo>
                  <a:cubicBezTo>
                    <a:pt x="149" y="541"/>
                    <a:pt x="149" y="541"/>
                    <a:pt x="149" y="541"/>
                  </a:cubicBezTo>
                  <a:cubicBezTo>
                    <a:pt x="149" y="492"/>
                    <a:pt x="149" y="443"/>
                    <a:pt x="147" y="395"/>
                  </a:cubicBezTo>
                  <a:cubicBezTo>
                    <a:pt x="146" y="370"/>
                    <a:pt x="145" y="346"/>
                    <a:pt x="143" y="322"/>
                  </a:cubicBezTo>
                  <a:cubicBezTo>
                    <a:pt x="141" y="297"/>
                    <a:pt x="138" y="273"/>
                    <a:pt x="134" y="249"/>
                  </a:cubicBezTo>
                  <a:cubicBezTo>
                    <a:pt x="125" y="201"/>
                    <a:pt x="113" y="154"/>
                    <a:pt x="95" y="108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6" y="86"/>
                    <a:pt x="84" y="80"/>
                    <a:pt x="80" y="75"/>
                  </a:cubicBezTo>
                  <a:cubicBezTo>
                    <a:pt x="73" y="65"/>
                    <a:pt x="65" y="56"/>
                    <a:pt x="56" y="48"/>
                  </a:cubicBezTo>
                  <a:cubicBezTo>
                    <a:pt x="39" y="31"/>
                    <a:pt x="20" y="15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E86F22E-7366-3148-843B-5C9D1918F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11" y="3912635"/>
              <a:ext cx="1261673" cy="2206462"/>
            </a:xfrm>
            <a:custGeom>
              <a:avLst/>
              <a:gdLst>
                <a:gd name="T0" fmla="*/ 59 w 210"/>
                <a:gd name="T1" fmla="*/ 69 h 372"/>
                <a:gd name="T2" fmla="*/ 14 w 210"/>
                <a:gd name="T3" fmla="*/ 189 h 372"/>
                <a:gd name="T4" fmla="*/ 4 w 210"/>
                <a:gd name="T5" fmla="*/ 372 h 372"/>
                <a:gd name="T6" fmla="*/ 44 w 210"/>
                <a:gd name="T7" fmla="*/ 217 h 372"/>
                <a:gd name="T8" fmla="*/ 210 w 210"/>
                <a:gd name="T9" fmla="*/ 0 h 372"/>
                <a:gd name="T10" fmla="*/ 59 w 210"/>
                <a:gd name="T11" fmla="*/ 6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372">
                  <a:moveTo>
                    <a:pt x="59" y="69"/>
                  </a:moveTo>
                  <a:cubicBezTo>
                    <a:pt x="59" y="69"/>
                    <a:pt x="15" y="126"/>
                    <a:pt x="14" y="189"/>
                  </a:cubicBezTo>
                  <a:cubicBezTo>
                    <a:pt x="14" y="252"/>
                    <a:pt x="0" y="334"/>
                    <a:pt x="4" y="372"/>
                  </a:cubicBezTo>
                  <a:cubicBezTo>
                    <a:pt x="4" y="372"/>
                    <a:pt x="29" y="251"/>
                    <a:pt x="44" y="217"/>
                  </a:cubicBezTo>
                  <a:cubicBezTo>
                    <a:pt x="58" y="184"/>
                    <a:pt x="138" y="23"/>
                    <a:pt x="210" y="0"/>
                  </a:cubicBezTo>
                  <a:cubicBezTo>
                    <a:pt x="210" y="0"/>
                    <a:pt x="116" y="1"/>
                    <a:pt x="5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3C4BF4A-680B-0E48-99B7-CFA1ED61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8016" y="4091616"/>
              <a:ext cx="842095" cy="2045086"/>
            </a:xfrm>
            <a:custGeom>
              <a:avLst/>
              <a:gdLst>
                <a:gd name="T0" fmla="*/ 140 w 140"/>
                <a:gd name="T1" fmla="*/ 0 h 345"/>
                <a:gd name="T2" fmla="*/ 102 w 140"/>
                <a:gd name="T3" fmla="*/ 29 h 345"/>
                <a:gd name="T4" fmla="*/ 74 w 140"/>
                <a:gd name="T5" fmla="*/ 68 h 345"/>
                <a:gd name="T6" fmla="*/ 39 w 140"/>
                <a:gd name="T7" fmla="*/ 156 h 345"/>
                <a:gd name="T8" fmla="*/ 27 w 140"/>
                <a:gd name="T9" fmla="*/ 203 h 345"/>
                <a:gd name="T10" fmla="*/ 17 w 140"/>
                <a:gd name="T11" fmla="*/ 250 h 345"/>
                <a:gd name="T12" fmla="*/ 8 w 140"/>
                <a:gd name="T13" fmla="*/ 298 h 345"/>
                <a:gd name="T14" fmla="*/ 0 w 140"/>
                <a:gd name="T15" fmla="*/ 345 h 345"/>
                <a:gd name="T16" fmla="*/ 11 w 140"/>
                <a:gd name="T17" fmla="*/ 249 h 345"/>
                <a:gd name="T18" fmla="*/ 31 w 140"/>
                <a:gd name="T19" fmla="*/ 154 h 345"/>
                <a:gd name="T20" fmla="*/ 46 w 140"/>
                <a:gd name="T21" fmla="*/ 108 h 345"/>
                <a:gd name="T22" fmla="*/ 56 w 140"/>
                <a:gd name="T23" fmla="*/ 85 h 345"/>
                <a:gd name="T24" fmla="*/ 62 w 140"/>
                <a:gd name="T25" fmla="*/ 75 h 345"/>
                <a:gd name="T26" fmla="*/ 69 w 140"/>
                <a:gd name="T27" fmla="*/ 64 h 345"/>
                <a:gd name="T28" fmla="*/ 100 w 140"/>
                <a:gd name="T29" fmla="*/ 27 h 345"/>
                <a:gd name="T30" fmla="*/ 140 w 140"/>
                <a:gd name="T3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345">
                  <a:moveTo>
                    <a:pt x="140" y="0"/>
                  </a:moveTo>
                  <a:cubicBezTo>
                    <a:pt x="126" y="7"/>
                    <a:pt x="113" y="18"/>
                    <a:pt x="102" y="29"/>
                  </a:cubicBezTo>
                  <a:cubicBezTo>
                    <a:pt x="91" y="41"/>
                    <a:pt x="82" y="54"/>
                    <a:pt x="74" y="68"/>
                  </a:cubicBezTo>
                  <a:cubicBezTo>
                    <a:pt x="57" y="95"/>
                    <a:pt x="47" y="125"/>
                    <a:pt x="39" y="156"/>
                  </a:cubicBezTo>
                  <a:cubicBezTo>
                    <a:pt x="35" y="172"/>
                    <a:pt x="31" y="187"/>
                    <a:pt x="27" y="203"/>
                  </a:cubicBezTo>
                  <a:cubicBezTo>
                    <a:pt x="24" y="219"/>
                    <a:pt x="21" y="235"/>
                    <a:pt x="17" y="250"/>
                  </a:cubicBezTo>
                  <a:cubicBezTo>
                    <a:pt x="14" y="266"/>
                    <a:pt x="11" y="282"/>
                    <a:pt x="8" y="298"/>
                  </a:cubicBezTo>
                  <a:cubicBezTo>
                    <a:pt x="5" y="314"/>
                    <a:pt x="2" y="330"/>
                    <a:pt x="0" y="345"/>
                  </a:cubicBezTo>
                  <a:cubicBezTo>
                    <a:pt x="2" y="313"/>
                    <a:pt x="6" y="281"/>
                    <a:pt x="11" y="249"/>
                  </a:cubicBezTo>
                  <a:cubicBezTo>
                    <a:pt x="16" y="217"/>
                    <a:pt x="23" y="186"/>
                    <a:pt x="31" y="154"/>
                  </a:cubicBezTo>
                  <a:cubicBezTo>
                    <a:pt x="35" y="139"/>
                    <a:pt x="40" y="123"/>
                    <a:pt x="46" y="108"/>
                  </a:cubicBezTo>
                  <a:cubicBezTo>
                    <a:pt x="49" y="100"/>
                    <a:pt x="52" y="93"/>
                    <a:pt x="56" y="85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4" y="71"/>
                    <a:pt x="66" y="68"/>
                    <a:pt x="69" y="64"/>
                  </a:cubicBezTo>
                  <a:cubicBezTo>
                    <a:pt x="78" y="51"/>
                    <a:pt x="88" y="38"/>
                    <a:pt x="100" y="27"/>
                  </a:cubicBezTo>
                  <a:cubicBezTo>
                    <a:pt x="112" y="16"/>
                    <a:pt x="125" y="6"/>
                    <a:pt x="14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87943FD-4062-DA43-BE9E-9EFC316E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161" y="2791800"/>
              <a:ext cx="451855" cy="2112570"/>
            </a:xfrm>
            <a:custGeom>
              <a:avLst/>
              <a:gdLst>
                <a:gd name="T0" fmla="*/ 18 w 75"/>
                <a:gd name="T1" fmla="*/ 61 h 356"/>
                <a:gd name="T2" fmla="*/ 11 w 75"/>
                <a:gd name="T3" fmla="*/ 156 h 356"/>
                <a:gd name="T4" fmla="*/ 65 w 75"/>
                <a:gd name="T5" fmla="*/ 356 h 356"/>
                <a:gd name="T6" fmla="*/ 65 w 75"/>
                <a:gd name="T7" fmla="*/ 182 h 356"/>
                <a:gd name="T8" fmla="*/ 75 w 75"/>
                <a:gd name="T9" fmla="*/ 0 h 356"/>
                <a:gd name="T10" fmla="*/ 18 w 75"/>
                <a:gd name="T11" fmla="*/ 6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356">
                  <a:moveTo>
                    <a:pt x="18" y="61"/>
                  </a:moveTo>
                  <a:cubicBezTo>
                    <a:pt x="6" y="81"/>
                    <a:pt x="0" y="112"/>
                    <a:pt x="11" y="156"/>
                  </a:cubicBezTo>
                  <a:cubicBezTo>
                    <a:pt x="22" y="201"/>
                    <a:pt x="64" y="315"/>
                    <a:pt x="65" y="356"/>
                  </a:cubicBezTo>
                  <a:cubicBezTo>
                    <a:pt x="65" y="356"/>
                    <a:pt x="74" y="244"/>
                    <a:pt x="65" y="182"/>
                  </a:cubicBezTo>
                  <a:cubicBezTo>
                    <a:pt x="56" y="120"/>
                    <a:pt x="68" y="28"/>
                    <a:pt x="75" y="0"/>
                  </a:cubicBezTo>
                  <a:cubicBezTo>
                    <a:pt x="75" y="0"/>
                    <a:pt x="29" y="43"/>
                    <a:pt x="18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A59A6AC5-2914-9A42-B99C-D02F5C9D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2208" y="3017726"/>
              <a:ext cx="275808" cy="3042688"/>
            </a:xfrm>
            <a:custGeom>
              <a:avLst/>
              <a:gdLst>
                <a:gd name="T0" fmla="*/ 22 w 46"/>
                <a:gd name="T1" fmla="*/ 0 h 513"/>
                <a:gd name="T2" fmla="*/ 5 w 46"/>
                <a:gd name="T3" fmla="*/ 61 h 513"/>
                <a:gd name="T4" fmla="*/ 7 w 46"/>
                <a:gd name="T5" fmla="*/ 93 h 513"/>
                <a:gd name="T6" fmla="*/ 8 w 46"/>
                <a:gd name="T7" fmla="*/ 101 h 513"/>
                <a:gd name="T8" fmla="*/ 10 w 46"/>
                <a:gd name="T9" fmla="*/ 109 h 513"/>
                <a:gd name="T10" fmla="*/ 14 w 46"/>
                <a:gd name="T11" fmla="*/ 125 h 513"/>
                <a:gd name="T12" fmla="*/ 35 w 46"/>
                <a:gd name="T13" fmla="*/ 253 h 513"/>
                <a:gd name="T14" fmla="*/ 40 w 46"/>
                <a:gd name="T15" fmla="*/ 318 h 513"/>
                <a:gd name="T16" fmla="*/ 42 w 46"/>
                <a:gd name="T17" fmla="*/ 383 h 513"/>
                <a:gd name="T18" fmla="*/ 46 w 46"/>
                <a:gd name="T19" fmla="*/ 513 h 513"/>
                <a:gd name="T20" fmla="*/ 35 w 46"/>
                <a:gd name="T21" fmla="*/ 383 h 513"/>
                <a:gd name="T22" fmla="*/ 32 w 46"/>
                <a:gd name="T23" fmla="*/ 318 h 513"/>
                <a:gd name="T24" fmla="*/ 28 w 46"/>
                <a:gd name="T25" fmla="*/ 254 h 513"/>
                <a:gd name="T26" fmla="*/ 19 w 46"/>
                <a:gd name="T27" fmla="*/ 190 h 513"/>
                <a:gd name="T28" fmla="*/ 8 w 46"/>
                <a:gd name="T29" fmla="*/ 126 h 513"/>
                <a:gd name="T30" fmla="*/ 4 w 46"/>
                <a:gd name="T31" fmla="*/ 110 h 513"/>
                <a:gd name="T32" fmla="*/ 1 w 46"/>
                <a:gd name="T33" fmla="*/ 94 h 513"/>
                <a:gd name="T34" fmla="*/ 1 w 46"/>
                <a:gd name="T35" fmla="*/ 61 h 513"/>
                <a:gd name="T36" fmla="*/ 8 w 46"/>
                <a:gd name="T37" fmla="*/ 29 h 513"/>
                <a:gd name="T38" fmla="*/ 22 w 46"/>
                <a:gd name="T3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513">
                  <a:moveTo>
                    <a:pt x="22" y="0"/>
                  </a:moveTo>
                  <a:cubicBezTo>
                    <a:pt x="12" y="19"/>
                    <a:pt x="6" y="40"/>
                    <a:pt x="5" y="61"/>
                  </a:cubicBezTo>
                  <a:cubicBezTo>
                    <a:pt x="4" y="72"/>
                    <a:pt x="5" y="83"/>
                    <a:pt x="7" y="93"/>
                  </a:cubicBezTo>
                  <a:cubicBezTo>
                    <a:pt x="7" y="96"/>
                    <a:pt x="8" y="98"/>
                    <a:pt x="8" y="101"/>
                  </a:cubicBezTo>
                  <a:cubicBezTo>
                    <a:pt x="9" y="104"/>
                    <a:pt x="9" y="106"/>
                    <a:pt x="10" y="109"/>
                  </a:cubicBezTo>
                  <a:cubicBezTo>
                    <a:pt x="11" y="114"/>
                    <a:pt x="13" y="119"/>
                    <a:pt x="14" y="125"/>
                  </a:cubicBezTo>
                  <a:cubicBezTo>
                    <a:pt x="24" y="167"/>
                    <a:pt x="31" y="210"/>
                    <a:pt x="35" y="253"/>
                  </a:cubicBezTo>
                  <a:cubicBezTo>
                    <a:pt x="38" y="275"/>
                    <a:pt x="39" y="296"/>
                    <a:pt x="40" y="318"/>
                  </a:cubicBezTo>
                  <a:cubicBezTo>
                    <a:pt x="40" y="340"/>
                    <a:pt x="41" y="361"/>
                    <a:pt x="42" y="383"/>
                  </a:cubicBezTo>
                  <a:cubicBezTo>
                    <a:pt x="43" y="426"/>
                    <a:pt x="45" y="470"/>
                    <a:pt x="46" y="513"/>
                  </a:cubicBezTo>
                  <a:cubicBezTo>
                    <a:pt x="41" y="470"/>
                    <a:pt x="38" y="427"/>
                    <a:pt x="35" y="383"/>
                  </a:cubicBezTo>
                  <a:cubicBezTo>
                    <a:pt x="34" y="362"/>
                    <a:pt x="33" y="340"/>
                    <a:pt x="32" y="318"/>
                  </a:cubicBezTo>
                  <a:cubicBezTo>
                    <a:pt x="32" y="297"/>
                    <a:pt x="30" y="275"/>
                    <a:pt x="28" y="254"/>
                  </a:cubicBezTo>
                  <a:cubicBezTo>
                    <a:pt x="25" y="233"/>
                    <a:pt x="22" y="211"/>
                    <a:pt x="19" y="190"/>
                  </a:cubicBezTo>
                  <a:cubicBezTo>
                    <a:pt x="16" y="168"/>
                    <a:pt x="12" y="147"/>
                    <a:pt x="8" y="126"/>
                  </a:cubicBezTo>
                  <a:cubicBezTo>
                    <a:pt x="7" y="121"/>
                    <a:pt x="5" y="115"/>
                    <a:pt x="4" y="110"/>
                  </a:cubicBezTo>
                  <a:cubicBezTo>
                    <a:pt x="3" y="105"/>
                    <a:pt x="2" y="99"/>
                    <a:pt x="1" y="94"/>
                  </a:cubicBezTo>
                  <a:cubicBezTo>
                    <a:pt x="0" y="83"/>
                    <a:pt x="0" y="72"/>
                    <a:pt x="1" y="61"/>
                  </a:cubicBezTo>
                  <a:cubicBezTo>
                    <a:pt x="2" y="50"/>
                    <a:pt x="4" y="39"/>
                    <a:pt x="8" y="29"/>
                  </a:cubicBezTo>
                  <a:cubicBezTo>
                    <a:pt x="11" y="19"/>
                    <a:pt x="16" y="9"/>
                    <a:pt x="2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ED22077F-14CD-3741-A7AA-1C7D1C7E3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0711" y="6632568"/>
              <a:ext cx="52814" cy="806885"/>
            </a:xfrm>
            <a:custGeom>
              <a:avLst/>
              <a:gdLst>
                <a:gd name="T0" fmla="*/ 5 w 9"/>
                <a:gd name="T1" fmla="*/ 0 h 136"/>
                <a:gd name="T2" fmla="*/ 5 w 9"/>
                <a:gd name="T3" fmla="*/ 68 h 136"/>
                <a:gd name="T4" fmla="*/ 9 w 9"/>
                <a:gd name="T5" fmla="*/ 135 h 136"/>
                <a:gd name="T6" fmla="*/ 1 w 9"/>
                <a:gd name="T7" fmla="*/ 136 h 136"/>
                <a:gd name="T8" fmla="*/ 1 w 9"/>
                <a:gd name="T9" fmla="*/ 68 h 136"/>
                <a:gd name="T10" fmla="*/ 5 w 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36">
                  <a:moveTo>
                    <a:pt x="5" y="0"/>
                  </a:moveTo>
                  <a:cubicBezTo>
                    <a:pt x="4" y="23"/>
                    <a:pt x="4" y="45"/>
                    <a:pt x="5" y="68"/>
                  </a:cubicBezTo>
                  <a:cubicBezTo>
                    <a:pt x="5" y="90"/>
                    <a:pt x="7" y="113"/>
                    <a:pt x="9" y="13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13"/>
                    <a:pt x="0" y="90"/>
                    <a:pt x="1" y="68"/>
                  </a:cubicBezTo>
                  <a:cubicBezTo>
                    <a:pt x="2" y="45"/>
                    <a:pt x="3" y="23"/>
                    <a:pt x="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7A2756F-94AF-EB44-AED4-2966B32C0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681" y="7421848"/>
              <a:ext cx="619101" cy="428382"/>
            </a:xfrm>
            <a:custGeom>
              <a:avLst/>
              <a:gdLst>
                <a:gd name="T0" fmla="*/ 85 w 103"/>
                <a:gd name="T1" fmla="*/ 72 h 72"/>
                <a:gd name="T2" fmla="*/ 18 w 103"/>
                <a:gd name="T3" fmla="*/ 72 h 72"/>
                <a:gd name="T4" fmla="*/ 7 w 103"/>
                <a:gd name="T5" fmla="*/ 62 h 72"/>
                <a:gd name="T6" fmla="*/ 0 w 103"/>
                <a:gd name="T7" fmla="*/ 0 h 72"/>
                <a:gd name="T8" fmla="*/ 103 w 103"/>
                <a:gd name="T9" fmla="*/ 0 h 72"/>
                <a:gd name="T10" fmla="*/ 95 w 103"/>
                <a:gd name="T11" fmla="*/ 62 h 72"/>
                <a:gd name="T12" fmla="*/ 85 w 103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72">
                  <a:moveTo>
                    <a:pt x="85" y="72"/>
                  </a:moveTo>
                  <a:cubicBezTo>
                    <a:pt x="18" y="72"/>
                    <a:pt x="18" y="72"/>
                    <a:pt x="18" y="72"/>
                  </a:cubicBezTo>
                  <a:cubicBezTo>
                    <a:pt x="13" y="72"/>
                    <a:pt x="8" y="68"/>
                    <a:pt x="7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8"/>
                    <a:pt x="90" y="72"/>
                    <a:pt x="85" y="7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0B1B66F3-D402-E04C-A2C0-079FBD32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70" y="7298615"/>
              <a:ext cx="704190" cy="199520"/>
            </a:xfrm>
            <a:custGeom>
              <a:avLst/>
              <a:gdLst>
                <a:gd name="T0" fmla="*/ 107 w 117"/>
                <a:gd name="T1" fmla="*/ 34 h 34"/>
                <a:gd name="T2" fmla="*/ 10 w 117"/>
                <a:gd name="T3" fmla="*/ 34 h 34"/>
                <a:gd name="T4" fmla="*/ 0 w 117"/>
                <a:gd name="T5" fmla="*/ 23 h 34"/>
                <a:gd name="T6" fmla="*/ 0 w 117"/>
                <a:gd name="T7" fmla="*/ 10 h 34"/>
                <a:gd name="T8" fmla="*/ 10 w 117"/>
                <a:gd name="T9" fmla="*/ 0 h 34"/>
                <a:gd name="T10" fmla="*/ 107 w 117"/>
                <a:gd name="T11" fmla="*/ 0 h 34"/>
                <a:gd name="T12" fmla="*/ 117 w 117"/>
                <a:gd name="T13" fmla="*/ 10 h 34"/>
                <a:gd name="T14" fmla="*/ 117 w 117"/>
                <a:gd name="T15" fmla="*/ 23 h 34"/>
                <a:gd name="T16" fmla="*/ 107 w 117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4">
                  <a:moveTo>
                    <a:pt x="107" y="34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4" y="34"/>
                    <a:pt x="0" y="29"/>
                    <a:pt x="0" y="2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3" y="0"/>
                    <a:pt x="117" y="5"/>
                    <a:pt x="117" y="1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9"/>
                    <a:pt x="113" y="34"/>
                    <a:pt x="107" y="3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3911C3-FCAE-BE43-B588-2A1B109C5C9F}"/>
              </a:ext>
            </a:extLst>
          </p:cNvPr>
          <p:cNvGrpSpPr/>
          <p:nvPr/>
        </p:nvGrpSpPr>
        <p:grpSpPr>
          <a:xfrm>
            <a:off x="11902744" y="2580438"/>
            <a:ext cx="4160588" cy="3741010"/>
            <a:chOff x="7541968" y="2372219"/>
            <a:chExt cx="4160588" cy="3741010"/>
          </a:xfrm>
        </p:grpSpPr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2DE0F81-28DA-1B4A-A6A2-5E1C2363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1968" y="2372219"/>
              <a:ext cx="4160588" cy="3741010"/>
            </a:xfrm>
            <a:custGeom>
              <a:avLst/>
              <a:gdLst>
                <a:gd name="T0" fmla="*/ 663 w 692"/>
                <a:gd name="T1" fmla="*/ 631 h 631"/>
                <a:gd name="T2" fmla="*/ 29 w 692"/>
                <a:gd name="T3" fmla="*/ 631 h 631"/>
                <a:gd name="T4" fmla="*/ 0 w 692"/>
                <a:gd name="T5" fmla="*/ 601 h 631"/>
                <a:gd name="T6" fmla="*/ 0 w 692"/>
                <a:gd name="T7" fmla="*/ 30 h 631"/>
                <a:gd name="T8" fmla="*/ 29 w 692"/>
                <a:gd name="T9" fmla="*/ 0 h 631"/>
                <a:gd name="T10" fmla="*/ 663 w 692"/>
                <a:gd name="T11" fmla="*/ 0 h 631"/>
                <a:gd name="T12" fmla="*/ 692 w 692"/>
                <a:gd name="T13" fmla="*/ 30 h 631"/>
                <a:gd name="T14" fmla="*/ 692 w 692"/>
                <a:gd name="T15" fmla="*/ 601 h 631"/>
                <a:gd name="T16" fmla="*/ 663 w 692"/>
                <a:gd name="T17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2" h="631">
                  <a:moveTo>
                    <a:pt x="663" y="631"/>
                  </a:moveTo>
                  <a:cubicBezTo>
                    <a:pt x="29" y="631"/>
                    <a:pt x="29" y="631"/>
                    <a:pt x="29" y="631"/>
                  </a:cubicBezTo>
                  <a:cubicBezTo>
                    <a:pt x="13" y="631"/>
                    <a:pt x="0" y="617"/>
                    <a:pt x="0" y="60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679" y="0"/>
                    <a:pt x="692" y="13"/>
                    <a:pt x="692" y="30"/>
                  </a:cubicBezTo>
                  <a:cubicBezTo>
                    <a:pt x="692" y="601"/>
                    <a:pt x="692" y="601"/>
                    <a:pt x="692" y="601"/>
                  </a:cubicBezTo>
                  <a:cubicBezTo>
                    <a:pt x="692" y="617"/>
                    <a:pt x="679" y="631"/>
                    <a:pt x="663" y="63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A492F61F-1FA8-AC44-890F-3F7404A02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1968" y="2372219"/>
              <a:ext cx="4160588" cy="454790"/>
            </a:xfrm>
            <a:custGeom>
              <a:avLst/>
              <a:gdLst>
                <a:gd name="T0" fmla="*/ 692 w 692"/>
                <a:gd name="T1" fmla="*/ 77 h 77"/>
                <a:gd name="T2" fmla="*/ 692 w 692"/>
                <a:gd name="T3" fmla="*/ 22 h 77"/>
                <a:gd name="T4" fmla="*/ 671 w 692"/>
                <a:gd name="T5" fmla="*/ 0 h 77"/>
                <a:gd name="T6" fmla="*/ 21 w 692"/>
                <a:gd name="T7" fmla="*/ 0 h 77"/>
                <a:gd name="T8" fmla="*/ 0 w 692"/>
                <a:gd name="T9" fmla="*/ 22 h 77"/>
                <a:gd name="T10" fmla="*/ 0 w 692"/>
                <a:gd name="T11" fmla="*/ 77 h 77"/>
                <a:gd name="T12" fmla="*/ 692 w 692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77">
                  <a:moveTo>
                    <a:pt x="692" y="77"/>
                  </a:moveTo>
                  <a:cubicBezTo>
                    <a:pt x="692" y="22"/>
                    <a:pt x="692" y="22"/>
                    <a:pt x="692" y="22"/>
                  </a:cubicBezTo>
                  <a:cubicBezTo>
                    <a:pt x="692" y="10"/>
                    <a:pt x="683" y="0"/>
                    <a:pt x="67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692" y="7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B406218A-2377-DA46-9B36-DC7DC5CA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1968" y="2372219"/>
              <a:ext cx="4160588" cy="384371"/>
            </a:xfrm>
            <a:custGeom>
              <a:avLst/>
              <a:gdLst>
                <a:gd name="T0" fmla="*/ 692 w 692"/>
                <a:gd name="T1" fmla="*/ 65 h 65"/>
                <a:gd name="T2" fmla="*/ 692 w 692"/>
                <a:gd name="T3" fmla="*/ 22 h 65"/>
                <a:gd name="T4" fmla="*/ 671 w 692"/>
                <a:gd name="T5" fmla="*/ 0 h 65"/>
                <a:gd name="T6" fmla="*/ 21 w 692"/>
                <a:gd name="T7" fmla="*/ 0 h 65"/>
                <a:gd name="T8" fmla="*/ 0 w 692"/>
                <a:gd name="T9" fmla="*/ 22 h 65"/>
                <a:gd name="T10" fmla="*/ 0 w 692"/>
                <a:gd name="T11" fmla="*/ 65 h 65"/>
                <a:gd name="T12" fmla="*/ 692 w 692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65">
                  <a:moveTo>
                    <a:pt x="692" y="65"/>
                  </a:moveTo>
                  <a:cubicBezTo>
                    <a:pt x="692" y="22"/>
                    <a:pt x="692" y="22"/>
                    <a:pt x="692" y="22"/>
                  </a:cubicBezTo>
                  <a:cubicBezTo>
                    <a:pt x="692" y="10"/>
                    <a:pt x="683" y="0"/>
                    <a:pt x="67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692" y="6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9">
              <a:extLst>
                <a:ext uri="{FF2B5EF4-FFF2-40B4-BE49-F238E27FC236}">
                  <a16:creationId xmlns:a16="http://schemas.microsoft.com/office/drawing/2014/main" id="{E4AE163E-F3A2-EB47-B6C2-6359C5B8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435" y="2507189"/>
              <a:ext cx="120300" cy="120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0">
              <a:extLst>
                <a:ext uri="{FF2B5EF4-FFF2-40B4-BE49-F238E27FC236}">
                  <a16:creationId xmlns:a16="http://schemas.microsoft.com/office/drawing/2014/main" id="{7CDDC211-E557-B149-A5BE-73CF578A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756" y="2507189"/>
              <a:ext cx="120300" cy="120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5CAC69B5-BAD4-424B-8834-409CF725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013" y="2507189"/>
              <a:ext cx="126168" cy="120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93C4B1D-C385-2A4E-8A04-B6361587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074" y="3105750"/>
              <a:ext cx="1402511" cy="1560954"/>
            </a:xfrm>
            <a:custGeom>
              <a:avLst/>
              <a:gdLst>
                <a:gd name="T0" fmla="*/ 206 w 233"/>
                <a:gd name="T1" fmla="*/ 263 h 263"/>
                <a:gd name="T2" fmla="*/ 26 w 233"/>
                <a:gd name="T3" fmla="*/ 263 h 263"/>
                <a:gd name="T4" fmla="*/ 0 w 233"/>
                <a:gd name="T5" fmla="*/ 237 h 263"/>
                <a:gd name="T6" fmla="*/ 0 w 233"/>
                <a:gd name="T7" fmla="*/ 27 h 263"/>
                <a:gd name="T8" fmla="*/ 26 w 233"/>
                <a:gd name="T9" fmla="*/ 0 h 263"/>
                <a:gd name="T10" fmla="*/ 206 w 233"/>
                <a:gd name="T11" fmla="*/ 0 h 263"/>
                <a:gd name="T12" fmla="*/ 233 w 233"/>
                <a:gd name="T13" fmla="*/ 27 h 263"/>
                <a:gd name="T14" fmla="*/ 233 w 233"/>
                <a:gd name="T15" fmla="*/ 237 h 263"/>
                <a:gd name="T16" fmla="*/ 206 w 233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63">
                  <a:moveTo>
                    <a:pt x="206" y="263"/>
                  </a:moveTo>
                  <a:cubicBezTo>
                    <a:pt x="26" y="263"/>
                    <a:pt x="26" y="263"/>
                    <a:pt x="26" y="263"/>
                  </a:cubicBezTo>
                  <a:cubicBezTo>
                    <a:pt x="12" y="263"/>
                    <a:pt x="0" y="251"/>
                    <a:pt x="0" y="23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21" y="0"/>
                    <a:pt x="233" y="12"/>
                    <a:pt x="233" y="27"/>
                  </a:cubicBezTo>
                  <a:cubicBezTo>
                    <a:pt x="233" y="237"/>
                    <a:pt x="233" y="237"/>
                    <a:pt x="233" y="237"/>
                  </a:cubicBezTo>
                  <a:cubicBezTo>
                    <a:pt x="233" y="251"/>
                    <a:pt x="221" y="263"/>
                    <a:pt x="206" y="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834E4BD6-82B6-3847-92AB-2C6B6EFC3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812" y="3105750"/>
              <a:ext cx="1710595" cy="346227"/>
            </a:xfrm>
            <a:custGeom>
              <a:avLst/>
              <a:gdLst>
                <a:gd name="T0" fmla="*/ 262 w 284"/>
                <a:gd name="T1" fmla="*/ 58 h 58"/>
                <a:gd name="T2" fmla="*/ 23 w 284"/>
                <a:gd name="T3" fmla="*/ 58 h 58"/>
                <a:gd name="T4" fmla="*/ 0 w 284"/>
                <a:gd name="T5" fmla="*/ 36 h 58"/>
                <a:gd name="T6" fmla="*/ 0 w 284"/>
                <a:gd name="T7" fmla="*/ 23 h 58"/>
                <a:gd name="T8" fmla="*/ 23 w 284"/>
                <a:gd name="T9" fmla="*/ 0 h 58"/>
                <a:gd name="T10" fmla="*/ 262 w 284"/>
                <a:gd name="T11" fmla="*/ 0 h 58"/>
                <a:gd name="T12" fmla="*/ 284 w 284"/>
                <a:gd name="T13" fmla="*/ 23 h 58"/>
                <a:gd name="T14" fmla="*/ 284 w 284"/>
                <a:gd name="T15" fmla="*/ 36 h 58"/>
                <a:gd name="T16" fmla="*/ 262 w 284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58">
                  <a:moveTo>
                    <a:pt x="262" y="58"/>
                  </a:moveTo>
                  <a:cubicBezTo>
                    <a:pt x="23" y="58"/>
                    <a:pt x="23" y="58"/>
                    <a:pt x="23" y="58"/>
                  </a:cubicBezTo>
                  <a:cubicBezTo>
                    <a:pt x="11" y="58"/>
                    <a:pt x="0" y="48"/>
                    <a:pt x="0" y="3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74" y="0"/>
                    <a:pt x="284" y="10"/>
                    <a:pt x="284" y="23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284" y="48"/>
                    <a:pt x="274" y="58"/>
                    <a:pt x="262" y="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06643677-809A-C04E-8FB9-8C5CBDE7B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3339" y="3692575"/>
              <a:ext cx="1757541" cy="393173"/>
            </a:xfrm>
            <a:custGeom>
              <a:avLst/>
              <a:gdLst>
                <a:gd name="T0" fmla="*/ 266 w 292"/>
                <a:gd name="T1" fmla="*/ 66 h 66"/>
                <a:gd name="T2" fmla="*/ 27 w 292"/>
                <a:gd name="T3" fmla="*/ 66 h 66"/>
                <a:gd name="T4" fmla="*/ 0 w 292"/>
                <a:gd name="T5" fmla="*/ 39 h 66"/>
                <a:gd name="T6" fmla="*/ 0 w 292"/>
                <a:gd name="T7" fmla="*/ 27 h 66"/>
                <a:gd name="T8" fmla="*/ 27 w 292"/>
                <a:gd name="T9" fmla="*/ 0 h 66"/>
                <a:gd name="T10" fmla="*/ 266 w 292"/>
                <a:gd name="T11" fmla="*/ 0 h 66"/>
                <a:gd name="T12" fmla="*/ 292 w 292"/>
                <a:gd name="T13" fmla="*/ 27 h 66"/>
                <a:gd name="T14" fmla="*/ 292 w 292"/>
                <a:gd name="T15" fmla="*/ 39 h 66"/>
                <a:gd name="T16" fmla="*/ 266 w 292"/>
                <a:gd name="T17" fmla="*/ 66 h 66"/>
                <a:gd name="T18" fmla="*/ 27 w 292"/>
                <a:gd name="T19" fmla="*/ 8 h 66"/>
                <a:gd name="T20" fmla="*/ 8 w 292"/>
                <a:gd name="T21" fmla="*/ 27 h 66"/>
                <a:gd name="T22" fmla="*/ 8 w 292"/>
                <a:gd name="T23" fmla="*/ 39 h 66"/>
                <a:gd name="T24" fmla="*/ 27 w 292"/>
                <a:gd name="T25" fmla="*/ 58 h 66"/>
                <a:gd name="T26" fmla="*/ 266 w 292"/>
                <a:gd name="T27" fmla="*/ 58 h 66"/>
                <a:gd name="T28" fmla="*/ 284 w 292"/>
                <a:gd name="T29" fmla="*/ 39 h 66"/>
                <a:gd name="T30" fmla="*/ 284 w 292"/>
                <a:gd name="T31" fmla="*/ 27 h 66"/>
                <a:gd name="T32" fmla="*/ 266 w 292"/>
                <a:gd name="T33" fmla="*/ 8 h 66"/>
                <a:gd name="T34" fmla="*/ 27 w 292"/>
                <a:gd name="T35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66">
                  <a:moveTo>
                    <a:pt x="266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12" y="66"/>
                    <a:pt x="0" y="54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80" y="0"/>
                    <a:pt x="292" y="12"/>
                    <a:pt x="292" y="27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54"/>
                    <a:pt x="280" y="66"/>
                    <a:pt x="266" y="66"/>
                  </a:cubicBezTo>
                  <a:close/>
                  <a:moveTo>
                    <a:pt x="27" y="8"/>
                  </a:moveTo>
                  <a:cubicBezTo>
                    <a:pt x="17" y="8"/>
                    <a:pt x="8" y="16"/>
                    <a:pt x="8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50"/>
                    <a:pt x="17" y="58"/>
                    <a:pt x="27" y="58"/>
                  </a:cubicBezTo>
                  <a:cubicBezTo>
                    <a:pt x="266" y="58"/>
                    <a:pt x="266" y="58"/>
                    <a:pt x="266" y="58"/>
                  </a:cubicBezTo>
                  <a:cubicBezTo>
                    <a:pt x="276" y="58"/>
                    <a:pt x="284" y="50"/>
                    <a:pt x="284" y="39"/>
                  </a:cubicBezTo>
                  <a:cubicBezTo>
                    <a:pt x="284" y="27"/>
                    <a:pt x="284" y="27"/>
                    <a:pt x="284" y="27"/>
                  </a:cubicBezTo>
                  <a:cubicBezTo>
                    <a:pt x="284" y="16"/>
                    <a:pt x="276" y="8"/>
                    <a:pt x="266" y="8"/>
                  </a:cubicBezTo>
                  <a:lnTo>
                    <a:pt x="27" y="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C4CCBF2-1CA9-B244-A767-BF5D436C5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3339" y="4302873"/>
              <a:ext cx="1757541" cy="393173"/>
            </a:xfrm>
            <a:custGeom>
              <a:avLst/>
              <a:gdLst>
                <a:gd name="T0" fmla="*/ 266 w 292"/>
                <a:gd name="T1" fmla="*/ 66 h 66"/>
                <a:gd name="T2" fmla="*/ 27 w 292"/>
                <a:gd name="T3" fmla="*/ 66 h 66"/>
                <a:gd name="T4" fmla="*/ 0 w 292"/>
                <a:gd name="T5" fmla="*/ 39 h 66"/>
                <a:gd name="T6" fmla="*/ 0 w 292"/>
                <a:gd name="T7" fmla="*/ 26 h 66"/>
                <a:gd name="T8" fmla="*/ 27 w 292"/>
                <a:gd name="T9" fmla="*/ 0 h 66"/>
                <a:gd name="T10" fmla="*/ 266 w 292"/>
                <a:gd name="T11" fmla="*/ 0 h 66"/>
                <a:gd name="T12" fmla="*/ 292 w 292"/>
                <a:gd name="T13" fmla="*/ 26 h 66"/>
                <a:gd name="T14" fmla="*/ 292 w 292"/>
                <a:gd name="T15" fmla="*/ 39 h 66"/>
                <a:gd name="T16" fmla="*/ 266 w 292"/>
                <a:gd name="T17" fmla="*/ 66 h 66"/>
                <a:gd name="T18" fmla="*/ 27 w 292"/>
                <a:gd name="T19" fmla="*/ 8 h 66"/>
                <a:gd name="T20" fmla="*/ 8 w 292"/>
                <a:gd name="T21" fmla="*/ 26 h 66"/>
                <a:gd name="T22" fmla="*/ 8 w 292"/>
                <a:gd name="T23" fmla="*/ 39 h 66"/>
                <a:gd name="T24" fmla="*/ 27 w 292"/>
                <a:gd name="T25" fmla="*/ 58 h 66"/>
                <a:gd name="T26" fmla="*/ 266 w 292"/>
                <a:gd name="T27" fmla="*/ 58 h 66"/>
                <a:gd name="T28" fmla="*/ 284 w 292"/>
                <a:gd name="T29" fmla="*/ 39 h 66"/>
                <a:gd name="T30" fmla="*/ 284 w 292"/>
                <a:gd name="T31" fmla="*/ 26 h 66"/>
                <a:gd name="T32" fmla="*/ 266 w 292"/>
                <a:gd name="T33" fmla="*/ 8 h 66"/>
                <a:gd name="T34" fmla="*/ 27 w 292"/>
                <a:gd name="T35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66">
                  <a:moveTo>
                    <a:pt x="266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12" y="66"/>
                    <a:pt x="0" y="54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80" y="0"/>
                    <a:pt x="292" y="12"/>
                    <a:pt x="292" y="26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54"/>
                    <a:pt x="280" y="66"/>
                    <a:pt x="266" y="66"/>
                  </a:cubicBezTo>
                  <a:close/>
                  <a:moveTo>
                    <a:pt x="27" y="8"/>
                  </a:moveTo>
                  <a:cubicBezTo>
                    <a:pt x="17" y="8"/>
                    <a:pt x="8" y="16"/>
                    <a:pt x="8" y="2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9"/>
                    <a:pt x="17" y="58"/>
                    <a:pt x="27" y="58"/>
                  </a:cubicBezTo>
                  <a:cubicBezTo>
                    <a:pt x="266" y="58"/>
                    <a:pt x="266" y="58"/>
                    <a:pt x="266" y="58"/>
                  </a:cubicBezTo>
                  <a:cubicBezTo>
                    <a:pt x="276" y="58"/>
                    <a:pt x="284" y="49"/>
                    <a:pt x="284" y="39"/>
                  </a:cubicBezTo>
                  <a:cubicBezTo>
                    <a:pt x="284" y="26"/>
                    <a:pt x="284" y="26"/>
                    <a:pt x="284" y="26"/>
                  </a:cubicBezTo>
                  <a:cubicBezTo>
                    <a:pt x="284" y="16"/>
                    <a:pt x="276" y="8"/>
                    <a:pt x="266" y="8"/>
                  </a:cubicBezTo>
                  <a:lnTo>
                    <a:pt x="27" y="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F99EE4-3C5E-C048-B5E3-4FB488C11678}"/>
              </a:ext>
            </a:extLst>
          </p:cNvPr>
          <p:cNvGrpSpPr/>
          <p:nvPr/>
        </p:nvGrpSpPr>
        <p:grpSpPr>
          <a:xfrm>
            <a:off x="14079864" y="4619655"/>
            <a:ext cx="2400114" cy="3438794"/>
            <a:chOff x="9719088" y="4411436"/>
            <a:chExt cx="2400114" cy="3438794"/>
          </a:xfrm>
        </p:grpSpPr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89D8E0FA-3A9C-D849-B635-94D40794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8907" y="4933711"/>
              <a:ext cx="748203" cy="1059220"/>
            </a:xfrm>
            <a:custGeom>
              <a:avLst/>
              <a:gdLst>
                <a:gd name="T0" fmla="*/ 0 w 255"/>
                <a:gd name="T1" fmla="*/ 361 h 361"/>
                <a:gd name="T2" fmla="*/ 52 w 255"/>
                <a:gd name="T3" fmla="*/ 18 h 361"/>
                <a:gd name="T4" fmla="*/ 185 w 255"/>
                <a:gd name="T5" fmla="*/ 0 h 361"/>
                <a:gd name="T6" fmla="*/ 255 w 255"/>
                <a:gd name="T7" fmla="*/ 359 h 361"/>
                <a:gd name="T8" fmla="*/ 0 w 255"/>
                <a:gd name="T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61">
                  <a:moveTo>
                    <a:pt x="0" y="361"/>
                  </a:moveTo>
                  <a:lnTo>
                    <a:pt x="52" y="18"/>
                  </a:lnTo>
                  <a:lnTo>
                    <a:pt x="185" y="0"/>
                  </a:lnTo>
                  <a:lnTo>
                    <a:pt x="255" y="359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BDC60786-8F06-7442-B848-76D47A28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9445" y="7530410"/>
              <a:ext cx="316885" cy="308084"/>
            </a:xfrm>
            <a:custGeom>
              <a:avLst/>
              <a:gdLst>
                <a:gd name="T0" fmla="*/ 48 w 53"/>
                <a:gd name="T1" fmla="*/ 6 h 52"/>
                <a:gd name="T2" fmla="*/ 48 w 53"/>
                <a:gd name="T3" fmla="*/ 25 h 52"/>
                <a:gd name="T4" fmla="*/ 50 w 53"/>
                <a:gd name="T5" fmla="*/ 37 h 52"/>
                <a:gd name="T6" fmla="*/ 51 w 53"/>
                <a:gd name="T7" fmla="*/ 42 h 52"/>
                <a:gd name="T8" fmla="*/ 44 w 53"/>
                <a:gd name="T9" fmla="*/ 52 h 52"/>
                <a:gd name="T10" fmla="*/ 3 w 53"/>
                <a:gd name="T11" fmla="*/ 52 h 52"/>
                <a:gd name="T12" fmla="*/ 1 w 53"/>
                <a:gd name="T13" fmla="*/ 51 h 52"/>
                <a:gd name="T14" fmla="*/ 29 w 53"/>
                <a:gd name="T15" fmla="*/ 36 h 52"/>
                <a:gd name="T16" fmla="*/ 36 w 53"/>
                <a:gd name="T17" fmla="*/ 6 h 52"/>
                <a:gd name="T18" fmla="*/ 43 w 53"/>
                <a:gd name="T19" fmla="*/ 0 h 52"/>
                <a:gd name="T20" fmla="*/ 43 w 53"/>
                <a:gd name="T21" fmla="*/ 0 h 52"/>
                <a:gd name="T22" fmla="*/ 48 w 53"/>
                <a:gd name="T23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2">
                  <a:moveTo>
                    <a:pt x="48" y="6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9"/>
                    <a:pt x="48" y="33"/>
                    <a:pt x="50" y="37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7"/>
                    <a:pt x="49" y="52"/>
                    <a:pt x="44" y="52"/>
                  </a:cubicBezTo>
                  <a:cubicBezTo>
                    <a:pt x="31" y="52"/>
                    <a:pt x="8" y="52"/>
                    <a:pt x="3" y="52"/>
                  </a:cubicBezTo>
                  <a:cubicBezTo>
                    <a:pt x="2" y="52"/>
                    <a:pt x="1" y="52"/>
                    <a:pt x="1" y="51"/>
                  </a:cubicBezTo>
                  <a:cubicBezTo>
                    <a:pt x="0" y="45"/>
                    <a:pt x="16" y="41"/>
                    <a:pt x="29" y="36"/>
                  </a:cubicBezTo>
                  <a:cubicBezTo>
                    <a:pt x="38" y="33"/>
                    <a:pt x="37" y="16"/>
                    <a:pt x="36" y="6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3"/>
                    <a:pt x="48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028A6F1C-EA3E-1949-872D-51C02836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451" y="6212989"/>
              <a:ext cx="173114" cy="255270"/>
            </a:xfrm>
            <a:custGeom>
              <a:avLst/>
              <a:gdLst>
                <a:gd name="T0" fmla="*/ 21 w 29"/>
                <a:gd name="T1" fmla="*/ 32 h 43"/>
                <a:gd name="T2" fmla="*/ 19 w 29"/>
                <a:gd name="T3" fmla="*/ 22 h 43"/>
                <a:gd name="T4" fmla="*/ 17 w 29"/>
                <a:gd name="T5" fmla="*/ 19 h 43"/>
                <a:gd name="T6" fmla="*/ 14 w 29"/>
                <a:gd name="T7" fmla="*/ 14 h 43"/>
                <a:gd name="T8" fmla="*/ 14 w 29"/>
                <a:gd name="T9" fmla="*/ 6 h 43"/>
                <a:gd name="T10" fmla="*/ 9 w 29"/>
                <a:gd name="T11" fmla="*/ 0 h 43"/>
                <a:gd name="T12" fmla="*/ 9 w 29"/>
                <a:gd name="T13" fmla="*/ 0 h 43"/>
                <a:gd name="T14" fmla="*/ 4 w 29"/>
                <a:gd name="T15" fmla="*/ 7 h 43"/>
                <a:gd name="T16" fmla="*/ 4 w 29"/>
                <a:gd name="T17" fmla="*/ 12 h 43"/>
                <a:gd name="T18" fmla="*/ 2 w 29"/>
                <a:gd name="T19" fmla="*/ 21 h 43"/>
                <a:gd name="T20" fmla="*/ 4 w 29"/>
                <a:gd name="T21" fmla="*/ 40 h 43"/>
                <a:gd name="T22" fmla="*/ 20 w 29"/>
                <a:gd name="T23" fmla="*/ 42 h 43"/>
                <a:gd name="T24" fmla="*/ 28 w 29"/>
                <a:gd name="T25" fmla="*/ 38 h 43"/>
                <a:gd name="T26" fmla="*/ 13 w 29"/>
                <a:gd name="T27" fmla="*/ 30 h 43"/>
                <a:gd name="T28" fmla="*/ 14 w 29"/>
                <a:gd name="T29" fmla="*/ 28 h 43"/>
                <a:gd name="T30" fmla="*/ 17 w 29"/>
                <a:gd name="T31" fmla="*/ 34 h 43"/>
                <a:gd name="T32" fmla="*/ 22 w 29"/>
                <a:gd name="T33" fmla="*/ 37 h 43"/>
                <a:gd name="T34" fmla="*/ 21 w 29"/>
                <a:gd name="T35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43">
                  <a:moveTo>
                    <a:pt x="21" y="32"/>
                  </a:moveTo>
                  <a:cubicBezTo>
                    <a:pt x="20" y="28"/>
                    <a:pt x="19" y="24"/>
                    <a:pt x="19" y="22"/>
                  </a:cubicBezTo>
                  <a:cubicBezTo>
                    <a:pt x="18" y="21"/>
                    <a:pt x="17" y="20"/>
                    <a:pt x="17" y="19"/>
                  </a:cubicBezTo>
                  <a:cubicBezTo>
                    <a:pt x="16" y="18"/>
                    <a:pt x="14" y="15"/>
                    <a:pt x="14" y="14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3" y="3"/>
                    <a:pt x="4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5"/>
                    <a:pt x="3" y="18"/>
                    <a:pt x="2" y="21"/>
                  </a:cubicBezTo>
                  <a:cubicBezTo>
                    <a:pt x="0" y="27"/>
                    <a:pt x="2" y="34"/>
                    <a:pt x="4" y="40"/>
                  </a:cubicBezTo>
                  <a:cubicBezTo>
                    <a:pt x="5" y="43"/>
                    <a:pt x="13" y="43"/>
                    <a:pt x="20" y="42"/>
                  </a:cubicBezTo>
                  <a:cubicBezTo>
                    <a:pt x="24" y="42"/>
                    <a:pt x="29" y="40"/>
                    <a:pt x="28" y="38"/>
                  </a:cubicBezTo>
                  <a:cubicBezTo>
                    <a:pt x="27" y="35"/>
                    <a:pt x="11" y="39"/>
                    <a:pt x="13" y="30"/>
                  </a:cubicBezTo>
                  <a:cubicBezTo>
                    <a:pt x="13" y="29"/>
                    <a:pt x="14" y="28"/>
                    <a:pt x="14" y="28"/>
                  </a:cubicBezTo>
                  <a:cubicBezTo>
                    <a:pt x="16" y="28"/>
                    <a:pt x="17" y="32"/>
                    <a:pt x="17" y="34"/>
                  </a:cubicBezTo>
                  <a:cubicBezTo>
                    <a:pt x="19" y="37"/>
                    <a:pt x="21" y="38"/>
                    <a:pt x="22" y="37"/>
                  </a:cubicBezTo>
                  <a:cubicBezTo>
                    <a:pt x="23" y="37"/>
                    <a:pt x="21" y="35"/>
                    <a:pt x="21" y="3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D6364CC5-A012-AD4A-AD1C-514AD965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0704" y="4939579"/>
              <a:ext cx="498801" cy="1337961"/>
            </a:xfrm>
            <a:custGeom>
              <a:avLst/>
              <a:gdLst>
                <a:gd name="T0" fmla="*/ 57 w 83"/>
                <a:gd name="T1" fmla="*/ 12 h 226"/>
                <a:gd name="T2" fmla="*/ 0 w 83"/>
                <a:gd name="T3" fmla="*/ 132 h 226"/>
                <a:gd name="T4" fmla="*/ 12 w 83"/>
                <a:gd name="T5" fmla="*/ 225 h 226"/>
                <a:gd name="T6" fmla="*/ 18 w 83"/>
                <a:gd name="T7" fmla="*/ 226 h 226"/>
                <a:gd name="T8" fmla="*/ 24 w 83"/>
                <a:gd name="T9" fmla="*/ 225 h 226"/>
                <a:gd name="T10" fmla="*/ 28 w 83"/>
                <a:gd name="T11" fmla="*/ 129 h 226"/>
                <a:gd name="T12" fmla="*/ 82 w 83"/>
                <a:gd name="T13" fmla="*/ 29 h 226"/>
                <a:gd name="T14" fmla="*/ 57 w 83"/>
                <a:gd name="T15" fmla="*/ 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26">
                  <a:moveTo>
                    <a:pt x="57" y="12"/>
                  </a:moveTo>
                  <a:cubicBezTo>
                    <a:pt x="57" y="12"/>
                    <a:pt x="0" y="89"/>
                    <a:pt x="0" y="132"/>
                  </a:cubicBezTo>
                  <a:cubicBezTo>
                    <a:pt x="0" y="161"/>
                    <a:pt x="12" y="225"/>
                    <a:pt x="12" y="225"/>
                  </a:cubicBezTo>
                  <a:cubicBezTo>
                    <a:pt x="12" y="225"/>
                    <a:pt x="15" y="226"/>
                    <a:pt x="18" y="226"/>
                  </a:cubicBezTo>
                  <a:cubicBezTo>
                    <a:pt x="21" y="226"/>
                    <a:pt x="24" y="225"/>
                    <a:pt x="24" y="225"/>
                  </a:cubicBezTo>
                  <a:cubicBezTo>
                    <a:pt x="24" y="225"/>
                    <a:pt x="23" y="143"/>
                    <a:pt x="28" y="129"/>
                  </a:cubicBezTo>
                  <a:cubicBezTo>
                    <a:pt x="33" y="114"/>
                    <a:pt x="81" y="45"/>
                    <a:pt x="82" y="29"/>
                  </a:cubicBezTo>
                  <a:cubicBezTo>
                    <a:pt x="83" y="14"/>
                    <a:pt x="66" y="0"/>
                    <a:pt x="57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3A0B79FB-3DAF-7340-8230-D9312199A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088" y="5555745"/>
              <a:ext cx="1701792" cy="971196"/>
            </a:xfrm>
            <a:custGeom>
              <a:avLst/>
              <a:gdLst>
                <a:gd name="T0" fmla="*/ 10 w 283"/>
                <a:gd name="T1" fmla="*/ 137 h 164"/>
                <a:gd name="T2" fmla="*/ 258 w 283"/>
                <a:gd name="T3" fmla="*/ 163 h 164"/>
                <a:gd name="T4" fmla="*/ 270 w 283"/>
                <a:gd name="T5" fmla="*/ 153 h 164"/>
                <a:gd name="T6" fmla="*/ 283 w 283"/>
                <a:gd name="T7" fmla="*/ 39 h 164"/>
                <a:gd name="T8" fmla="*/ 273 w 283"/>
                <a:gd name="T9" fmla="*/ 27 h 164"/>
                <a:gd name="T10" fmla="*/ 25 w 283"/>
                <a:gd name="T11" fmla="*/ 0 h 164"/>
                <a:gd name="T12" fmla="*/ 12 w 283"/>
                <a:gd name="T13" fmla="*/ 10 h 164"/>
                <a:gd name="T14" fmla="*/ 0 w 283"/>
                <a:gd name="T15" fmla="*/ 125 h 164"/>
                <a:gd name="T16" fmla="*/ 10 w 283"/>
                <a:gd name="T17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164">
                  <a:moveTo>
                    <a:pt x="10" y="137"/>
                  </a:moveTo>
                  <a:cubicBezTo>
                    <a:pt x="258" y="163"/>
                    <a:pt x="258" y="163"/>
                    <a:pt x="258" y="163"/>
                  </a:cubicBezTo>
                  <a:cubicBezTo>
                    <a:pt x="264" y="164"/>
                    <a:pt x="270" y="159"/>
                    <a:pt x="270" y="153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3"/>
                    <a:pt x="279" y="27"/>
                    <a:pt x="273" y="2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3" y="4"/>
                    <a:pt x="12" y="1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1"/>
                    <a:pt x="4" y="136"/>
                    <a:pt x="10" y="13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7EB9E521-A195-BC40-85CF-F8246B4F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01" y="5667242"/>
              <a:ext cx="296347" cy="114432"/>
            </a:xfrm>
            <a:custGeom>
              <a:avLst/>
              <a:gdLst>
                <a:gd name="T0" fmla="*/ 99 w 101"/>
                <a:gd name="T1" fmla="*/ 39 h 39"/>
                <a:gd name="T2" fmla="*/ 0 w 101"/>
                <a:gd name="T3" fmla="*/ 28 h 39"/>
                <a:gd name="T4" fmla="*/ 2 w 101"/>
                <a:gd name="T5" fmla="*/ 0 h 39"/>
                <a:gd name="T6" fmla="*/ 101 w 101"/>
                <a:gd name="T7" fmla="*/ 10 h 39"/>
                <a:gd name="T8" fmla="*/ 99 w 10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9">
                  <a:moveTo>
                    <a:pt x="99" y="39"/>
                  </a:moveTo>
                  <a:lnTo>
                    <a:pt x="0" y="28"/>
                  </a:lnTo>
                  <a:lnTo>
                    <a:pt x="2" y="0"/>
                  </a:lnTo>
                  <a:lnTo>
                    <a:pt x="101" y="10"/>
                  </a:lnTo>
                  <a:lnTo>
                    <a:pt x="99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121966D6-F6CF-7345-BE90-9566FEDD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596" y="5799276"/>
              <a:ext cx="366766" cy="117365"/>
            </a:xfrm>
            <a:custGeom>
              <a:avLst/>
              <a:gdLst>
                <a:gd name="T0" fmla="*/ 121 w 125"/>
                <a:gd name="T1" fmla="*/ 40 h 40"/>
                <a:gd name="T2" fmla="*/ 0 w 125"/>
                <a:gd name="T3" fmla="*/ 28 h 40"/>
                <a:gd name="T4" fmla="*/ 4 w 125"/>
                <a:gd name="T5" fmla="*/ 0 h 40"/>
                <a:gd name="T6" fmla="*/ 125 w 125"/>
                <a:gd name="T7" fmla="*/ 12 h 40"/>
                <a:gd name="T8" fmla="*/ 121 w 125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0">
                  <a:moveTo>
                    <a:pt x="121" y="40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125" y="12"/>
                  </a:lnTo>
                  <a:lnTo>
                    <a:pt x="121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0D06B8B-29A7-304C-AE44-45B0034A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860" y="5922510"/>
              <a:ext cx="457723" cy="129101"/>
            </a:xfrm>
            <a:custGeom>
              <a:avLst/>
              <a:gdLst>
                <a:gd name="T0" fmla="*/ 154 w 156"/>
                <a:gd name="T1" fmla="*/ 44 h 44"/>
                <a:gd name="T2" fmla="*/ 0 w 156"/>
                <a:gd name="T3" fmla="*/ 28 h 44"/>
                <a:gd name="T4" fmla="*/ 4 w 156"/>
                <a:gd name="T5" fmla="*/ 0 h 44"/>
                <a:gd name="T6" fmla="*/ 156 w 156"/>
                <a:gd name="T7" fmla="*/ 16 h 44"/>
                <a:gd name="T8" fmla="*/ 154 w 15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4">
                  <a:moveTo>
                    <a:pt x="154" y="44"/>
                  </a:moveTo>
                  <a:lnTo>
                    <a:pt x="0" y="28"/>
                  </a:lnTo>
                  <a:lnTo>
                    <a:pt x="4" y="0"/>
                  </a:lnTo>
                  <a:lnTo>
                    <a:pt x="156" y="16"/>
                  </a:lnTo>
                  <a:lnTo>
                    <a:pt x="154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89056A3-E696-C34C-876C-482B38759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1123" y="6051611"/>
              <a:ext cx="566287" cy="143773"/>
            </a:xfrm>
            <a:custGeom>
              <a:avLst/>
              <a:gdLst>
                <a:gd name="T0" fmla="*/ 190 w 193"/>
                <a:gd name="T1" fmla="*/ 49 h 49"/>
                <a:gd name="T2" fmla="*/ 0 w 193"/>
                <a:gd name="T3" fmla="*/ 29 h 49"/>
                <a:gd name="T4" fmla="*/ 2 w 193"/>
                <a:gd name="T5" fmla="*/ 0 h 49"/>
                <a:gd name="T6" fmla="*/ 193 w 193"/>
                <a:gd name="T7" fmla="*/ 21 h 49"/>
                <a:gd name="T8" fmla="*/ 190 w 19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9">
                  <a:moveTo>
                    <a:pt x="190" y="4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193" y="21"/>
                  </a:lnTo>
                  <a:lnTo>
                    <a:pt x="190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7C93FF-CF06-D94F-9A8D-DE5209CA1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3518" y="6177779"/>
              <a:ext cx="487065" cy="134970"/>
            </a:xfrm>
            <a:custGeom>
              <a:avLst/>
              <a:gdLst>
                <a:gd name="T0" fmla="*/ 162 w 166"/>
                <a:gd name="T1" fmla="*/ 46 h 46"/>
                <a:gd name="T2" fmla="*/ 0 w 166"/>
                <a:gd name="T3" fmla="*/ 30 h 46"/>
                <a:gd name="T4" fmla="*/ 4 w 166"/>
                <a:gd name="T5" fmla="*/ 0 h 46"/>
                <a:gd name="T6" fmla="*/ 166 w 166"/>
                <a:gd name="T7" fmla="*/ 18 h 46"/>
                <a:gd name="T8" fmla="*/ 162 w 16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6">
                  <a:moveTo>
                    <a:pt x="162" y="46"/>
                  </a:moveTo>
                  <a:lnTo>
                    <a:pt x="0" y="30"/>
                  </a:lnTo>
                  <a:lnTo>
                    <a:pt x="4" y="0"/>
                  </a:lnTo>
                  <a:lnTo>
                    <a:pt x="166" y="18"/>
                  </a:lnTo>
                  <a:lnTo>
                    <a:pt x="16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B74CC017-93C3-0B4E-8E32-BC912480B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282" y="7498135"/>
              <a:ext cx="293412" cy="352095"/>
            </a:xfrm>
            <a:custGeom>
              <a:avLst/>
              <a:gdLst>
                <a:gd name="T0" fmla="*/ 33 w 49"/>
                <a:gd name="T1" fmla="*/ 5 h 59"/>
                <a:gd name="T2" fmla="*/ 40 w 49"/>
                <a:gd name="T3" fmla="*/ 27 h 59"/>
                <a:gd name="T4" fmla="*/ 41 w 49"/>
                <a:gd name="T5" fmla="*/ 30 h 59"/>
                <a:gd name="T6" fmla="*/ 46 w 49"/>
                <a:gd name="T7" fmla="*/ 37 h 59"/>
                <a:gd name="T8" fmla="*/ 41 w 49"/>
                <a:gd name="T9" fmla="*/ 49 h 59"/>
                <a:gd name="T10" fmla="*/ 22 w 49"/>
                <a:gd name="T11" fmla="*/ 56 h 59"/>
                <a:gd name="T12" fmla="*/ 0 w 49"/>
                <a:gd name="T13" fmla="*/ 54 h 59"/>
                <a:gd name="T14" fmla="*/ 14 w 49"/>
                <a:gd name="T15" fmla="*/ 46 h 59"/>
                <a:gd name="T16" fmla="*/ 23 w 49"/>
                <a:gd name="T17" fmla="*/ 40 h 59"/>
                <a:gd name="T18" fmla="*/ 19 w 49"/>
                <a:gd name="T19" fmla="*/ 9 h 59"/>
                <a:gd name="T20" fmla="*/ 23 w 49"/>
                <a:gd name="T21" fmla="*/ 1 h 59"/>
                <a:gd name="T22" fmla="*/ 25 w 49"/>
                <a:gd name="T23" fmla="*/ 1 h 59"/>
                <a:gd name="T24" fmla="*/ 33 w 49"/>
                <a:gd name="T25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9">
                  <a:moveTo>
                    <a:pt x="33" y="5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9"/>
                    <a:pt x="41" y="3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9" y="42"/>
                    <a:pt x="47" y="48"/>
                    <a:pt x="41" y="49"/>
                  </a:cubicBezTo>
                  <a:cubicBezTo>
                    <a:pt x="41" y="49"/>
                    <a:pt x="32" y="52"/>
                    <a:pt x="22" y="56"/>
                  </a:cubicBezTo>
                  <a:cubicBezTo>
                    <a:pt x="12" y="59"/>
                    <a:pt x="0" y="56"/>
                    <a:pt x="0" y="54"/>
                  </a:cubicBezTo>
                  <a:cubicBezTo>
                    <a:pt x="0" y="48"/>
                    <a:pt x="5" y="52"/>
                    <a:pt x="14" y="46"/>
                  </a:cubicBezTo>
                  <a:cubicBezTo>
                    <a:pt x="17" y="44"/>
                    <a:pt x="20" y="42"/>
                    <a:pt x="23" y="40"/>
                  </a:cubicBezTo>
                  <a:cubicBezTo>
                    <a:pt x="31" y="34"/>
                    <a:pt x="24" y="18"/>
                    <a:pt x="19" y="9"/>
                  </a:cubicBezTo>
                  <a:cubicBezTo>
                    <a:pt x="18" y="6"/>
                    <a:pt x="20" y="2"/>
                    <a:pt x="23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9" y="0"/>
                    <a:pt x="32" y="2"/>
                    <a:pt x="33" y="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78F2D754-FF60-5242-905B-4E0910E37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829" y="5969456"/>
              <a:ext cx="481196" cy="1666583"/>
            </a:xfrm>
            <a:custGeom>
              <a:avLst/>
              <a:gdLst>
                <a:gd name="T0" fmla="*/ 80 w 80"/>
                <a:gd name="T1" fmla="*/ 6 h 281"/>
                <a:gd name="T2" fmla="*/ 8 w 80"/>
                <a:gd name="T3" fmla="*/ 0 h 281"/>
                <a:gd name="T4" fmla="*/ 19 w 80"/>
                <a:gd name="T5" fmla="*/ 148 h 281"/>
                <a:gd name="T6" fmla="*/ 45 w 80"/>
                <a:gd name="T7" fmla="*/ 279 h 281"/>
                <a:gd name="T8" fmla="*/ 59 w 80"/>
                <a:gd name="T9" fmla="*/ 280 h 281"/>
                <a:gd name="T10" fmla="*/ 61 w 80"/>
                <a:gd name="T11" fmla="*/ 202 h 281"/>
                <a:gd name="T12" fmla="*/ 65 w 80"/>
                <a:gd name="T13" fmla="*/ 107 h 281"/>
                <a:gd name="T14" fmla="*/ 80 w 80"/>
                <a:gd name="T15" fmla="*/ 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81">
                  <a:moveTo>
                    <a:pt x="80" y="6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53"/>
                    <a:pt x="19" y="148"/>
                  </a:cubicBezTo>
                  <a:cubicBezTo>
                    <a:pt x="27" y="193"/>
                    <a:pt x="45" y="279"/>
                    <a:pt x="45" y="279"/>
                  </a:cubicBezTo>
                  <a:cubicBezTo>
                    <a:pt x="50" y="281"/>
                    <a:pt x="54" y="281"/>
                    <a:pt x="59" y="280"/>
                  </a:cubicBezTo>
                  <a:cubicBezTo>
                    <a:pt x="59" y="280"/>
                    <a:pt x="60" y="242"/>
                    <a:pt x="61" y="202"/>
                  </a:cubicBezTo>
                  <a:cubicBezTo>
                    <a:pt x="62" y="163"/>
                    <a:pt x="62" y="121"/>
                    <a:pt x="65" y="107"/>
                  </a:cubicBezTo>
                  <a:cubicBezTo>
                    <a:pt x="70" y="79"/>
                    <a:pt x="80" y="6"/>
                    <a:pt x="80" y="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18DBEE3E-AFB9-C54A-A601-4AEA7F8C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1481" y="5981192"/>
              <a:ext cx="287544" cy="1009339"/>
            </a:xfrm>
            <a:custGeom>
              <a:avLst/>
              <a:gdLst>
                <a:gd name="T0" fmla="*/ 1 w 48"/>
                <a:gd name="T1" fmla="*/ 0 h 170"/>
                <a:gd name="T2" fmla="*/ 10 w 48"/>
                <a:gd name="T3" fmla="*/ 76 h 170"/>
                <a:gd name="T4" fmla="*/ 30 w 48"/>
                <a:gd name="T5" fmla="*/ 156 h 170"/>
                <a:gd name="T6" fmla="*/ 33 w 48"/>
                <a:gd name="T7" fmla="*/ 105 h 170"/>
                <a:gd name="T8" fmla="*/ 48 w 48"/>
                <a:gd name="T9" fmla="*/ 4 h 170"/>
                <a:gd name="T10" fmla="*/ 1 w 4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70">
                  <a:moveTo>
                    <a:pt x="1" y="0"/>
                  </a:moveTo>
                  <a:cubicBezTo>
                    <a:pt x="0" y="12"/>
                    <a:pt x="9" y="58"/>
                    <a:pt x="10" y="76"/>
                  </a:cubicBezTo>
                  <a:cubicBezTo>
                    <a:pt x="12" y="97"/>
                    <a:pt x="30" y="170"/>
                    <a:pt x="30" y="156"/>
                  </a:cubicBezTo>
                  <a:cubicBezTo>
                    <a:pt x="30" y="133"/>
                    <a:pt x="31" y="114"/>
                    <a:pt x="33" y="105"/>
                  </a:cubicBezTo>
                  <a:cubicBezTo>
                    <a:pt x="38" y="77"/>
                    <a:pt x="48" y="4"/>
                    <a:pt x="48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309DF130-5410-0C45-91F3-6C814498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4295" y="5857959"/>
              <a:ext cx="668980" cy="1766343"/>
            </a:xfrm>
            <a:custGeom>
              <a:avLst/>
              <a:gdLst>
                <a:gd name="T0" fmla="*/ 24 w 111"/>
                <a:gd name="T1" fmla="*/ 26 h 298"/>
                <a:gd name="T2" fmla="*/ 32 w 111"/>
                <a:gd name="T3" fmla="*/ 183 h 298"/>
                <a:gd name="T4" fmla="*/ 99 w 111"/>
                <a:gd name="T5" fmla="*/ 298 h 298"/>
                <a:gd name="T6" fmla="*/ 111 w 111"/>
                <a:gd name="T7" fmla="*/ 294 h 298"/>
                <a:gd name="T8" fmla="*/ 97 w 111"/>
                <a:gd name="T9" fmla="*/ 238 h 298"/>
                <a:gd name="T10" fmla="*/ 79 w 111"/>
                <a:gd name="T11" fmla="*/ 143 h 298"/>
                <a:gd name="T12" fmla="*/ 90 w 111"/>
                <a:gd name="T13" fmla="*/ 26 h 298"/>
                <a:gd name="T14" fmla="*/ 24 w 111"/>
                <a:gd name="T15" fmla="*/ 2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298">
                  <a:moveTo>
                    <a:pt x="24" y="26"/>
                  </a:moveTo>
                  <a:cubicBezTo>
                    <a:pt x="17" y="66"/>
                    <a:pt x="0" y="126"/>
                    <a:pt x="32" y="183"/>
                  </a:cubicBezTo>
                  <a:cubicBezTo>
                    <a:pt x="65" y="239"/>
                    <a:pt x="99" y="298"/>
                    <a:pt x="99" y="298"/>
                  </a:cubicBezTo>
                  <a:cubicBezTo>
                    <a:pt x="103" y="298"/>
                    <a:pt x="107" y="297"/>
                    <a:pt x="111" y="294"/>
                  </a:cubicBezTo>
                  <a:cubicBezTo>
                    <a:pt x="111" y="294"/>
                    <a:pt x="105" y="268"/>
                    <a:pt x="97" y="238"/>
                  </a:cubicBezTo>
                  <a:cubicBezTo>
                    <a:pt x="87" y="204"/>
                    <a:pt x="76" y="164"/>
                    <a:pt x="79" y="143"/>
                  </a:cubicBezTo>
                  <a:cubicBezTo>
                    <a:pt x="85" y="103"/>
                    <a:pt x="92" y="51"/>
                    <a:pt x="90" y="26"/>
                  </a:cubicBezTo>
                  <a:cubicBezTo>
                    <a:pt x="88" y="0"/>
                    <a:pt x="28" y="5"/>
                    <a:pt x="24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B2D8DD2-5903-DE4C-B18F-9C096B14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302" y="4933711"/>
              <a:ext cx="777544" cy="1117902"/>
            </a:xfrm>
            <a:custGeom>
              <a:avLst/>
              <a:gdLst>
                <a:gd name="T0" fmla="*/ 1 w 129"/>
                <a:gd name="T1" fmla="*/ 175 h 189"/>
                <a:gd name="T2" fmla="*/ 28 w 129"/>
                <a:gd name="T3" fmla="*/ 9 h 189"/>
                <a:gd name="T4" fmla="*/ 93 w 129"/>
                <a:gd name="T5" fmla="*/ 0 h 189"/>
                <a:gd name="T6" fmla="*/ 128 w 129"/>
                <a:gd name="T7" fmla="*/ 175 h 189"/>
                <a:gd name="T8" fmla="*/ 124 w 129"/>
                <a:gd name="T9" fmla="*/ 182 h 189"/>
                <a:gd name="T10" fmla="*/ 49 w 129"/>
                <a:gd name="T11" fmla="*/ 189 h 189"/>
                <a:gd name="T12" fmla="*/ 4 w 129"/>
                <a:gd name="T13" fmla="*/ 182 h 189"/>
                <a:gd name="T14" fmla="*/ 1 w 129"/>
                <a:gd name="T15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89">
                  <a:moveTo>
                    <a:pt x="1" y="175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9" y="179"/>
                    <a:pt x="127" y="182"/>
                    <a:pt x="124" y="182"/>
                  </a:cubicBezTo>
                  <a:cubicBezTo>
                    <a:pt x="111" y="185"/>
                    <a:pt x="82" y="189"/>
                    <a:pt x="49" y="189"/>
                  </a:cubicBezTo>
                  <a:cubicBezTo>
                    <a:pt x="24" y="189"/>
                    <a:pt x="11" y="185"/>
                    <a:pt x="4" y="182"/>
                  </a:cubicBezTo>
                  <a:cubicBezTo>
                    <a:pt x="2" y="180"/>
                    <a:pt x="0" y="178"/>
                    <a:pt x="1" y="1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320DFCD0-FAD9-F94D-AC7D-64B1EFBB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79" y="4933711"/>
              <a:ext cx="413712" cy="1446524"/>
            </a:xfrm>
            <a:custGeom>
              <a:avLst/>
              <a:gdLst>
                <a:gd name="T0" fmla="*/ 5 w 69"/>
                <a:gd name="T1" fmla="*/ 10 h 244"/>
                <a:gd name="T2" fmla="*/ 11 w 69"/>
                <a:gd name="T3" fmla="*/ 45 h 244"/>
                <a:gd name="T4" fmla="*/ 24 w 69"/>
                <a:gd name="T5" fmla="*/ 145 h 244"/>
                <a:gd name="T6" fmla="*/ 18 w 69"/>
                <a:gd name="T7" fmla="*/ 232 h 244"/>
                <a:gd name="T8" fmla="*/ 68 w 69"/>
                <a:gd name="T9" fmla="*/ 217 h 244"/>
                <a:gd name="T10" fmla="*/ 54 w 69"/>
                <a:gd name="T11" fmla="*/ 89 h 244"/>
                <a:gd name="T12" fmla="*/ 22 w 69"/>
                <a:gd name="T13" fmla="*/ 0 h 244"/>
                <a:gd name="T14" fmla="*/ 12 w 69"/>
                <a:gd name="T15" fmla="*/ 2 h 244"/>
                <a:gd name="T16" fmla="*/ 5 w 69"/>
                <a:gd name="T17" fmla="*/ 1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4">
                  <a:moveTo>
                    <a:pt x="5" y="10"/>
                  </a:moveTo>
                  <a:cubicBezTo>
                    <a:pt x="5" y="22"/>
                    <a:pt x="7" y="34"/>
                    <a:pt x="11" y="45"/>
                  </a:cubicBezTo>
                  <a:cubicBezTo>
                    <a:pt x="19" y="67"/>
                    <a:pt x="31" y="109"/>
                    <a:pt x="24" y="145"/>
                  </a:cubicBezTo>
                  <a:cubicBezTo>
                    <a:pt x="14" y="198"/>
                    <a:pt x="0" y="220"/>
                    <a:pt x="18" y="232"/>
                  </a:cubicBezTo>
                  <a:cubicBezTo>
                    <a:pt x="35" y="244"/>
                    <a:pt x="68" y="224"/>
                    <a:pt x="68" y="217"/>
                  </a:cubicBezTo>
                  <a:cubicBezTo>
                    <a:pt x="69" y="210"/>
                    <a:pt x="62" y="126"/>
                    <a:pt x="54" y="89"/>
                  </a:cubicBezTo>
                  <a:cubicBezTo>
                    <a:pt x="45" y="53"/>
                    <a:pt x="22" y="0"/>
                    <a:pt x="2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2"/>
                    <a:pt x="5" y="6"/>
                    <a:pt x="5" y="10"/>
                  </a:cubicBezTo>
                  <a:close/>
                </a:path>
              </a:pathLst>
            </a:custGeom>
            <a:solidFill>
              <a:srgbClr val="FF7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7AE03C39-2D9B-D041-9BB5-1B2D1F8BD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1421" y="4933711"/>
              <a:ext cx="384371" cy="1390775"/>
            </a:xfrm>
            <a:custGeom>
              <a:avLst/>
              <a:gdLst>
                <a:gd name="T0" fmla="*/ 45 w 64"/>
                <a:gd name="T1" fmla="*/ 163 h 235"/>
                <a:gd name="T2" fmla="*/ 34 w 64"/>
                <a:gd name="T3" fmla="*/ 133 h 235"/>
                <a:gd name="T4" fmla="*/ 17 w 64"/>
                <a:gd name="T5" fmla="*/ 86 h 235"/>
                <a:gd name="T6" fmla="*/ 6 w 64"/>
                <a:gd name="T7" fmla="*/ 44 h 235"/>
                <a:gd name="T8" fmla="*/ 0 w 64"/>
                <a:gd name="T9" fmla="*/ 10 h 235"/>
                <a:gd name="T10" fmla="*/ 0 w 64"/>
                <a:gd name="T11" fmla="*/ 2 h 235"/>
                <a:gd name="T12" fmla="*/ 18 w 64"/>
                <a:gd name="T13" fmla="*/ 0 h 235"/>
                <a:gd name="T14" fmla="*/ 49 w 64"/>
                <a:gd name="T15" fmla="*/ 89 h 235"/>
                <a:gd name="T16" fmla="*/ 63 w 64"/>
                <a:gd name="T17" fmla="*/ 217 h 235"/>
                <a:gd name="T18" fmla="*/ 33 w 64"/>
                <a:gd name="T19" fmla="*/ 235 h 235"/>
                <a:gd name="T20" fmla="*/ 45 w 64"/>
                <a:gd name="T21" fmla="*/ 16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5">
                  <a:moveTo>
                    <a:pt x="45" y="163"/>
                  </a:moveTo>
                  <a:cubicBezTo>
                    <a:pt x="43" y="152"/>
                    <a:pt x="39" y="142"/>
                    <a:pt x="34" y="133"/>
                  </a:cubicBezTo>
                  <a:cubicBezTo>
                    <a:pt x="26" y="118"/>
                    <a:pt x="21" y="103"/>
                    <a:pt x="17" y="86"/>
                  </a:cubicBezTo>
                  <a:cubicBezTo>
                    <a:pt x="14" y="70"/>
                    <a:pt x="10" y="55"/>
                    <a:pt x="6" y="44"/>
                  </a:cubicBezTo>
                  <a:cubicBezTo>
                    <a:pt x="2" y="33"/>
                    <a:pt x="0" y="22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40" y="53"/>
                    <a:pt x="49" y="89"/>
                  </a:cubicBezTo>
                  <a:cubicBezTo>
                    <a:pt x="57" y="126"/>
                    <a:pt x="64" y="210"/>
                    <a:pt x="63" y="217"/>
                  </a:cubicBezTo>
                  <a:cubicBezTo>
                    <a:pt x="63" y="222"/>
                    <a:pt x="48" y="232"/>
                    <a:pt x="33" y="235"/>
                  </a:cubicBezTo>
                  <a:cubicBezTo>
                    <a:pt x="35" y="233"/>
                    <a:pt x="51" y="200"/>
                    <a:pt x="45" y="16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B134398B-E80A-6445-94AB-9C448710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146" y="4968920"/>
              <a:ext cx="390239" cy="1326224"/>
            </a:xfrm>
            <a:custGeom>
              <a:avLst/>
              <a:gdLst>
                <a:gd name="T0" fmla="*/ 59 w 65"/>
                <a:gd name="T1" fmla="*/ 0 h 224"/>
                <a:gd name="T2" fmla="*/ 52 w 65"/>
                <a:gd name="T3" fmla="*/ 60 h 224"/>
                <a:gd name="T4" fmla="*/ 33 w 65"/>
                <a:gd name="T5" fmla="*/ 219 h 224"/>
                <a:gd name="T6" fmla="*/ 0 w 65"/>
                <a:gd name="T7" fmla="*/ 193 h 224"/>
                <a:gd name="T8" fmla="*/ 15 w 65"/>
                <a:gd name="T9" fmla="*/ 130 h 224"/>
                <a:gd name="T10" fmla="*/ 32 w 65"/>
                <a:gd name="T11" fmla="*/ 14 h 224"/>
                <a:gd name="T12" fmla="*/ 39 w 65"/>
                <a:gd name="T13" fmla="*/ 2 h 224"/>
                <a:gd name="T14" fmla="*/ 59 w 65"/>
                <a:gd name="T1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24">
                  <a:moveTo>
                    <a:pt x="59" y="0"/>
                  </a:moveTo>
                  <a:cubicBezTo>
                    <a:pt x="59" y="0"/>
                    <a:pt x="48" y="25"/>
                    <a:pt x="52" y="60"/>
                  </a:cubicBezTo>
                  <a:cubicBezTo>
                    <a:pt x="56" y="95"/>
                    <a:pt x="65" y="203"/>
                    <a:pt x="33" y="219"/>
                  </a:cubicBezTo>
                  <a:cubicBezTo>
                    <a:pt x="23" y="224"/>
                    <a:pt x="0" y="201"/>
                    <a:pt x="0" y="193"/>
                  </a:cubicBezTo>
                  <a:cubicBezTo>
                    <a:pt x="0" y="184"/>
                    <a:pt x="7" y="156"/>
                    <a:pt x="15" y="130"/>
                  </a:cubicBezTo>
                  <a:cubicBezTo>
                    <a:pt x="21" y="110"/>
                    <a:pt x="29" y="40"/>
                    <a:pt x="32" y="14"/>
                  </a:cubicBezTo>
                  <a:cubicBezTo>
                    <a:pt x="32" y="8"/>
                    <a:pt x="33" y="3"/>
                    <a:pt x="39" y="2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30A048AD-ADAA-9D47-9502-13A4D2F8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146" y="5608559"/>
              <a:ext cx="328622" cy="616166"/>
            </a:xfrm>
            <a:custGeom>
              <a:avLst/>
              <a:gdLst>
                <a:gd name="T0" fmla="*/ 15 w 55"/>
                <a:gd name="T1" fmla="*/ 22 h 104"/>
                <a:gd name="T2" fmla="*/ 20 w 55"/>
                <a:gd name="T3" fmla="*/ 0 h 104"/>
                <a:gd name="T4" fmla="*/ 55 w 55"/>
                <a:gd name="T5" fmla="*/ 17 h 104"/>
                <a:gd name="T6" fmla="*/ 14 w 55"/>
                <a:gd name="T7" fmla="*/ 73 h 104"/>
                <a:gd name="T8" fmla="*/ 13 w 55"/>
                <a:gd name="T9" fmla="*/ 104 h 104"/>
                <a:gd name="T10" fmla="*/ 0 w 55"/>
                <a:gd name="T11" fmla="*/ 85 h 104"/>
                <a:gd name="T12" fmla="*/ 15 w 55"/>
                <a:gd name="T13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4">
                  <a:moveTo>
                    <a:pt x="15" y="22"/>
                  </a:moveTo>
                  <a:cubicBezTo>
                    <a:pt x="16" y="17"/>
                    <a:pt x="18" y="10"/>
                    <a:pt x="20" y="0"/>
                  </a:cubicBezTo>
                  <a:cubicBezTo>
                    <a:pt x="32" y="5"/>
                    <a:pt x="44" y="11"/>
                    <a:pt x="55" y="17"/>
                  </a:cubicBezTo>
                  <a:cubicBezTo>
                    <a:pt x="29" y="20"/>
                    <a:pt x="16" y="50"/>
                    <a:pt x="14" y="73"/>
                  </a:cubicBezTo>
                  <a:cubicBezTo>
                    <a:pt x="11" y="83"/>
                    <a:pt x="11" y="93"/>
                    <a:pt x="13" y="104"/>
                  </a:cubicBezTo>
                  <a:cubicBezTo>
                    <a:pt x="6" y="98"/>
                    <a:pt x="0" y="89"/>
                    <a:pt x="0" y="85"/>
                  </a:cubicBezTo>
                  <a:cubicBezTo>
                    <a:pt x="0" y="76"/>
                    <a:pt x="7" y="48"/>
                    <a:pt x="15" y="22"/>
                  </a:cubicBezTo>
                  <a:close/>
                </a:path>
              </a:pathLst>
            </a:custGeom>
            <a:solidFill>
              <a:srgbClr val="FF4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0ECAA5EA-65BA-F946-A130-E9758A66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857" y="4546406"/>
              <a:ext cx="252335" cy="331557"/>
            </a:xfrm>
            <a:custGeom>
              <a:avLst/>
              <a:gdLst>
                <a:gd name="T0" fmla="*/ 22 w 42"/>
                <a:gd name="T1" fmla="*/ 3 h 56"/>
                <a:gd name="T2" fmla="*/ 32 w 42"/>
                <a:gd name="T3" fmla="*/ 7 h 56"/>
                <a:gd name="T4" fmla="*/ 36 w 42"/>
                <a:gd name="T5" fmla="*/ 17 h 56"/>
                <a:gd name="T6" fmla="*/ 32 w 42"/>
                <a:gd name="T7" fmla="*/ 36 h 56"/>
                <a:gd name="T8" fmla="*/ 26 w 42"/>
                <a:gd name="T9" fmla="*/ 51 h 56"/>
                <a:gd name="T10" fmla="*/ 2 w 42"/>
                <a:gd name="T11" fmla="*/ 50 h 56"/>
                <a:gd name="T12" fmla="*/ 22 w 42"/>
                <a:gd name="T1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6">
                  <a:moveTo>
                    <a:pt x="22" y="3"/>
                  </a:moveTo>
                  <a:cubicBezTo>
                    <a:pt x="26" y="0"/>
                    <a:pt x="31" y="2"/>
                    <a:pt x="32" y="7"/>
                  </a:cubicBezTo>
                  <a:cubicBezTo>
                    <a:pt x="33" y="10"/>
                    <a:pt x="34" y="14"/>
                    <a:pt x="36" y="17"/>
                  </a:cubicBezTo>
                  <a:cubicBezTo>
                    <a:pt x="42" y="24"/>
                    <a:pt x="34" y="31"/>
                    <a:pt x="32" y="36"/>
                  </a:cubicBezTo>
                  <a:cubicBezTo>
                    <a:pt x="30" y="41"/>
                    <a:pt x="32" y="48"/>
                    <a:pt x="26" y="51"/>
                  </a:cubicBezTo>
                  <a:cubicBezTo>
                    <a:pt x="21" y="55"/>
                    <a:pt x="5" y="56"/>
                    <a:pt x="2" y="50"/>
                  </a:cubicBezTo>
                  <a:cubicBezTo>
                    <a:pt x="0" y="45"/>
                    <a:pt x="9" y="13"/>
                    <a:pt x="22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F7E7490D-EC5A-3D4A-BA76-FF9213799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3337" y="4440778"/>
              <a:ext cx="387304" cy="407844"/>
            </a:xfrm>
            <a:custGeom>
              <a:avLst/>
              <a:gdLst>
                <a:gd name="T0" fmla="*/ 1 w 64"/>
                <a:gd name="T1" fmla="*/ 30 h 69"/>
                <a:gd name="T2" fmla="*/ 46 w 64"/>
                <a:gd name="T3" fmla="*/ 69 h 69"/>
                <a:gd name="T4" fmla="*/ 64 w 64"/>
                <a:gd name="T5" fmla="*/ 33 h 69"/>
                <a:gd name="T6" fmla="*/ 33 w 64"/>
                <a:gd name="T7" fmla="*/ 0 h 69"/>
                <a:gd name="T8" fmla="*/ 1 w 64"/>
                <a:gd name="T9" fmla="*/ 21 h 69"/>
                <a:gd name="T10" fmla="*/ 1 w 64"/>
                <a:gd name="T11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9">
                  <a:moveTo>
                    <a:pt x="1" y="30"/>
                  </a:moveTo>
                  <a:cubicBezTo>
                    <a:pt x="1" y="62"/>
                    <a:pt x="29" y="69"/>
                    <a:pt x="46" y="69"/>
                  </a:cubicBezTo>
                  <a:cubicBezTo>
                    <a:pt x="64" y="69"/>
                    <a:pt x="64" y="47"/>
                    <a:pt x="64" y="33"/>
                  </a:cubicBezTo>
                  <a:cubicBezTo>
                    <a:pt x="64" y="19"/>
                    <a:pt x="51" y="0"/>
                    <a:pt x="33" y="0"/>
                  </a:cubicBezTo>
                  <a:cubicBezTo>
                    <a:pt x="20" y="0"/>
                    <a:pt x="7" y="11"/>
                    <a:pt x="1" y="21"/>
                  </a:cubicBezTo>
                  <a:cubicBezTo>
                    <a:pt x="0" y="24"/>
                    <a:pt x="1" y="27"/>
                    <a:pt x="1" y="3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A91908AA-2FB5-584C-9376-1A3D88F9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8008" y="4517065"/>
              <a:ext cx="305149" cy="528142"/>
            </a:xfrm>
            <a:custGeom>
              <a:avLst/>
              <a:gdLst>
                <a:gd name="T0" fmla="*/ 31 w 51"/>
                <a:gd name="T1" fmla="*/ 0 h 89"/>
                <a:gd name="T2" fmla="*/ 51 w 51"/>
                <a:gd name="T3" fmla="*/ 30 h 89"/>
                <a:gd name="T4" fmla="*/ 45 w 51"/>
                <a:gd name="T5" fmla="*/ 49 h 89"/>
                <a:gd name="T6" fmla="*/ 44 w 51"/>
                <a:gd name="T7" fmla="*/ 60 h 89"/>
                <a:gd name="T8" fmla="*/ 47 w 51"/>
                <a:gd name="T9" fmla="*/ 71 h 89"/>
                <a:gd name="T10" fmla="*/ 37 w 51"/>
                <a:gd name="T11" fmla="*/ 88 h 89"/>
                <a:gd name="T12" fmla="*/ 27 w 51"/>
                <a:gd name="T13" fmla="*/ 86 h 89"/>
                <a:gd name="T14" fmla="*/ 23 w 51"/>
                <a:gd name="T15" fmla="*/ 75 h 89"/>
                <a:gd name="T16" fmla="*/ 24 w 51"/>
                <a:gd name="T17" fmla="*/ 72 h 89"/>
                <a:gd name="T18" fmla="*/ 19 w 51"/>
                <a:gd name="T19" fmla="*/ 62 h 89"/>
                <a:gd name="T20" fmla="*/ 3 w 51"/>
                <a:gd name="T21" fmla="*/ 30 h 89"/>
                <a:gd name="T22" fmla="*/ 31 w 51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9">
                  <a:moveTo>
                    <a:pt x="31" y="0"/>
                  </a:moveTo>
                  <a:cubicBezTo>
                    <a:pt x="45" y="0"/>
                    <a:pt x="51" y="10"/>
                    <a:pt x="51" y="30"/>
                  </a:cubicBezTo>
                  <a:cubicBezTo>
                    <a:pt x="51" y="37"/>
                    <a:pt x="48" y="44"/>
                    <a:pt x="45" y="49"/>
                  </a:cubicBezTo>
                  <a:cubicBezTo>
                    <a:pt x="43" y="52"/>
                    <a:pt x="43" y="56"/>
                    <a:pt x="44" y="6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81"/>
                    <a:pt x="44" y="86"/>
                    <a:pt x="37" y="88"/>
                  </a:cubicBezTo>
                  <a:cubicBezTo>
                    <a:pt x="34" y="89"/>
                    <a:pt x="30" y="88"/>
                    <a:pt x="27" y="86"/>
                  </a:cubicBezTo>
                  <a:cubicBezTo>
                    <a:pt x="23" y="84"/>
                    <a:pt x="23" y="79"/>
                    <a:pt x="23" y="75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5" y="67"/>
                    <a:pt x="23" y="63"/>
                    <a:pt x="19" y="62"/>
                  </a:cubicBezTo>
                  <a:cubicBezTo>
                    <a:pt x="7" y="60"/>
                    <a:pt x="6" y="48"/>
                    <a:pt x="3" y="30"/>
                  </a:cubicBezTo>
                  <a:cubicBezTo>
                    <a:pt x="0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0AC87791-BC12-3B43-8F1A-05B8260D6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5613" y="4452514"/>
              <a:ext cx="328622" cy="243533"/>
            </a:xfrm>
            <a:custGeom>
              <a:avLst/>
              <a:gdLst>
                <a:gd name="T0" fmla="*/ 0 w 55"/>
                <a:gd name="T1" fmla="*/ 14 h 41"/>
                <a:gd name="T2" fmla="*/ 8 w 55"/>
                <a:gd name="T3" fmla="*/ 6 h 41"/>
                <a:gd name="T4" fmla="*/ 11 w 55"/>
                <a:gd name="T5" fmla="*/ 5 h 41"/>
                <a:gd name="T6" fmla="*/ 28 w 55"/>
                <a:gd name="T7" fmla="*/ 0 h 41"/>
                <a:gd name="T8" fmla="*/ 53 w 55"/>
                <a:gd name="T9" fmla="*/ 21 h 41"/>
                <a:gd name="T10" fmla="*/ 51 w 55"/>
                <a:gd name="T11" fmla="*/ 31 h 41"/>
                <a:gd name="T12" fmla="*/ 43 w 55"/>
                <a:gd name="T13" fmla="*/ 39 h 41"/>
                <a:gd name="T14" fmla="*/ 43 w 55"/>
                <a:gd name="T15" fmla="*/ 39 h 41"/>
                <a:gd name="T16" fmla="*/ 39 w 55"/>
                <a:gd name="T17" fmla="*/ 41 h 41"/>
                <a:gd name="T18" fmla="*/ 36 w 55"/>
                <a:gd name="T19" fmla="*/ 38 h 41"/>
                <a:gd name="T20" fmla="*/ 28 w 55"/>
                <a:gd name="T21" fmla="*/ 28 h 41"/>
                <a:gd name="T22" fmla="*/ 11 w 55"/>
                <a:gd name="T23" fmla="*/ 26 h 41"/>
                <a:gd name="T24" fmla="*/ 11 w 55"/>
                <a:gd name="T25" fmla="*/ 26 h 41"/>
                <a:gd name="T26" fmla="*/ 0 w 55"/>
                <a:gd name="T27" fmla="*/ 17 h 41"/>
                <a:gd name="T28" fmla="*/ 0 w 55"/>
                <a:gd name="T29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41">
                  <a:moveTo>
                    <a:pt x="0" y="14"/>
                  </a:moveTo>
                  <a:cubicBezTo>
                    <a:pt x="0" y="10"/>
                    <a:pt x="4" y="6"/>
                    <a:pt x="8" y="6"/>
                  </a:cubicBezTo>
                  <a:cubicBezTo>
                    <a:pt x="9" y="6"/>
                    <a:pt x="10" y="5"/>
                    <a:pt x="11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8" y="0"/>
                    <a:pt x="55" y="6"/>
                    <a:pt x="53" y="2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0" y="35"/>
                    <a:pt x="47" y="38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2" y="40"/>
                    <a:pt x="41" y="41"/>
                    <a:pt x="39" y="41"/>
                  </a:cubicBezTo>
                  <a:cubicBezTo>
                    <a:pt x="38" y="41"/>
                    <a:pt x="36" y="40"/>
                    <a:pt x="36" y="38"/>
                  </a:cubicBezTo>
                  <a:cubicBezTo>
                    <a:pt x="36" y="33"/>
                    <a:pt x="33" y="29"/>
                    <a:pt x="28" y="28"/>
                  </a:cubicBezTo>
                  <a:cubicBezTo>
                    <a:pt x="23" y="27"/>
                    <a:pt x="17" y="24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7"/>
                    <a:pt x="0" y="23"/>
                    <a:pt x="0" y="17"/>
                  </a:cubicBezTo>
                  <a:cubicBezTo>
                    <a:pt x="0" y="16"/>
                    <a:pt x="0" y="15"/>
                    <a:pt x="0" y="1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802A7B61-CF96-C146-9730-F95CEB21E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6211" y="4649100"/>
              <a:ext cx="76287" cy="93892"/>
            </a:xfrm>
            <a:custGeom>
              <a:avLst/>
              <a:gdLst>
                <a:gd name="T0" fmla="*/ 0 w 13"/>
                <a:gd name="T1" fmla="*/ 8 h 16"/>
                <a:gd name="T2" fmla="*/ 6 w 13"/>
                <a:gd name="T3" fmla="*/ 16 h 16"/>
                <a:gd name="T4" fmla="*/ 13 w 13"/>
                <a:gd name="T5" fmla="*/ 5 h 16"/>
                <a:gd name="T6" fmla="*/ 6 w 13"/>
                <a:gd name="T7" fmla="*/ 0 h 16"/>
                <a:gd name="T8" fmla="*/ 0 w 13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cubicBezTo>
                    <a:pt x="0" y="12"/>
                    <a:pt x="2" y="16"/>
                    <a:pt x="6" y="16"/>
                  </a:cubicBezTo>
                  <a:cubicBezTo>
                    <a:pt x="10" y="16"/>
                    <a:pt x="13" y="10"/>
                    <a:pt x="13" y="5"/>
                  </a:cubicBezTo>
                  <a:cubicBezTo>
                    <a:pt x="13" y="1"/>
                    <a:pt x="10" y="0"/>
                    <a:pt x="6" y="0"/>
                  </a:cubicBezTo>
                  <a:cubicBezTo>
                    <a:pt x="2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E2DD50FF-FE36-6F48-8652-A68BE7831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9086" y="4684309"/>
              <a:ext cx="41078" cy="111497"/>
            </a:xfrm>
            <a:custGeom>
              <a:avLst/>
              <a:gdLst>
                <a:gd name="T0" fmla="*/ 0 w 7"/>
                <a:gd name="T1" fmla="*/ 15 h 19"/>
                <a:gd name="T2" fmla="*/ 3 w 7"/>
                <a:gd name="T3" fmla="*/ 19 h 19"/>
                <a:gd name="T4" fmla="*/ 3 w 7"/>
                <a:gd name="T5" fmla="*/ 19 h 19"/>
                <a:gd name="T6" fmla="*/ 7 w 7"/>
                <a:gd name="T7" fmla="*/ 16 h 19"/>
                <a:gd name="T8" fmla="*/ 7 w 7"/>
                <a:gd name="T9" fmla="*/ 2 h 19"/>
                <a:gd name="T10" fmla="*/ 6 w 7"/>
                <a:gd name="T11" fmla="*/ 1 h 19"/>
                <a:gd name="T12" fmla="*/ 5 w 7"/>
                <a:gd name="T13" fmla="*/ 0 h 19"/>
                <a:gd name="T14" fmla="*/ 3 w 7"/>
                <a:gd name="T15" fmla="*/ 1 h 19"/>
                <a:gd name="T16" fmla="*/ 0 w 7"/>
                <a:gd name="T17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9">
                  <a:moveTo>
                    <a:pt x="0" y="15"/>
                  </a:moveTo>
                  <a:cubicBezTo>
                    <a:pt x="0" y="17"/>
                    <a:pt x="1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7" y="18"/>
                    <a:pt x="7" y="1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3ED8EC50-3651-4A48-931E-D7EA502F9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3337" y="4429041"/>
              <a:ext cx="404909" cy="190719"/>
            </a:xfrm>
            <a:custGeom>
              <a:avLst/>
              <a:gdLst>
                <a:gd name="T0" fmla="*/ 0 w 67"/>
                <a:gd name="T1" fmla="*/ 32 h 32"/>
                <a:gd name="T2" fmla="*/ 33 w 67"/>
                <a:gd name="T3" fmla="*/ 0 h 32"/>
                <a:gd name="T4" fmla="*/ 67 w 67"/>
                <a:gd name="T5" fmla="*/ 32 h 32"/>
                <a:gd name="T6" fmla="*/ 0 w 67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0" y="32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7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8E7565D7-FA30-7D4A-92B8-133D98F87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043" y="4429041"/>
              <a:ext cx="258203" cy="190719"/>
            </a:xfrm>
            <a:custGeom>
              <a:avLst/>
              <a:gdLst>
                <a:gd name="T0" fmla="*/ 0 w 43"/>
                <a:gd name="T1" fmla="*/ 1 h 32"/>
                <a:gd name="T2" fmla="*/ 10 w 43"/>
                <a:gd name="T3" fmla="*/ 0 h 32"/>
                <a:gd name="T4" fmla="*/ 43 w 43"/>
                <a:gd name="T5" fmla="*/ 32 h 32"/>
                <a:gd name="T6" fmla="*/ 23 w 43"/>
                <a:gd name="T7" fmla="*/ 32 h 32"/>
                <a:gd name="T8" fmla="*/ 0 w 43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0" y="1"/>
                  </a:moveTo>
                  <a:cubicBezTo>
                    <a:pt x="3" y="0"/>
                    <a:pt x="6" y="0"/>
                    <a:pt x="10" y="0"/>
                  </a:cubicBezTo>
                  <a:cubicBezTo>
                    <a:pt x="28" y="0"/>
                    <a:pt x="42" y="14"/>
                    <a:pt x="4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10"/>
                    <a:pt x="17" y="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1490B718-F53D-BA42-897D-28EC57EC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9445" y="4575747"/>
              <a:ext cx="384371" cy="44013"/>
            </a:xfrm>
            <a:custGeom>
              <a:avLst/>
              <a:gdLst>
                <a:gd name="T0" fmla="*/ 7 w 64"/>
                <a:gd name="T1" fmla="*/ 0 h 7"/>
                <a:gd name="T2" fmla="*/ 57 w 64"/>
                <a:gd name="T3" fmla="*/ 0 h 7"/>
                <a:gd name="T4" fmla="*/ 64 w 64"/>
                <a:gd name="T5" fmla="*/ 7 h 7"/>
                <a:gd name="T6" fmla="*/ 64 w 64"/>
                <a:gd name="T7" fmla="*/ 7 h 7"/>
                <a:gd name="T8" fmla="*/ 0 w 64"/>
                <a:gd name="T9" fmla="*/ 7 h 7"/>
                <a:gd name="T10" fmla="*/ 0 w 64"/>
                <a:gd name="T11" fmla="*/ 7 h 7"/>
                <a:gd name="T12" fmla="*/ 7 w 6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">
                  <a:moveTo>
                    <a:pt x="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3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54">
              <a:extLst>
                <a:ext uri="{FF2B5EF4-FFF2-40B4-BE49-F238E27FC236}">
                  <a16:creationId xmlns:a16="http://schemas.microsoft.com/office/drawing/2014/main" id="{2B7894E7-6BC5-B746-ADF5-53E264CE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648" y="4411436"/>
              <a:ext cx="58682" cy="293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6D44459E-1AFC-4847-BC49-72720C78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8008" y="4619758"/>
              <a:ext cx="41078" cy="58682"/>
            </a:xfrm>
            <a:custGeom>
              <a:avLst/>
              <a:gdLst>
                <a:gd name="T0" fmla="*/ 7 w 7"/>
                <a:gd name="T1" fmla="*/ 0 h 10"/>
                <a:gd name="T2" fmla="*/ 2 w 7"/>
                <a:gd name="T3" fmla="*/ 10 h 10"/>
                <a:gd name="T4" fmla="*/ 2 w 7"/>
                <a:gd name="T5" fmla="*/ 10 h 10"/>
                <a:gd name="T6" fmla="*/ 0 w 7"/>
                <a:gd name="T7" fmla="*/ 8 h 10"/>
                <a:gd name="T8" fmla="*/ 0 w 7"/>
                <a:gd name="T9" fmla="*/ 2 h 10"/>
                <a:gd name="T10" fmla="*/ 2 w 7"/>
                <a:gd name="T11" fmla="*/ 0 h 10"/>
                <a:gd name="T12" fmla="*/ 7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7" y="0"/>
                  </a:moveTo>
                  <a:cubicBezTo>
                    <a:pt x="4" y="3"/>
                    <a:pt x="3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3C18CCCB-D8C6-E641-8748-85AC2380D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5134" y="5464786"/>
              <a:ext cx="1734068" cy="1038680"/>
            </a:xfrm>
            <a:custGeom>
              <a:avLst/>
              <a:gdLst>
                <a:gd name="T0" fmla="*/ 10 w 288"/>
                <a:gd name="T1" fmla="*/ 136 h 175"/>
                <a:gd name="T2" fmla="*/ 257 w 288"/>
                <a:gd name="T3" fmla="*/ 174 h 175"/>
                <a:gd name="T4" fmla="*/ 269 w 288"/>
                <a:gd name="T5" fmla="*/ 165 h 175"/>
                <a:gd name="T6" fmla="*/ 287 w 288"/>
                <a:gd name="T7" fmla="*/ 52 h 175"/>
                <a:gd name="T8" fmla="*/ 278 w 288"/>
                <a:gd name="T9" fmla="*/ 39 h 175"/>
                <a:gd name="T10" fmla="*/ 31 w 288"/>
                <a:gd name="T11" fmla="*/ 1 h 175"/>
                <a:gd name="T12" fmla="*/ 18 w 288"/>
                <a:gd name="T13" fmla="*/ 10 h 175"/>
                <a:gd name="T14" fmla="*/ 1 w 288"/>
                <a:gd name="T15" fmla="*/ 124 h 175"/>
                <a:gd name="T16" fmla="*/ 10 w 288"/>
                <a:gd name="T17" fmla="*/ 13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175">
                  <a:moveTo>
                    <a:pt x="10" y="136"/>
                  </a:moveTo>
                  <a:cubicBezTo>
                    <a:pt x="257" y="174"/>
                    <a:pt x="257" y="174"/>
                    <a:pt x="257" y="174"/>
                  </a:cubicBezTo>
                  <a:cubicBezTo>
                    <a:pt x="263" y="175"/>
                    <a:pt x="268" y="171"/>
                    <a:pt x="269" y="165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288" y="46"/>
                    <a:pt x="284" y="40"/>
                    <a:pt x="278" y="39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5" y="0"/>
                    <a:pt x="19" y="4"/>
                    <a:pt x="18" y="10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30"/>
                    <a:pt x="4" y="136"/>
                    <a:pt x="10" y="13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5244D8EC-DC1C-C349-85A3-1DA7C77C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492" y="5887300"/>
              <a:ext cx="765807" cy="184851"/>
            </a:xfrm>
            <a:custGeom>
              <a:avLst/>
              <a:gdLst>
                <a:gd name="T0" fmla="*/ 256 w 261"/>
                <a:gd name="T1" fmla="*/ 63 h 63"/>
                <a:gd name="T2" fmla="*/ 0 w 261"/>
                <a:gd name="T3" fmla="*/ 24 h 63"/>
                <a:gd name="T4" fmla="*/ 4 w 261"/>
                <a:gd name="T5" fmla="*/ 0 h 63"/>
                <a:gd name="T6" fmla="*/ 261 w 261"/>
                <a:gd name="T7" fmla="*/ 38 h 63"/>
                <a:gd name="T8" fmla="*/ 256 w 261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63">
                  <a:moveTo>
                    <a:pt x="256" y="63"/>
                  </a:moveTo>
                  <a:lnTo>
                    <a:pt x="0" y="24"/>
                  </a:lnTo>
                  <a:lnTo>
                    <a:pt x="4" y="0"/>
                  </a:lnTo>
                  <a:lnTo>
                    <a:pt x="261" y="38"/>
                  </a:lnTo>
                  <a:lnTo>
                    <a:pt x="256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660BB928-D611-8F4D-A8EC-FEB23C3C0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2019" y="6051611"/>
              <a:ext cx="762872" cy="184851"/>
            </a:xfrm>
            <a:custGeom>
              <a:avLst/>
              <a:gdLst>
                <a:gd name="T0" fmla="*/ 256 w 260"/>
                <a:gd name="T1" fmla="*/ 63 h 63"/>
                <a:gd name="T2" fmla="*/ 0 w 260"/>
                <a:gd name="T3" fmla="*/ 25 h 63"/>
                <a:gd name="T4" fmla="*/ 4 w 260"/>
                <a:gd name="T5" fmla="*/ 0 h 63"/>
                <a:gd name="T6" fmla="*/ 260 w 260"/>
                <a:gd name="T7" fmla="*/ 39 h 63"/>
                <a:gd name="T8" fmla="*/ 256 w 26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63">
                  <a:moveTo>
                    <a:pt x="256" y="63"/>
                  </a:moveTo>
                  <a:lnTo>
                    <a:pt x="0" y="25"/>
                  </a:lnTo>
                  <a:lnTo>
                    <a:pt x="4" y="0"/>
                  </a:lnTo>
                  <a:lnTo>
                    <a:pt x="260" y="39"/>
                  </a:lnTo>
                  <a:lnTo>
                    <a:pt x="256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9">
              <a:extLst>
                <a:ext uri="{FF2B5EF4-FFF2-40B4-BE49-F238E27FC236}">
                  <a16:creationId xmlns:a16="http://schemas.microsoft.com/office/drawing/2014/main" id="{373D0E6C-18C6-CF4C-A23C-004FB546D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8546" y="6212989"/>
              <a:ext cx="762872" cy="190719"/>
            </a:xfrm>
            <a:custGeom>
              <a:avLst/>
              <a:gdLst>
                <a:gd name="T0" fmla="*/ 256 w 260"/>
                <a:gd name="T1" fmla="*/ 65 h 65"/>
                <a:gd name="T2" fmla="*/ 0 w 260"/>
                <a:gd name="T3" fmla="*/ 24 h 65"/>
                <a:gd name="T4" fmla="*/ 2 w 260"/>
                <a:gd name="T5" fmla="*/ 0 h 65"/>
                <a:gd name="T6" fmla="*/ 260 w 260"/>
                <a:gd name="T7" fmla="*/ 38 h 65"/>
                <a:gd name="T8" fmla="*/ 256 w 26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65">
                  <a:moveTo>
                    <a:pt x="256" y="65"/>
                  </a:moveTo>
                  <a:lnTo>
                    <a:pt x="0" y="24"/>
                  </a:lnTo>
                  <a:lnTo>
                    <a:pt x="2" y="0"/>
                  </a:lnTo>
                  <a:lnTo>
                    <a:pt x="260" y="38"/>
                  </a:lnTo>
                  <a:lnTo>
                    <a:pt x="256" y="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3E450AB-1198-7248-8288-5013990F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492" y="5887300"/>
              <a:ext cx="434250" cy="134970"/>
            </a:xfrm>
            <a:custGeom>
              <a:avLst/>
              <a:gdLst>
                <a:gd name="T0" fmla="*/ 144 w 148"/>
                <a:gd name="T1" fmla="*/ 46 h 46"/>
                <a:gd name="T2" fmla="*/ 0 w 148"/>
                <a:gd name="T3" fmla="*/ 24 h 46"/>
                <a:gd name="T4" fmla="*/ 4 w 148"/>
                <a:gd name="T5" fmla="*/ 0 h 46"/>
                <a:gd name="T6" fmla="*/ 148 w 148"/>
                <a:gd name="T7" fmla="*/ 22 h 46"/>
                <a:gd name="T8" fmla="*/ 144 w 148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46">
                  <a:moveTo>
                    <a:pt x="144" y="46"/>
                  </a:moveTo>
                  <a:lnTo>
                    <a:pt x="0" y="24"/>
                  </a:lnTo>
                  <a:lnTo>
                    <a:pt x="4" y="0"/>
                  </a:lnTo>
                  <a:lnTo>
                    <a:pt x="148" y="22"/>
                  </a:lnTo>
                  <a:lnTo>
                    <a:pt x="144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">
              <a:extLst>
                <a:ext uri="{FF2B5EF4-FFF2-40B4-BE49-F238E27FC236}">
                  <a16:creationId xmlns:a16="http://schemas.microsoft.com/office/drawing/2014/main" id="{056A9C9C-59ED-6247-A090-1FDE54615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2019" y="6051611"/>
              <a:ext cx="528142" cy="149641"/>
            </a:xfrm>
            <a:custGeom>
              <a:avLst/>
              <a:gdLst>
                <a:gd name="T0" fmla="*/ 176 w 180"/>
                <a:gd name="T1" fmla="*/ 51 h 51"/>
                <a:gd name="T2" fmla="*/ 0 w 180"/>
                <a:gd name="T3" fmla="*/ 25 h 51"/>
                <a:gd name="T4" fmla="*/ 4 w 180"/>
                <a:gd name="T5" fmla="*/ 0 h 51"/>
                <a:gd name="T6" fmla="*/ 180 w 180"/>
                <a:gd name="T7" fmla="*/ 27 h 51"/>
                <a:gd name="T8" fmla="*/ 176 w 18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1">
                  <a:moveTo>
                    <a:pt x="176" y="51"/>
                  </a:moveTo>
                  <a:lnTo>
                    <a:pt x="0" y="25"/>
                  </a:lnTo>
                  <a:lnTo>
                    <a:pt x="4" y="0"/>
                  </a:lnTo>
                  <a:lnTo>
                    <a:pt x="180" y="27"/>
                  </a:lnTo>
                  <a:lnTo>
                    <a:pt x="176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1C4CFCC3-10B7-224E-8891-D677744D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8546" y="6212989"/>
              <a:ext cx="337425" cy="123233"/>
            </a:xfrm>
            <a:custGeom>
              <a:avLst/>
              <a:gdLst>
                <a:gd name="T0" fmla="*/ 110 w 115"/>
                <a:gd name="T1" fmla="*/ 42 h 42"/>
                <a:gd name="T2" fmla="*/ 0 w 115"/>
                <a:gd name="T3" fmla="*/ 24 h 42"/>
                <a:gd name="T4" fmla="*/ 2 w 115"/>
                <a:gd name="T5" fmla="*/ 0 h 42"/>
                <a:gd name="T6" fmla="*/ 115 w 115"/>
                <a:gd name="T7" fmla="*/ 18 h 42"/>
                <a:gd name="T8" fmla="*/ 110 w 11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2">
                  <a:moveTo>
                    <a:pt x="110" y="42"/>
                  </a:moveTo>
                  <a:lnTo>
                    <a:pt x="0" y="24"/>
                  </a:lnTo>
                  <a:lnTo>
                    <a:pt x="2" y="0"/>
                  </a:lnTo>
                  <a:lnTo>
                    <a:pt x="115" y="18"/>
                  </a:lnTo>
                  <a:lnTo>
                    <a:pt x="110" y="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3">
              <a:extLst>
                <a:ext uri="{FF2B5EF4-FFF2-40B4-BE49-F238E27FC236}">
                  <a16:creationId xmlns:a16="http://schemas.microsoft.com/office/drawing/2014/main" id="{A1142CA2-7D5A-024A-990B-97821E04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0224" y="5561613"/>
              <a:ext cx="155510" cy="633771"/>
            </a:xfrm>
            <a:custGeom>
              <a:avLst/>
              <a:gdLst>
                <a:gd name="T0" fmla="*/ 20 w 53"/>
                <a:gd name="T1" fmla="*/ 216 h 216"/>
                <a:gd name="T2" fmla="*/ 0 w 53"/>
                <a:gd name="T3" fmla="*/ 212 h 216"/>
                <a:gd name="T4" fmla="*/ 35 w 53"/>
                <a:gd name="T5" fmla="*/ 0 h 216"/>
                <a:gd name="T6" fmla="*/ 53 w 53"/>
                <a:gd name="T7" fmla="*/ 2 h 216"/>
                <a:gd name="T8" fmla="*/ 20 w 53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16">
                  <a:moveTo>
                    <a:pt x="20" y="216"/>
                  </a:moveTo>
                  <a:lnTo>
                    <a:pt x="0" y="212"/>
                  </a:lnTo>
                  <a:lnTo>
                    <a:pt x="35" y="0"/>
                  </a:lnTo>
                  <a:lnTo>
                    <a:pt x="53" y="2"/>
                  </a:lnTo>
                  <a:lnTo>
                    <a:pt x="20" y="2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id="{448D0707-C891-E24E-8B60-241D78E1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8786" y="5579218"/>
              <a:ext cx="155510" cy="627903"/>
            </a:xfrm>
            <a:custGeom>
              <a:avLst/>
              <a:gdLst>
                <a:gd name="T0" fmla="*/ 18 w 53"/>
                <a:gd name="T1" fmla="*/ 214 h 214"/>
                <a:gd name="T2" fmla="*/ 0 w 53"/>
                <a:gd name="T3" fmla="*/ 212 h 214"/>
                <a:gd name="T4" fmla="*/ 33 w 53"/>
                <a:gd name="T5" fmla="*/ 0 h 214"/>
                <a:gd name="T6" fmla="*/ 53 w 53"/>
                <a:gd name="T7" fmla="*/ 2 h 214"/>
                <a:gd name="T8" fmla="*/ 18 w 53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14">
                  <a:moveTo>
                    <a:pt x="18" y="214"/>
                  </a:moveTo>
                  <a:lnTo>
                    <a:pt x="0" y="212"/>
                  </a:lnTo>
                  <a:lnTo>
                    <a:pt x="33" y="0"/>
                  </a:lnTo>
                  <a:lnTo>
                    <a:pt x="53" y="2"/>
                  </a:lnTo>
                  <a:lnTo>
                    <a:pt x="18" y="21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5">
              <a:extLst>
                <a:ext uri="{FF2B5EF4-FFF2-40B4-BE49-F238E27FC236}">
                  <a16:creationId xmlns:a16="http://schemas.microsoft.com/office/drawing/2014/main" id="{BF427171-462B-7943-8A6B-CD2D829E1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1481" y="5590954"/>
              <a:ext cx="155510" cy="633771"/>
            </a:xfrm>
            <a:custGeom>
              <a:avLst/>
              <a:gdLst>
                <a:gd name="T0" fmla="*/ 20 w 53"/>
                <a:gd name="T1" fmla="*/ 216 h 216"/>
                <a:gd name="T2" fmla="*/ 0 w 53"/>
                <a:gd name="T3" fmla="*/ 214 h 216"/>
                <a:gd name="T4" fmla="*/ 33 w 53"/>
                <a:gd name="T5" fmla="*/ 0 h 216"/>
                <a:gd name="T6" fmla="*/ 53 w 53"/>
                <a:gd name="T7" fmla="*/ 4 h 216"/>
                <a:gd name="T8" fmla="*/ 20 w 53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16">
                  <a:moveTo>
                    <a:pt x="20" y="216"/>
                  </a:moveTo>
                  <a:lnTo>
                    <a:pt x="0" y="214"/>
                  </a:lnTo>
                  <a:lnTo>
                    <a:pt x="33" y="0"/>
                  </a:lnTo>
                  <a:lnTo>
                    <a:pt x="53" y="4"/>
                  </a:lnTo>
                  <a:lnTo>
                    <a:pt x="20" y="2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6">
              <a:extLst>
                <a:ext uri="{FF2B5EF4-FFF2-40B4-BE49-F238E27FC236}">
                  <a16:creationId xmlns:a16="http://schemas.microsoft.com/office/drawing/2014/main" id="{349A13F4-DA79-4C47-9326-8E419BAA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043" y="5608559"/>
              <a:ext cx="149641" cy="633771"/>
            </a:xfrm>
            <a:custGeom>
              <a:avLst/>
              <a:gdLst>
                <a:gd name="T0" fmla="*/ 18 w 51"/>
                <a:gd name="T1" fmla="*/ 216 h 216"/>
                <a:gd name="T2" fmla="*/ 0 w 51"/>
                <a:gd name="T3" fmla="*/ 212 h 216"/>
                <a:gd name="T4" fmla="*/ 32 w 51"/>
                <a:gd name="T5" fmla="*/ 0 h 216"/>
                <a:gd name="T6" fmla="*/ 51 w 51"/>
                <a:gd name="T7" fmla="*/ 2 h 216"/>
                <a:gd name="T8" fmla="*/ 18 w 51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6">
                  <a:moveTo>
                    <a:pt x="18" y="216"/>
                  </a:moveTo>
                  <a:lnTo>
                    <a:pt x="0" y="212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18" y="2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7">
              <a:extLst>
                <a:ext uri="{FF2B5EF4-FFF2-40B4-BE49-F238E27FC236}">
                  <a16:creationId xmlns:a16="http://schemas.microsoft.com/office/drawing/2014/main" id="{891E7D16-B633-0A43-B927-A1348009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9803" y="5626164"/>
              <a:ext cx="158443" cy="633771"/>
            </a:xfrm>
            <a:custGeom>
              <a:avLst/>
              <a:gdLst>
                <a:gd name="T0" fmla="*/ 21 w 54"/>
                <a:gd name="T1" fmla="*/ 216 h 216"/>
                <a:gd name="T2" fmla="*/ 0 w 54"/>
                <a:gd name="T3" fmla="*/ 212 h 216"/>
                <a:gd name="T4" fmla="*/ 33 w 54"/>
                <a:gd name="T5" fmla="*/ 0 h 216"/>
                <a:gd name="T6" fmla="*/ 54 w 54"/>
                <a:gd name="T7" fmla="*/ 2 h 216"/>
                <a:gd name="T8" fmla="*/ 21 w 54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16">
                  <a:moveTo>
                    <a:pt x="21" y="216"/>
                  </a:moveTo>
                  <a:lnTo>
                    <a:pt x="0" y="212"/>
                  </a:lnTo>
                  <a:lnTo>
                    <a:pt x="33" y="0"/>
                  </a:lnTo>
                  <a:lnTo>
                    <a:pt x="54" y="2"/>
                  </a:lnTo>
                  <a:lnTo>
                    <a:pt x="21" y="2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8">
              <a:extLst>
                <a:ext uri="{FF2B5EF4-FFF2-40B4-BE49-F238E27FC236}">
                  <a16:creationId xmlns:a16="http://schemas.microsoft.com/office/drawing/2014/main" id="{757984AD-A885-444A-B084-7C25390CC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2498" y="5637900"/>
              <a:ext cx="158443" cy="633771"/>
            </a:xfrm>
            <a:custGeom>
              <a:avLst/>
              <a:gdLst>
                <a:gd name="T0" fmla="*/ 21 w 54"/>
                <a:gd name="T1" fmla="*/ 216 h 216"/>
                <a:gd name="T2" fmla="*/ 0 w 54"/>
                <a:gd name="T3" fmla="*/ 214 h 216"/>
                <a:gd name="T4" fmla="*/ 35 w 54"/>
                <a:gd name="T5" fmla="*/ 0 h 216"/>
                <a:gd name="T6" fmla="*/ 54 w 54"/>
                <a:gd name="T7" fmla="*/ 4 h 216"/>
                <a:gd name="T8" fmla="*/ 21 w 54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16">
                  <a:moveTo>
                    <a:pt x="21" y="216"/>
                  </a:moveTo>
                  <a:lnTo>
                    <a:pt x="0" y="214"/>
                  </a:lnTo>
                  <a:lnTo>
                    <a:pt x="35" y="0"/>
                  </a:lnTo>
                  <a:lnTo>
                    <a:pt x="54" y="4"/>
                  </a:lnTo>
                  <a:lnTo>
                    <a:pt x="21" y="2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9">
              <a:extLst>
                <a:ext uri="{FF2B5EF4-FFF2-40B4-BE49-F238E27FC236}">
                  <a16:creationId xmlns:a16="http://schemas.microsoft.com/office/drawing/2014/main" id="{D1396AAD-C28F-EB4A-9845-1E719628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0224" y="5822749"/>
              <a:ext cx="114432" cy="372635"/>
            </a:xfrm>
            <a:custGeom>
              <a:avLst/>
              <a:gdLst>
                <a:gd name="T0" fmla="*/ 20 w 39"/>
                <a:gd name="T1" fmla="*/ 127 h 127"/>
                <a:gd name="T2" fmla="*/ 0 w 39"/>
                <a:gd name="T3" fmla="*/ 123 h 127"/>
                <a:gd name="T4" fmla="*/ 20 w 39"/>
                <a:gd name="T5" fmla="*/ 0 h 127"/>
                <a:gd name="T6" fmla="*/ 39 w 39"/>
                <a:gd name="T7" fmla="*/ 4 h 127"/>
                <a:gd name="T8" fmla="*/ 20 w 3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27">
                  <a:moveTo>
                    <a:pt x="20" y="127"/>
                  </a:moveTo>
                  <a:lnTo>
                    <a:pt x="0" y="123"/>
                  </a:lnTo>
                  <a:lnTo>
                    <a:pt x="20" y="0"/>
                  </a:lnTo>
                  <a:lnTo>
                    <a:pt x="39" y="4"/>
                  </a:lnTo>
                  <a:lnTo>
                    <a:pt x="20" y="1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0">
              <a:extLst>
                <a:ext uri="{FF2B5EF4-FFF2-40B4-BE49-F238E27FC236}">
                  <a16:creationId xmlns:a16="http://schemas.microsoft.com/office/drawing/2014/main" id="{F42C4E52-2EB7-6342-98FB-FF89D848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8786" y="5922510"/>
              <a:ext cx="96827" cy="284611"/>
            </a:xfrm>
            <a:custGeom>
              <a:avLst/>
              <a:gdLst>
                <a:gd name="T0" fmla="*/ 18 w 33"/>
                <a:gd name="T1" fmla="*/ 97 h 97"/>
                <a:gd name="T2" fmla="*/ 0 w 33"/>
                <a:gd name="T3" fmla="*/ 95 h 97"/>
                <a:gd name="T4" fmla="*/ 14 w 33"/>
                <a:gd name="T5" fmla="*/ 0 h 97"/>
                <a:gd name="T6" fmla="*/ 33 w 33"/>
                <a:gd name="T7" fmla="*/ 4 h 97"/>
                <a:gd name="T8" fmla="*/ 18 w 3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7">
                  <a:moveTo>
                    <a:pt x="18" y="97"/>
                  </a:moveTo>
                  <a:lnTo>
                    <a:pt x="0" y="95"/>
                  </a:lnTo>
                  <a:lnTo>
                    <a:pt x="14" y="0"/>
                  </a:lnTo>
                  <a:lnTo>
                    <a:pt x="33" y="4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1">
              <a:extLst>
                <a:ext uri="{FF2B5EF4-FFF2-40B4-BE49-F238E27FC236}">
                  <a16:creationId xmlns:a16="http://schemas.microsoft.com/office/drawing/2014/main" id="{4057F87B-9DAE-AC45-BBF2-62F89707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1481" y="5904905"/>
              <a:ext cx="108564" cy="319820"/>
            </a:xfrm>
            <a:custGeom>
              <a:avLst/>
              <a:gdLst>
                <a:gd name="T0" fmla="*/ 20 w 37"/>
                <a:gd name="T1" fmla="*/ 109 h 109"/>
                <a:gd name="T2" fmla="*/ 0 w 37"/>
                <a:gd name="T3" fmla="*/ 107 h 109"/>
                <a:gd name="T4" fmla="*/ 16 w 37"/>
                <a:gd name="T5" fmla="*/ 0 h 109"/>
                <a:gd name="T6" fmla="*/ 37 w 37"/>
                <a:gd name="T7" fmla="*/ 2 h 109"/>
                <a:gd name="T8" fmla="*/ 20 w 37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09">
                  <a:moveTo>
                    <a:pt x="20" y="109"/>
                  </a:moveTo>
                  <a:lnTo>
                    <a:pt x="0" y="107"/>
                  </a:lnTo>
                  <a:lnTo>
                    <a:pt x="16" y="0"/>
                  </a:lnTo>
                  <a:lnTo>
                    <a:pt x="37" y="2"/>
                  </a:lnTo>
                  <a:lnTo>
                    <a:pt x="20" y="1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2">
              <a:extLst>
                <a:ext uri="{FF2B5EF4-FFF2-40B4-BE49-F238E27FC236}">
                  <a16:creationId xmlns:a16="http://schemas.microsoft.com/office/drawing/2014/main" id="{C923114A-3DDF-794D-A16A-DDA1164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043" y="5945983"/>
              <a:ext cx="99760" cy="296347"/>
            </a:xfrm>
            <a:custGeom>
              <a:avLst/>
              <a:gdLst>
                <a:gd name="T0" fmla="*/ 18 w 34"/>
                <a:gd name="T1" fmla="*/ 101 h 101"/>
                <a:gd name="T2" fmla="*/ 0 w 34"/>
                <a:gd name="T3" fmla="*/ 97 h 101"/>
                <a:gd name="T4" fmla="*/ 14 w 34"/>
                <a:gd name="T5" fmla="*/ 0 h 101"/>
                <a:gd name="T6" fmla="*/ 34 w 34"/>
                <a:gd name="T7" fmla="*/ 2 h 101"/>
                <a:gd name="T8" fmla="*/ 18 w 3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01">
                  <a:moveTo>
                    <a:pt x="18" y="101"/>
                  </a:moveTo>
                  <a:lnTo>
                    <a:pt x="0" y="97"/>
                  </a:lnTo>
                  <a:lnTo>
                    <a:pt x="14" y="0"/>
                  </a:lnTo>
                  <a:lnTo>
                    <a:pt x="34" y="2"/>
                  </a:lnTo>
                  <a:lnTo>
                    <a:pt x="18" y="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3">
              <a:extLst>
                <a:ext uri="{FF2B5EF4-FFF2-40B4-BE49-F238E27FC236}">
                  <a16:creationId xmlns:a16="http://schemas.microsoft.com/office/drawing/2014/main" id="{23397A3B-4374-154A-BBB8-94C3FA91D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9803" y="6034006"/>
              <a:ext cx="90959" cy="225929"/>
            </a:xfrm>
            <a:custGeom>
              <a:avLst/>
              <a:gdLst>
                <a:gd name="T0" fmla="*/ 21 w 31"/>
                <a:gd name="T1" fmla="*/ 77 h 77"/>
                <a:gd name="T2" fmla="*/ 0 w 31"/>
                <a:gd name="T3" fmla="*/ 73 h 77"/>
                <a:gd name="T4" fmla="*/ 13 w 31"/>
                <a:gd name="T5" fmla="*/ 0 h 77"/>
                <a:gd name="T6" fmla="*/ 31 w 31"/>
                <a:gd name="T7" fmla="*/ 2 h 77"/>
                <a:gd name="T8" fmla="*/ 21 w 31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7">
                  <a:moveTo>
                    <a:pt x="21" y="77"/>
                  </a:moveTo>
                  <a:lnTo>
                    <a:pt x="0" y="73"/>
                  </a:lnTo>
                  <a:lnTo>
                    <a:pt x="13" y="0"/>
                  </a:lnTo>
                  <a:lnTo>
                    <a:pt x="31" y="2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4">
              <a:extLst>
                <a:ext uri="{FF2B5EF4-FFF2-40B4-BE49-F238E27FC236}">
                  <a16:creationId xmlns:a16="http://schemas.microsoft.com/office/drawing/2014/main" id="{EA99CF5A-516A-D642-9DE2-BBB26DE4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2498" y="5951851"/>
              <a:ext cx="108564" cy="319820"/>
            </a:xfrm>
            <a:custGeom>
              <a:avLst/>
              <a:gdLst>
                <a:gd name="T0" fmla="*/ 21 w 37"/>
                <a:gd name="T1" fmla="*/ 109 h 109"/>
                <a:gd name="T2" fmla="*/ 0 w 37"/>
                <a:gd name="T3" fmla="*/ 107 h 109"/>
                <a:gd name="T4" fmla="*/ 19 w 37"/>
                <a:gd name="T5" fmla="*/ 0 h 109"/>
                <a:gd name="T6" fmla="*/ 37 w 37"/>
                <a:gd name="T7" fmla="*/ 2 h 109"/>
                <a:gd name="T8" fmla="*/ 21 w 37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09">
                  <a:moveTo>
                    <a:pt x="21" y="109"/>
                  </a:moveTo>
                  <a:lnTo>
                    <a:pt x="0" y="107"/>
                  </a:lnTo>
                  <a:lnTo>
                    <a:pt x="19" y="0"/>
                  </a:lnTo>
                  <a:lnTo>
                    <a:pt x="37" y="2"/>
                  </a:lnTo>
                  <a:lnTo>
                    <a:pt x="21" y="1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5">
              <a:extLst>
                <a:ext uri="{FF2B5EF4-FFF2-40B4-BE49-F238E27FC236}">
                  <a16:creationId xmlns:a16="http://schemas.microsoft.com/office/drawing/2014/main" id="{F0BFFBF7-BD69-BA4A-AF72-7897355CE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4833" y="5667242"/>
              <a:ext cx="622034" cy="202456"/>
            </a:xfrm>
            <a:custGeom>
              <a:avLst/>
              <a:gdLst>
                <a:gd name="T0" fmla="*/ 205 w 212"/>
                <a:gd name="T1" fmla="*/ 69 h 69"/>
                <a:gd name="T2" fmla="*/ 0 w 212"/>
                <a:gd name="T3" fmla="*/ 39 h 69"/>
                <a:gd name="T4" fmla="*/ 7 w 212"/>
                <a:gd name="T5" fmla="*/ 0 h 69"/>
                <a:gd name="T6" fmla="*/ 212 w 212"/>
                <a:gd name="T7" fmla="*/ 30 h 69"/>
                <a:gd name="T8" fmla="*/ 205 w 21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69">
                  <a:moveTo>
                    <a:pt x="205" y="69"/>
                  </a:moveTo>
                  <a:lnTo>
                    <a:pt x="0" y="39"/>
                  </a:lnTo>
                  <a:lnTo>
                    <a:pt x="7" y="0"/>
                  </a:lnTo>
                  <a:lnTo>
                    <a:pt x="212" y="30"/>
                  </a:lnTo>
                  <a:lnTo>
                    <a:pt x="205" y="6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6">
              <a:extLst>
                <a:ext uri="{FF2B5EF4-FFF2-40B4-BE49-F238E27FC236}">
                  <a16:creationId xmlns:a16="http://schemas.microsoft.com/office/drawing/2014/main" id="{17DC863A-FE85-5346-BBDD-083D6EF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2976" y="6160175"/>
              <a:ext cx="137905" cy="296347"/>
            </a:xfrm>
            <a:custGeom>
              <a:avLst/>
              <a:gdLst>
                <a:gd name="T0" fmla="*/ 3 w 23"/>
                <a:gd name="T1" fmla="*/ 32 h 50"/>
                <a:gd name="T2" fmla="*/ 5 w 23"/>
                <a:gd name="T3" fmla="*/ 22 h 50"/>
                <a:gd name="T4" fmla="*/ 6 w 23"/>
                <a:gd name="T5" fmla="*/ 19 h 50"/>
                <a:gd name="T6" fmla="*/ 9 w 23"/>
                <a:gd name="T7" fmla="*/ 14 h 50"/>
                <a:gd name="T8" fmla="*/ 9 w 23"/>
                <a:gd name="T9" fmla="*/ 6 h 50"/>
                <a:gd name="T10" fmla="*/ 14 w 23"/>
                <a:gd name="T11" fmla="*/ 0 h 50"/>
                <a:gd name="T12" fmla="*/ 14 w 23"/>
                <a:gd name="T13" fmla="*/ 0 h 50"/>
                <a:gd name="T14" fmla="*/ 20 w 23"/>
                <a:gd name="T15" fmla="*/ 7 h 50"/>
                <a:gd name="T16" fmla="*/ 20 w 23"/>
                <a:gd name="T17" fmla="*/ 12 h 50"/>
                <a:gd name="T18" fmla="*/ 21 w 23"/>
                <a:gd name="T19" fmla="*/ 21 h 50"/>
                <a:gd name="T20" fmla="*/ 20 w 23"/>
                <a:gd name="T21" fmla="*/ 40 h 50"/>
                <a:gd name="T22" fmla="*/ 8 w 23"/>
                <a:gd name="T23" fmla="*/ 48 h 50"/>
                <a:gd name="T24" fmla="*/ 2 w 23"/>
                <a:gd name="T25" fmla="*/ 47 h 50"/>
                <a:gd name="T26" fmla="*/ 10 w 23"/>
                <a:gd name="T27" fmla="*/ 30 h 50"/>
                <a:gd name="T28" fmla="*/ 9 w 23"/>
                <a:gd name="T29" fmla="*/ 28 h 50"/>
                <a:gd name="T30" fmla="*/ 6 w 23"/>
                <a:gd name="T31" fmla="*/ 34 h 50"/>
                <a:gd name="T32" fmla="*/ 2 w 23"/>
                <a:gd name="T33" fmla="*/ 37 h 50"/>
                <a:gd name="T34" fmla="*/ 3 w 23"/>
                <a:gd name="T3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50">
                  <a:moveTo>
                    <a:pt x="3" y="32"/>
                  </a:moveTo>
                  <a:cubicBezTo>
                    <a:pt x="4" y="28"/>
                    <a:pt x="4" y="24"/>
                    <a:pt x="5" y="22"/>
                  </a:cubicBezTo>
                  <a:cubicBezTo>
                    <a:pt x="5" y="21"/>
                    <a:pt x="6" y="20"/>
                    <a:pt x="6" y="19"/>
                  </a:cubicBezTo>
                  <a:cubicBezTo>
                    <a:pt x="7" y="18"/>
                    <a:pt x="9" y="15"/>
                    <a:pt x="9" y="1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3"/>
                    <a:pt x="11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0" y="3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5"/>
                    <a:pt x="20" y="18"/>
                    <a:pt x="21" y="21"/>
                  </a:cubicBezTo>
                  <a:cubicBezTo>
                    <a:pt x="23" y="27"/>
                    <a:pt x="21" y="34"/>
                    <a:pt x="20" y="40"/>
                  </a:cubicBezTo>
                  <a:cubicBezTo>
                    <a:pt x="19" y="43"/>
                    <a:pt x="14" y="45"/>
                    <a:pt x="8" y="48"/>
                  </a:cubicBezTo>
                  <a:cubicBezTo>
                    <a:pt x="5" y="49"/>
                    <a:pt x="0" y="50"/>
                    <a:pt x="2" y="47"/>
                  </a:cubicBezTo>
                  <a:cubicBezTo>
                    <a:pt x="4" y="44"/>
                    <a:pt x="13" y="39"/>
                    <a:pt x="10" y="30"/>
                  </a:cubicBezTo>
                  <a:cubicBezTo>
                    <a:pt x="10" y="29"/>
                    <a:pt x="9" y="28"/>
                    <a:pt x="9" y="28"/>
                  </a:cubicBezTo>
                  <a:cubicBezTo>
                    <a:pt x="7" y="28"/>
                    <a:pt x="7" y="32"/>
                    <a:pt x="6" y="34"/>
                  </a:cubicBezTo>
                  <a:cubicBezTo>
                    <a:pt x="5" y="37"/>
                    <a:pt x="3" y="38"/>
                    <a:pt x="2" y="37"/>
                  </a:cubicBezTo>
                  <a:cubicBezTo>
                    <a:pt x="0" y="37"/>
                    <a:pt x="2" y="35"/>
                    <a:pt x="3" y="3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7">
              <a:extLst>
                <a:ext uri="{FF2B5EF4-FFF2-40B4-BE49-F238E27FC236}">
                  <a16:creationId xmlns:a16="http://schemas.microsoft.com/office/drawing/2014/main" id="{06360ED5-5F78-8A49-AB62-925AE7FB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025" y="4883830"/>
              <a:ext cx="510538" cy="1340896"/>
            </a:xfrm>
            <a:custGeom>
              <a:avLst/>
              <a:gdLst>
                <a:gd name="T0" fmla="*/ 28 w 85"/>
                <a:gd name="T1" fmla="*/ 12 h 226"/>
                <a:gd name="T2" fmla="*/ 85 w 85"/>
                <a:gd name="T3" fmla="*/ 132 h 226"/>
                <a:gd name="T4" fmla="*/ 72 w 85"/>
                <a:gd name="T5" fmla="*/ 225 h 226"/>
                <a:gd name="T6" fmla="*/ 66 w 85"/>
                <a:gd name="T7" fmla="*/ 226 h 226"/>
                <a:gd name="T8" fmla="*/ 60 w 85"/>
                <a:gd name="T9" fmla="*/ 225 h 226"/>
                <a:gd name="T10" fmla="*/ 56 w 85"/>
                <a:gd name="T11" fmla="*/ 129 h 226"/>
                <a:gd name="T12" fmla="*/ 3 w 85"/>
                <a:gd name="T13" fmla="*/ 29 h 226"/>
                <a:gd name="T14" fmla="*/ 28 w 85"/>
                <a:gd name="T15" fmla="*/ 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6">
                  <a:moveTo>
                    <a:pt x="28" y="12"/>
                  </a:moveTo>
                  <a:cubicBezTo>
                    <a:pt x="28" y="12"/>
                    <a:pt x="85" y="89"/>
                    <a:pt x="85" y="132"/>
                  </a:cubicBezTo>
                  <a:cubicBezTo>
                    <a:pt x="84" y="161"/>
                    <a:pt x="72" y="225"/>
                    <a:pt x="72" y="225"/>
                  </a:cubicBezTo>
                  <a:cubicBezTo>
                    <a:pt x="72" y="225"/>
                    <a:pt x="69" y="226"/>
                    <a:pt x="66" y="226"/>
                  </a:cubicBezTo>
                  <a:cubicBezTo>
                    <a:pt x="64" y="226"/>
                    <a:pt x="60" y="225"/>
                    <a:pt x="60" y="225"/>
                  </a:cubicBezTo>
                  <a:cubicBezTo>
                    <a:pt x="60" y="225"/>
                    <a:pt x="61" y="143"/>
                    <a:pt x="56" y="129"/>
                  </a:cubicBezTo>
                  <a:cubicBezTo>
                    <a:pt x="51" y="114"/>
                    <a:pt x="5" y="44"/>
                    <a:pt x="3" y="29"/>
                  </a:cubicBezTo>
                  <a:cubicBezTo>
                    <a:pt x="0" y="13"/>
                    <a:pt x="13" y="0"/>
                    <a:pt x="28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CEF386-6948-974D-B15C-B00F560D5515}"/>
              </a:ext>
            </a:extLst>
          </p:cNvPr>
          <p:cNvGrpSpPr/>
          <p:nvPr/>
        </p:nvGrpSpPr>
        <p:grpSpPr>
          <a:xfrm>
            <a:off x="11984900" y="3225945"/>
            <a:ext cx="2050953" cy="4826636"/>
            <a:chOff x="7624124" y="3017726"/>
            <a:chExt cx="2050953" cy="4826636"/>
          </a:xfrm>
        </p:grpSpPr>
        <p:sp>
          <p:nvSpPr>
            <p:cNvPr id="150" name="Freeform 78">
              <a:extLst>
                <a:ext uri="{FF2B5EF4-FFF2-40B4-BE49-F238E27FC236}">
                  <a16:creationId xmlns:a16="http://schemas.microsoft.com/office/drawing/2014/main" id="{24758573-8B20-6C45-AA79-AEFC43D1F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581" y="4126825"/>
              <a:ext cx="252335" cy="214192"/>
            </a:xfrm>
            <a:custGeom>
              <a:avLst/>
              <a:gdLst>
                <a:gd name="T0" fmla="*/ 24 w 42"/>
                <a:gd name="T1" fmla="*/ 4 h 36"/>
                <a:gd name="T2" fmla="*/ 14 w 42"/>
                <a:gd name="T3" fmla="*/ 9 h 36"/>
                <a:gd name="T4" fmla="*/ 6 w 42"/>
                <a:gd name="T5" fmla="*/ 18 h 36"/>
                <a:gd name="T6" fmla="*/ 1 w 42"/>
                <a:gd name="T7" fmla="*/ 26 h 36"/>
                <a:gd name="T8" fmla="*/ 0 w 42"/>
                <a:gd name="T9" fmla="*/ 33 h 36"/>
                <a:gd name="T10" fmla="*/ 8 w 42"/>
                <a:gd name="T11" fmla="*/ 35 h 36"/>
                <a:gd name="T12" fmla="*/ 12 w 42"/>
                <a:gd name="T13" fmla="*/ 27 h 36"/>
                <a:gd name="T14" fmla="*/ 21 w 42"/>
                <a:gd name="T15" fmla="*/ 25 h 36"/>
                <a:gd name="T16" fmla="*/ 36 w 42"/>
                <a:gd name="T17" fmla="*/ 15 h 36"/>
                <a:gd name="T18" fmla="*/ 42 w 42"/>
                <a:gd name="T19" fmla="*/ 2 h 36"/>
                <a:gd name="T20" fmla="*/ 36 w 42"/>
                <a:gd name="T21" fmla="*/ 6 h 36"/>
                <a:gd name="T22" fmla="*/ 25 w 42"/>
                <a:gd name="T23" fmla="*/ 12 h 36"/>
                <a:gd name="T24" fmla="*/ 23 w 42"/>
                <a:gd name="T25" fmla="*/ 11 h 36"/>
                <a:gd name="T26" fmla="*/ 27 w 42"/>
                <a:gd name="T27" fmla="*/ 6 h 36"/>
                <a:gd name="T28" fmla="*/ 29 w 42"/>
                <a:gd name="T29" fmla="*/ 1 h 36"/>
                <a:gd name="T30" fmla="*/ 24 w 42"/>
                <a:gd name="T3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6">
                  <a:moveTo>
                    <a:pt x="24" y="4"/>
                  </a:moveTo>
                  <a:cubicBezTo>
                    <a:pt x="21" y="6"/>
                    <a:pt x="15" y="8"/>
                    <a:pt x="14" y="9"/>
                  </a:cubicBezTo>
                  <a:cubicBezTo>
                    <a:pt x="14" y="10"/>
                    <a:pt x="9" y="14"/>
                    <a:pt x="6" y="18"/>
                  </a:cubicBezTo>
                  <a:cubicBezTo>
                    <a:pt x="3" y="20"/>
                    <a:pt x="1" y="23"/>
                    <a:pt x="1" y="26"/>
                  </a:cubicBezTo>
                  <a:cubicBezTo>
                    <a:pt x="0" y="29"/>
                    <a:pt x="0" y="31"/>
                    <a:pt x="0" y="33"/>
                  </a:cubicBezTo>
                  <a:cubicBezTo>
                    <a:pt x="0" y="33"/>
                    <a:pt x="5" y="36"/>
                    <a:pt x="8" y="35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4" y="26"/>
                    <a:pt x="18" y="26"/>
                    <a:pt x="21" y="25"/>
                  </a:cubicBezTo>
                  <a:cubicBezTo>
                    <a:pt x="27" y="25"/>
                    <a:pt x="32" y="18"/>
                    <a:pt x="36" y="15"/>
                  </a:cubicBezTo>
                  <a:cubicBezTo>
                    <a:pt x="39" y="12"/>
                    <a:pt x="42" y="8"/>
                    <a:pt x="42" y="2"/>
                  </a:cubicBezTo>
                  <a:cubicBezTo>
                    <a:pt x="42" y="2"/>
                    <a:pt x="39" y="3"/>
                    <a:pt x="36" y="6"/>
                  </a:cubicBezTo>
                  <a:cubicBezTo>
                    <a:pt x="34" y="9"/>
                    <a:pt x="28" y="11"/>
                    <a:pt x="25" y="12"/>
                  </a:cubicBezTo>
                  <a:cubicBezTo>
                    <a:pt x="24" y="12"/>
                    <a:pt x="23" y="12"/>
                    <a:pt x="23" y="11"/>
                  </a:cubicBezTo>
                  <a:cubicBezTo>
                    <a:pt x="22" y="9"/>
                    <a:pt x="25" y="8"/>
                    <a:pt x="27" y="6"/>
                  </a:cubicBezTo>
                  <a:cubicBezTo>
                    <a:pt x="29" y="4"/>
                    <a:pt x="29" y="2"/>
                    <a:pt x="29" y="1"/>
                  </a:cubicBezTo>
                  <a:cubicBezTo>
                    <a:pt x="28" y="0"/>
                    <a:pt x="27" y="2"/>
                    <a:pt x="24" y="4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9">
              <a:extLst>
                <a:ext uri="{FF2B5EF4-FFF2-40B4-BE49-F238E27FC236}">
                  <a16:creationId xmlns:a16="http://schemas.microsoft.com/office/drawing/2014/main" id="{DB7E6435-589F-714E-BA48-CCA71628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2445" y="4836884"/>
              <a:ext cx="510538" cy="1405447"/>
            </a:xfrm>
            <a:custGeom>
              <a:avLst/>
              <a:gdLst>
                <a:gd name="T0" fmla="*/ 47 w 85"/>
                <a:gd name="T1" fmla="*/ 16 h 237"/>
                <a:gd name="T2" fmla="*/ 45 w 85"/>
                <a:gd name="T3" fmla="*/ 118 h 237"/>
                <a:gd name="T4" fmla="*/ 76 w 85"/>
                <a:gd name="T5" fmla="*/ 231 h 237"/>
                <a:gd name="T6" fmla="*/ 14 w 85"/>
                <a:gd name="T7" fmla="*/ 230 h 237"/>
                <a:gd name="T8" fmla="*/ 17 w 85"/>
                <a:gd name="T9" fmla="*/ 12 h 237"/>
                <a:gd name="T10" fmla="*/ 47 w 85"/>
                <a:gd name="T11" fmla="*/ 1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237">
                  <a:moveTo>
                    <a:pt x="47" y="16"/>
                  </a:moveTo>
                  <a:cubicBezTo>
                    <a:pt x="47" y="16"/>
                    <a:pt x="37" y="86"/>
                    <a:pt x="45" y="118"/>
                  </a:cubicBezTo>
                  <a:cubicBezTo>
                    <a:pt x="54" y="151"/>
                    <a:pt x="85" y="225"/>
                    <a:pt x="76" y="231"/>
                  </a:cubicBezTo>
                  <a:cubicBezTo>
                    <a:pt x="68" y="237"/>
                    <a:pt x="19" y="236"/>
                    <a:pt x="14" y="230"/>
                  </a:cubicBezTo>
                  <a:cubicBezTo>
                    <a:pt x="8" y="224"/>
                    <a:pt x="0" y="21"/>
                    <a:pt x="17" y="12"/>
                  </a:cubicBezTo>
                  <a:cubicBezTo>
                    <a:pt x="34" y="3"/>
                    <a:pt x="46" y="0"/>
                    <a:pt x="47" y="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0">
              <a:extLst>
                <a:ext uri="{FF2B5EF4-FFF2-40B4-BE49-F238E27FC236}">
                  <a16:creationId xmlns:a16="http://schemas.microsoft.com/office/drawing/2014/main" id="{C6CF3273-FAB1-6B46-A622-658ED6CB4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882" y="4244190"/>
              <a:ext cx="933052" cy="759939"/>
            </a:xfrm>
            <a:custGeom>
              <a:avLst/>
              <a:gdLst>
                <a:gd name="T0" fmla="*/ 11 w 155"/>
                <a:gd name="T1" fmla="*/ 95 h 128"/>
                <a:gd name="T2" fmla="*/ 99 w 155"/>
                <a:gd name="T3" fmla="*/ 69 h 128"/>
                <a:gd name="T4" fmla="*/ 145 w 155"/>
                <a:gd name="T5" fmla="*/ 0 h 128"/>
                <a:gd name="T6" fmla="*/ 155 w 155"/>
                <a:gd name="T7" fmla="*/ 7 h 128"/>
                <a:gd name="T8" fmla="*/ 109 w 155"/>
                <a:gd name="T9" fmla="*/ 94 h 128"/>
                <a:gd name="T10" fmla="*/ 16 w 155"/>
                <a:gd name="T11" fmla="*/ 124 h 128"/>
                <a:gd name="T12" fmla="*/ 11 w 155"/>
                <a:gd name="T13" fmla="*/ 9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28">
                  <a:moveTo>
                    <a:pt x="11" y="95"/>
                  </a:moveTo>
                  <a:cubicBezTo>
                    <a:pt x="11" y="95"/>
                    <a:pt x="27" y="80"/>
                    <a:pt x="99" y="69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0" y="0"/>
                    <a:pt x="154" y="3"/>
                    <a:pt x="155" y="7"/>
                  </a:cubicBezTo>
                  <a:cubicBezTo>
                    <a:pt x="155" y="7"/>
                    <a:pt x="129" y="71"/>
                    <a:pt x="109" y="94"/>
                  </a:cubicBezTo>
                  <a:cubicBezTo>
                    <a:pt x="88" y="117"/>
                    <a:pt x="32" y="128"/>
                    <a:pt x="16" y="124"/>
                  </a:cubicBezTo>
                  <a:cubicBezTo>
                    <a:pt x="1" y="120"/>
                    <a:pt x="0" y="103"/>
                    <a:pt x="11" y="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1">
              <a:extLst>
                <a:ext uri="{FF2B5EF4-FFF2-40B4-BE49-F238E27FC236}">
                  <a16:creationId xmlns:a16="http://schemas.microsoft.com/office/drawing/2014/main" id="{037D82CE-3E71-6645-BAFC-CB4A7E5B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124" y="4323413"/>
              <a:ext cx="771676" cy="1314488"/>
            </a:xfrm>
            <a:custGeom>
              <a:avLst/>
              <a:gdLst>
                <a:gd name="T0" fmla="*/ 119 w 128"/>
                <a:gd name="T1" fmla="*/ 36 h 222"/>
                <a:gd name="T2" fmla="*/ 102 w 128"/>
                <a:gd name="T3" fmla="*/ 4 h 222"/>
                <a:gd name="T4" fmla="*/ 73 w 128"/>
                <a:gd name="T5" fmla="*/ 8 h 222"/>
                <a:gd name="T6" fmla="*/ 70 w 128"/>
                <a:gd name="T7" fmla="*/ 9 h 222"/>
                <a:gd name="T8" fmla="*/ 47 w 128"/>
                <a:gd name="T9" fmla="*/ 32 h 222"/>
                <a:gd name="T10" fmla="*/ 42 w 128"/>
                <a:gd name="T11" fmla="*/ 49 h 222"/>
                <a:gd name="T12" fmla="*/ 33 w 128"/>
                <a:gd name="T13" fmla="*/ 67 h 222"/>
                <a:gd name="T14" fmla="*/ 15 w 128"/>
                <a:gd name="T15" fmla="*/ 95 h 222"/>
                <a:gd name="T16" fmla="*/ 1 w 128"/>
                <a:gd name="T17" fmla="*/ 131 h 222"/>
                <a:gd name="T18" fmla="*/ 7 w 128"/>
                <a:gd name="T19" fmla="*/ 153 h 222"/>
                <a:gd name="T20" fmla="*/ 12 w 128"/>
                <a:gd name="T21" fmla="*/ 174 h 222"/>
                <a:gd name="T22" fmla="*/ 26 w 128"/>
                <a:gd name="T23" fmla="*/ 210 h 222"/>
                <a:gd name="T24" fmla="*/ 66 w 128"/>
                <a:gd name="T25" fmla="*/ 210 h 222"/>
                <a:gd name="T26" fmla="*/ 73 w 128"/>
                <a:gd name="T27" fmla="*/ 186 h 222"/>
                <a:gd name="T28" fmla="*/ 100 w 128"/>
                <a:gd name="T29" fmla="*/ 146 h 222"/>
                <a:gd name="T30" fmla="*/ 102 w 128"/>
                <a:gd name="T31" fmla="*/ 146 h 222"/>
                <a:gd name="T32" fmla="*/ 127 w 128"/>
                <a:gd name="T33" fmla="*/ 113 h 222"/>
                <a:gd name="T34" fmla="*/ 126 w 128"/>
                <a:gd name="T35" fmla="*/ 95 h 222"/>
                <a:gd name="T36" fmla="*/ 124 w 128"/>
                <a:gd name="T37" fmla="*/ 70 h 222"/>
                <a:gd name="T38" fmla="*/ 119 w 128"/>
                <a:gd name="T39" fmla="*/ 3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22">
                  <a:moveTo>
                    <a:pt x="119" y="36"/>
                  </a:moveTo>
                  <a:cubicBezTo>
                    <a:pt x="116" y="25"/>
                    <a:pt x="112" y="9"/>
                    <a:pt x="102" y="4"/>
                  </a:cubicBezTo>
                  <a:cubicBezTo>
                    <a:pt x="95" y="0"/>
                    <a:pt x="82" y="6"/>
                    <a:pt x="73" y="8"/>
                  </a:cubicBezTo>
                  <a:cubicBezTo>
                    <a:pt x="72" y="9"/>
                    <a:pt x="71" y="9"/>
                    <a:pt x="70" y="9"/>
                  </a:cubicBezTo>
                  <a:cubicBezTo>
                    <a:pt x="58" y="14"/>
                    <a:pt x="49" y="22"/>
                    <a:pt x="47" y="32"/>
                  </a:cubicBezTo>
                  <a:cubicBezTo>
                    <a:pt x="46" y="38"/>
                    <a:pt x="45" y="43"/>
                    <a:pt x="42" y="49"/>
                  </a:cubicBezTo>
                  <a:cubicBezTo>
                    <a:pt x="38" y="54"/>
                    <a:pt x="34" y="62"/>
                    <a:pt x="33" y="67"/>
                  </a:cubicBezTo>
                  <a:cubicBezTo>
                    <a:pt x="30" y="79"/>
                    <a:pt x="24" y="89"/>
                    <a:pt x="15" y="95"/>
                  </a:cubicBezTo>
                  <a:cubicBezTo>
                    <a:pt x="6" y="102"/>
                    <a:pt x="0" y="116"/>
                    <a:pt x="1" y="131"/>
                  </a:cubicBezTo>
                  <a:cubicBezTo>
                    <a:pt x="1" y="139"/>
                    <a:pt x="3" y="147"/>
                    <a:pt x="7" y="153"/>
                  </a:cubicBezTo>
                  <a:cubicBezTo>
                    <a:pt x="10" y="159"/>
                    <a:pt x="12" y="166"/>
                    <a:pt x="12" y="174"/>
                  </a:cubicBezTo>
                  <a:cubicBezTo>
                    <a:pt x="11" y="187"/>
                    <a:pt x="16" y="200"/>
                    <a:pt x="26" y="210"/>
                  </a:cubicBezTo>
                  <a:cubicBezTo>
                    <a:pt x="38" y="221"/>
                    <a:pt x="55" y="222"/>
                    <a:pt x="66" y="210"/>
                  </a:cubicBezTo>
                  <a:cubicBezTo>
                    <a:pt x="71" y="205"/>
                    <a:pt x="73" y="196"/>
                    <a:pt x="73" y="186"/>
                  </a:cubicBezTo>
                  <a:cubicBezTo>
                    <a:pt x="72" y="166"/>
                    <a:pt x="83" y="149"/>
                    <a:pt x="100" y="146"/>
                  </a:cubicBezTo>
                  <a:cubicBezTo>
                    <a:pt x="100" y="146"/>
                    <a:pt x="101" y="146"/>
                    <a:pt x="102" y="146"/>
                  </a:cubicBezTo>
                  <a:cubicBezTo>
                    <a:pt x="115" y="143"/>
                    <a:pt x="125" y="130"/>
                    <a:pt x="127" y="113"/>
                  </a:cubicBezTo>
                  <a:cubicBezTo>
                    <a:pt x="128" y="107"/>
                    <a:pt x="127" y="101"/>
                    <a:pt x="126" y="95"/>
                  </a:cubicBezTo>
                  <a:cubicBezTo>
                    <a:pt x="123" y="87"/>
                    <a:pt x="123" y="78"/>
                    <a:pt x="124" y="70"/>
                  </a:cubicBezTo>
                  <a:cubicBezTo>
                    <a:pt x="125" y="61"/>
                    <a:pt x="122" y="48"/>
                    <a:pt x="119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2">
              <a:extLst>
                <a:ext uri="{FF2B5EF4-FFF2-40B4-BE49-F238E27FC236}">
                  <a16:creationId xmlns:a16="http://schemas.microsoft.com/office/drawing/2014/main" id="{6B52DF4F-35BD-534A-887B-199404A7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135" y="4481855"/>
              <a:ext cx="727663" cy="1103231"/>
            </a:xfrm>
            <a:custGeom>
              <a:avLst/>
              <a:gdLst>
                <a:gd name="T0" fmla="*/ 119 w 121"/>
                <a:gd name="T1" fmla="*/ 68 h 186"/>
                <a:gd name="T2" fmla="*/ 117 w 121"/>
                <a:gd name="T3" fmla="*/ 61 h 186"/>
                <a:gd name="T4" fmla="*/ 115 w 121"/>
                <a:gd name="T5" fmla="*/ 53 h 186"/>
                <a:gd name="T6" fmla="*/ 114 w 121"/>
                <a:gd name="T7" fmla="*/ 47 h 186"/>
                <a:gd name="T8" fmla="*/ 109 w 121"/>
                <a:gd name="T9" fmla="*/ 19 h 186"/>
                <a:gd name="T10" fmla="*/ 103 w 121"/>
                <a:gd name="T11" fmla="*/ 2 h 186"/>
                <a:gd name="T12" fmla="*/ 99 w 121"/>
                <a:gd name="T13" fmla="*/ 0 h 186"/>
                <a:gd name="T14" fmla="*/ 83 w 121"/>
                <a:gd name="T15" fmla="*/ 4 h 186"/>
                <a:gd name="T16" fmla="*/ 59 w 121"/>
                <a:gd name="T17" fmla="*/ 34 h 186"/>
                <a:gd name="T18" fmla="*/ 15 w 121"/>
                <a:gd name="T19" fmla="*/ 118 h 186"/>
                <a:gd name="T20" fmla="*/ 36 w 121"/>
                <a:gd name="T21" fmla="*/ 185 h 186"/>
                <a:gd name="T22" fmla="*/ 59 w 121"/>
                <a:gd name="T23" fmla="*/ 177 h 186"/>
                <a:gd name="T24" fmla="*/ 66 w 121"/>
                <a:gd name="T25" fmla="*/ 160 h 186"/>
                <a:gd name="T26" fmla="*/ 66 w 121"/>
                <a:gd name="T27" fmla="*/ 159 h 186"/>
                <a:gd name="T28" fmla="*/ 93 w 121"/>
                <a:gd name="T29" fmla="*/ 119 h 186"/>
                <a:gd name="T30" fmla="*/ 95 w 121"/>
                <a:gd name="T31" fmla="*/ 119 h 186"/>
                <a:gd name="T32" fmla="*/ 120 w 121"/>
                <a:gd name="T33" fmla="*/ 86 h 186"/>
                <a:gd name="T34" fmla="*/ 119 w 121"/>
                <a:gd name="T35" fmla="*/ 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86">
                  <a:moveTo>
                    <a:pt x="119" y="68"/>
                  </a:moveTo>
                  <a:cubicBezTo>
                    <a:pt x="118" y="66"/>
                    <a:pt x="117" y="63"/>
                    <a:pt x="117" y="61"/>
                  </a:cubicBezTo>
                  <a:cubicBezTo>
                    <a:pt x="117" y="58"/>
                    <a:pt x="116" y="56"/>
                    <a:pt x="115" y="53"/>
                  </a:cubicBezTo>
                  <a:cubicBezTo>
                    <a:pt x="115" y="51"/>
                    <a:pt x="114" y="49"/>
                    <a:pt x="114" y="47"/>
                  </a:cubicBezTo>
                  <a:cubicBezTo>
                    <a:pt x="112" y="38"/>
                    <a:pt x="112" y="28"/>
                    <a:pt x="109" y="19"/>
                  </a:cubicBezTo>
                  <a:cubicBezTo>
                    <a:pt x="107" y="13"/>
                    <a:pt x="104" y="8"/>
                    <a:pt x="103" y="2"/>
                  </a:cubicBezTo>
                  <a:cubicBezTo>
                    <a:pt x="102" y="1"/>
                    <a:pt x="100" y="0"/>
                    <a:pt x="99" y="0"/>
                  </a:cubicBezTo>
                  <a:cubicBezTo>
                    <a:pt x="94" y="1"/>
                    <a:pt x="90" y="2"/>
                    <a:pt x="83" y="4"/>
                  </a:cubicBezTo>
                  <a:cubicBezTo>
                    <a:pt x="70" y="8"/>
                    <a:pt x="60" y="20"/>
                    <a:pt x="59" y="34"/>
                  </a:cubicBezTo>
                  <a:cubicBezTo>
                    <a:pt x="57" y="63"/>
                    <a:pt x="30" y="90"/>
                    <a:pt x="15" y="118"/>
                  </a:cubicBezTo>
                  <a:cubicBezTo>
                    <a:pt x="0" y="146"/>
                    <a:pt x="10" y="182"/>
                    <a:pt x="36" y="185"/>
                  </a:cubicBezTo>
                  <a:cubicBezTo>
                    <a:pt x="46" y="186"/>
                    <a:pt x="53" y="182"/>
                    <a:pt x="59" y="177"/>
                  </a:cubicBezTo>
                  <a:cubicBezTo>
                    <a:pt x="63" y="172"/>
                    <a:pt x="66" y="166"/>
                    <a:pt x="66" y="160"/>
                  </a:cubicBezTo>
                  <a:cubicBezTo>
                    <a:pt x="66" y="160"/>
                    <a:pt x="66" y="160"/>
                    <a:pt x="66" y="159"/>
                  </a:cubicBezTo>
                  <a:cubicBezTo>
                    <a:pt x="65" y="139"/>
                    <a:pt x="76" y="122"/>
                    <a:pt x="93" y="119"/>
                  </a:cubicBezTo>
                  <a:cubicBezTo>
                    <a:pt x="93" y="119"/>
                    <a:pt x="94" y="119"/>
                    <a:pt x="95" y="119"/>
                  </a:cubicBezTo>
                  <a:cubicBezTo>
                    <a:pt x="108" y="116"/>
                    <a:pt x="118" y="103"/>
                    <a:pt x="120" y="86"/>
                  </a:cubicBezTo>
                  <a:cubicBezTo>
                    <a:pt x="121" y="80"/>
                    <a:pt x="120" y="74"/>
                    <a:pt x="119" y="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3">
              <a:extLst>
                <a:ext uri="{FF2B5EF4-FFF2-40B4-BE49-F238E27FC236}">
                  <a16:creationId xmlns:a16="http://schemas.microsoft.com/office/drawing/2014/main" id="{3153118E-4EAE-EA49-96DE-C874A92EA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92" y="7524542"/>
              <a:ext cx="170179" cy="319820"/>
            </a:xfrm>
            <a:custGeom>
              <a:avLst/>
              <a:gdLst>
                <a:gd name="T0" fmla="*/ 22 w 28"/>
                <a:gd name="T1" fmla="*/ 3 h 54"/>
                <a:gd name="T2" fmla="*/ 14 w 28"/>
                <a:gd name="T3" fmla="*/ 5 h 54"/>
                <a:gd name="T4" fmla="*/ 10 w 28"/>
                <a:gd name="T5" fmla="*/ 15 h 54"/>
                <a:gd name="T6" fmla="*/ 5 w 28"/>
                <a:gd name="T7" fmla="*/ 21 h 54"/>
                <a:gd name="T8" fmla="*/ 7 w 28"/>
                <a:gd name="T9" fmla="*/ 35 h 54"/>
                <a:gd name="T10" fmla="*/ 12 w 28"/>
                <a:gd name="T11" fmla="*/ 50 h 54"/>
                <a:gd name="T12" fmla="*/ 26 w 28"/>
                <a:gd name="T13" fmla="*/ 53 h 54"/>
                <a:gd name="T14" fmla="*/ 20 w 28"/>
                <a:gd name="T15" fmla="*/ 44 h 54"/>
                <a:gd name="T16" fmla="*/ 23 w 28"/>
                <a:gd name="T17" fmla="*/ 9 h 54"/>
                <a:gd name="T18" fmla="*/ 22 w 28"/>
                <a:gd name="T1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4">
                  <a:moveTo>
                    <a:pt x="22" y="3"/>
                  </a:moveTo>
                  <a:cubicBezTo>
                    <a:pt x="20" y="0"/>
                    <a:pt x="15" y="1"/>
                    <a:pt x="14" y="5"/>
                  </a:cubicBezTo>
                  <a:cubicBezTo>
                    <a:pt x="13" y="7"/>
                    <a:pt x="11" y="13"/>
                    <a:pt x="10" y="15"/>
                  </a:cubicBezTo>
                  <a:cubicBezTo>
                    <a:pt x="8" y="18"/>
                    <a:pt x="6" y="19"/>
                    <a:pt x="5" y="21"/>
                  </a:cubicBezTo>
                  <a:cubicBezTo>
                    <a:pt x="0" y="24"/>
                    <a:pt x="1" y="28"/>
                    <a:pt x="7" y="35"/>
                  </a:cubicBezTo>
                  <a:cubicBezTo>
                    <a:pt x="11" y="41"/>
                    <a:pt x="6" y="48"/>
                    <a:pt x="12" y="50"/>
                  </a:cubicBezTo>
                  <a:cubicBezTo>
                    <a:pt x="20" y="54"/>
                    <a:pt x="25" y="54"/>
                    <a:pt x="26" y="53"/>
                  </a:cubicBezTo>
                  <a:cubicBezTo>
                    <a:pt x="28" y="50"/>
                    <a:pt x="26" y="49"/>
                    <a:pt x="20" y="44"/>
                  </a:cubicBezTo>
                  <a:cubicBezTo>
                    <a:pt x="14" y="39"/>
                    <a:pt x="20" y="17"/>
                    <a:pt x="23" y="9"/>
                  </a:cubicBezTo>
                  <a:cubicBezTo>
                    <a:pt x="24" y="7"/>
                    <a:pt x="23" y="5"/>
                    <a:pt x="22" y="3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">
              <a:extLst>
                <a:ext uri="{FF2B5EF4-FFF2-40B4-BE49-F238E27FC236}">
                  <a16:creationId xmlns:a16="http://schemas.microsoft.com/office/drawing/2014/main" id="{E724071D-593A-694E-913D-023C010B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577" y="7565619"/>
              <a:ext cx="199520" cy="278743"/>
            </a:xfrm>
            <a:custGeom>
              <a:avLst/>
              <a:gdLst>
                <a:gd name="T0" fmla="*/ 16 w 33"/>
                <a:gd name="T1" fmla="*/ 2 h 47"/>
                <a:gd name="T2" fmla="*/ 7 w 33"/>
                <a:gd name="T3" fmla="*/ 6 h 47"/>
                <a:gd name="T4" fmla="*/ 7 w 33"/>
                <a:gd name="T5" fmla="*/ 12 h 47"/>
                <a:gd name="T6" fmla="*/ 3 w 33"/>
                <a:gd name="T7" fmla="*/ 19 h 47"/>
                <a:gd name="T8" fmla="*/ 9 w 33"/>
                <a:gd name="T9" fmla="*/ 32 h 47"/>
                <a:gd name="T10" fmla="*/ 18 w 33"/>
                <a:gd name="T11" fmla="*/ 46 h 47"/>
                <a:gd name="T12" fmla="*/ 32 w 33"/>
                <a:gd name="T13" fmla="*/ 45 h 47"/>
                <a:gd name="T14" fmla="*/ 24 w 33"/>
                <a:gd name="T15" fmla="*/ 38 h 47"/>
                <a:gd name="T16" fmla="*/ 18 w 33"/>
                <a:gd name="T17" fmla="*/ 7 h 47"/>
                <a:gd name="T18" fmla="*/ 16 w 33"/>
                <a:gd name="T1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7">
                  <a:moveTo>
                    <a:pt x="16" y="2"/>
                  </a:moveTo>
                  <a:cubicBezTo>
                    <a:pt x="12" y="0"/>
                    <a:pt x="8" y="2"/>
                    <a:pt x="7" y="6"/>
                  </a:cubicBezTo>
                  <a:cubicBezTo>
                    <a:pt x="7" y="8"/>
                    <a:pt x="7" y="10"/>
                    <a:pt x="7" y="12"/>
                  </a:cubicBezTo>
                  <a:cubicBezTo>
                    <a:pt x="6" y="16"/>
                    <a:pt x="4" y="17"/>
                    <a:pt x="3" y="19"/>
                  </a:cubicBezTo>
                  <a:cubicBezTo>
                    <a:pt x="0" y="24"/>
                    <a:pt x="2" y="27"/>
                    <a:pt x="9" y="32"/>
                  </a:cubicBezTo>
                  <a:cubicBezTo>
                    <a:pt x="15" y="37"/>
                    <a:pt x="12" y="45"/>
                    <a:pt x="18" y="46"/>
                  </a:cubicBezTo>
                  <a:cubicBezTo>
                    <a:pt x="26" y="47"/>
                    <a:pt x="31" y="47"/>
                    <a:pt x="32" y="45"/>
                  </a:cubicBezTo>
                  <a:cubicBezTo>
                    <a:pt x="33" y="42"/>
                    <a:pt x="31" y="41"/>
                    <a:pt x="24" y="38"/>
                  </a:cubicBezTo>
                  <a:cubicBezTo>
                    <a:pt x="16" y="34"/>
                    <a:pt x="17" y="16"/>
                    <a:pt x="18" y="7"/>
                  </a:cubicBezTo>
                  <a:cubicBezTo>
                    <a:pt x="18" y="5"/>
                    <a:pt x="17" y="3"/>
                    <a:pt x="16" y="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5">
              <a:extLst>
                <a:ext uri="{FF2B5EF4-FFF2-40B4-BE49-F238E27FC236}">
                  <a16:creationId xmlns:a16="http://schemas.microsoft.com/office/drawing/2014/main" id="{3D8B420C-30CA-6741-9FDF-23C0FFB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415" y="4399700"/>
              <a:ext cx="355030" cy="575088"/>
            </a:xfrm>
            <a:custGeom>
              <a:avLst/>
              <a:gdLst>
                <a:gd name="T0" fmla="*/ 18 w 59"/>
                <a:gd name="T1" fmla="*/ 3 h 97"/>
                <a:gd name="T2" fmla="*/ 4 w 59"/>
                <a:gd name="T3" fmla="*/ 39 h 97"/>
                <a:gd name="T4" fmla="*/ 15 w 59"/>
                <a:gd name="T5" fmla="*/ 58 h 97"/>
                <a:gd name="T6" fmla="*/ 19 w 59"/>
                <a:gd name="T7" fmla="*/ 69 h 97"/>
                <a:gd name="T8" fmla="*/ 18 w 59"/>
                <a:gd name="T9" fmla="*/ 81 h 97"/>
                <a:gd name="T10" fmla="*/ 33 w 59"/>
                <a:gd name="T11" fmla="*/ 97 h 97"/>
                <a:gd name="T12" fmla="*/ 44 w 59"/>
                <a:gd name="T13" fmla="*/ 92 h 97"/>
                <a:gd name="T14" fmla="*/ 44 w 59"/>
                <a:gd name="T15" fmla="*/ 79 h 97"/>
                <a:gd name="T16" fmla="*/ 43 w 59"/>
                <a:gd name="T17" fmla="*/ 76 h 97"/>
                <a:gd name="T18" fmla="*/ 46 w 59"/>
                <a:gd name="T19" fmla="*/ 65 h 97"/>
                <a:gd name="T20" fmla="*/ 55 w 59"/>
                <a:gd name="T21" fmla="*/ 61 h 97"/>
                <a:gd name="T22" fmla="*/ 51 w 59"/>
                <a:gd name="T23" fmla="*/ 20 h 97"/>
                <a:gd name="T24" fmla="*/ 18 w 59"/>
                <a:gd name="T25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97">
                  <a:moveTo>
                    <a:pt x="18" y="3"/>
                  </a:moveTo>
                  <a:cubicBezTo>
                    <a:pt x="3" y="7"/>
                    <a:pt x="0" y="19"/>
                    <a:pt x="4" y="39"/>
                  </a:cubicBezTo>
                  <a:cubicBezTo>
                    <a:pt x="6" y="47"/>
                    <a:pt x="11" y="53"/>
                    <a:pt x="15" y="58"/>
                  </a:cubicBezTo>
                  <a:cubicBezTo>
                    <a:pt x="18" y="61"/>
                    <a:pt x="19" y="65"/>
                    <a:pt x="19" y="69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9" y="92"/>
                    <a:pt x="25" y="97"/>
                    <a:pt x="33" y="97"/>
                  </a:cubicBezTo>
                  <a:cubicBezTo>
                    <a:pt x="37" y="97"/>
                    <a:pt x="41" y="95"/>
                    <a:pt x="44" y="92"/>
                  </a:cubicBezTo>
                  <a:cubicBezTo>
                    <a:pt x="47" y="89"/>
                    <a:pt x="46" y="84"/>
                    <a:pt x="44" y="79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0" y="72"/>
                    <a:pt x="42" y="67"/>
                    <a:pt x="46" y="65"/>
                  </a:cubicBezTo>
                  <a:cubicBezTo>
                    <a:pt x="49" y="63"/>
                    <a:pt x="53" y="63"/>
                    <a:pt x="55" y="61"/>
                  </a:cubicBezTo>
                  <a:cubicBezTo>
                    <a:pt x="57" y="59"/>
                    <a:pt x="59" y="39"/>
                    <a:pt x="51" y="20"/>
                  </a:cubicBezTo>
                  <a:cubicBezTo>
                    <a:pt x="44" y="1"/>
                    <a:pt x="33" y="0"/>
                    <a:pt x="18" y="3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6">
              <a:extLst>
                <a:ext uri="{FF2B5EF4-FFF2-40B4-BE49-F238E27FC236}">
                  <a16:creationId xmlns:a16="http://schemas.microsoft.com/office/drawing/2014/main" id="{BC1B4600-F2BE-7D44-922E-504350C55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882" y="4564011"/>
              <a:ext cx="67486" cy="126168"/>
            </a:xfrm>
            <a:custGeom>
              <a:avLst/>
              <a:gdLst>
                <a:gd name="T0" fmla="*/ 10 w 11"/>
                <a:gd name="T1" fmla="*/ 15 h 21"/>
                <a:gd name="T2" fmla="*/ 7 w 11"/>
                <a:gd name="T3" fmla="*/ 20 h 21"/>
                <a:gd name="T4" fmla="*/ 7 w 11"/>
                <a:gd name="T5" fmla="*/ 20 h 21"/>
                <a:gd name="T6" fmla="*/ 3 w 11"/>
                <a:gd name="T7" fmla="*/ 18 h 21"/>
                <a:gd name="T8" fmla="*/ 0 w 11"/>
                <a:gd name="T9" fmla="*/ 3 h 21"/>
                <a:gd name="T10" fmla="*/ 1 w 11"/>
                <a:gd name="T11" fmla="*/ 1 h 21"/>
                <a:gd name="T12" fmla="*/ 2 w 11"/>
                <a:gd name="T13" fmla="*/ 0 h 21"/>
                <a:gd name="T14" fmla="*/ 4 w 11"/>
                <a:gd name="T15" fmla="*/ 1 h 21"/>
                <a:gd name="T16" fmla="*/ 10 w 11"/>
                <a:gd name="T1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1">
                  <a:moveTo>
                    <a:pt x="10" y="15"/>
                  </a:moveTo>
                  <a:cubicBezTo>
                    <a:pt x="11" y="17"/>
                    <a:pt x="10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21"/>
                    <a:pt x="4" y="19"/>
                    <a:pt x="3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52EA1ED2-CBED-2C41-A082-D5330032A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733" y="4291136"/>
              <a:ext cx="425449" cy="346227"/>
            </a:xfrm>
            <a:custGeom>
              <a:avLst/>
              <a:gdLst>
                <a:gd name="T0" fmla="*/ 8 w 71"/>
                <a:gd name="T1" fmla="*/ 35 h 58"/>
                <a:gd name="T2" fmla="*/ 5 w 71"/>
                <a:gd name="T3" fmla="*/ 48 h 58"/>
                <a:gd name="T4" fmla="*/ 22 w 71"/>
                <a:gd name="T5" fmla="*/ 57 h 58"/>
                <a:gd name="T6" fmla="*/ 24 w 71"/>
                <a:gd name="T7" fmla="*/ 55 h 58"/>
                <a:gd name="T8" fmla="*/ 23 w 71"/>
                <a:gd name="T9" fmla="*/ 50 h 58"/>
                <a:gd name="T10" fmla="*/ 26 w 71"/>
                <a:gd name="T11" fmla="*/ 44 h 58"/>
                <a:gd name="T12" fmla="*/ 29 w 71"/>
                <a:gd name="T13" fmla="*/ 43 h 58"/>
                <a:gd name="T14" fmla="*/ 35 w 71"/>
                <a:gd name="T15" fmla="*/ 39 h 58"/>
                <a:gd name="T16" fmla="*/ 45 w 71"/>
                <a:gd name="T17" fmla="*/ 33 h 58"/>
                <a:gd name="T18" fmla="*/ 53 w 71"/>
                <a:gd name="T19" fmla="*/ 34 h 58"/>
                <a:gd name="T20" fmla="*/ 62 w 71"/>
                <a:gd name="T21" fmla="*/ 35 h 58"/>
                <a:gd name="T22" fmla="*/ 64 w 71"/>
                <a:gd name="T23" fmla="*/ 33 h 58"/>
                <a:gd name="T24" fmla="*/ 8 w 71"/>
                <a:gd name="T2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58">
                  <a:moveTo>
                    <a:pt x="8" y="35"/>
                  </a:moveTo>
                  <a:cubicBezTo>
                    <a:pt x="6" y="38"/>
                    <a:pt x="0" y="45"/>
                    <a:pt x="5" y="48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3" y="58"/>
                    <a:pt x="25" y="56"/>
                    <a:pt x="24" y="55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2" y="48"/>
                    <a:pt x="24" y="45"/>
                    <a:pt x="26" y="44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2"/>
                    <a:pt x="33" y="41"/>
                    <a:pt x="35" y="39"/>
                  </a:cubicBezTo>
                  <a:cubicBezTo>
                    <a:pt x="37" y="36"/>
                    <a:pt x="41" y="34"/>
                    <a:pt x="45" y="33"/>
                  </a:cubicBezTo>
                  <a:cubicBezTo>
                    <a:pt x="49" y="33"/>
                    <a:pt x="51" y="34"/>
                    <a:pt x="53" y="34"/>
                  </a:cubicBezTo>
                  <a:cubicBezTo>
                    <a:pt x="56" y="36"/>
                    <a:pt x="59" y="36"/>
                    <a:pt x="62" y="35"/>
                  </a:cubicBezTo>
                  <a:cubicBezTo>
                    <a:pt x="63" y="35"/>
                    <a:pt x="64" y="34"/>
                    <a:pt x="64" y="33"/>
                  </a:cubicBezTo>
                  <a:cubicBezTo>
                    <a:pt x="71" y="12"/>
                    <a:pt x="22" y="0"/>
                    <a:pt x="8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8">
              <a:extLst>
                <a:ext uri="{FF2B5EF4-FFF2-40B4-BE49-F238E27FC236}">
                  <a16:creationId xmlns:a16="http://schemas.microsoft.com/office/drawing/2014/main" id="{7BCE2307-F89D-594D-934C-C61D9214D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679" y="4593352"/>
              <a:ext cx="102695" cy="120300"/>
            </a:xfrm>
            <a:custGeom>
              <a:avLst/>
              <a:gdLst>
                <a:gd name="T0" fmla="*/ 14 w 17"/>
                <a:gd name="T1" fmla="*/ 8 h 20"/>
                <a:gd name="T2" fmla="*/ 12 w 17"/>
                <a:gd name="T3" fmla="*/ 19 h 20"/>
                <a:gd name="T4" fmla="*/ 1 w 17"/>
                <a:gd name="T5" fmla="*/ 8 h 20"/>
                <a:gd name="T6" fmla="*/ 6 w 17"/>
                <a:gd name="T7" fmla="*/ 1 h 20"/>
                <a:gd name="T8" fmla="*/ 14 w 17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4" y="8"/>
                  </a:moveTo>
                  <a:cubicBezTo>
                    <a:pt x="15" y="12"/>
                    <a:pt x="17" y="18"/>
                    <a:pt x="12" y="19"/>
                  </a:cubicBezTo>
                  <a:cubicBezTo>
                    <a:pt x="8" y="20"/>
                    <a:pt x="2" y="13"/>
                    <a:pt x="1" y="8"/>
                  </a:cubicBezTo>
                  <a:cubicBezTo>
                    <a:pt x="0" y="3"/>
                    <a:pt x="2" y="2"/>
                    <a:pt x="6" y="1"/>
                  </a:cubicBezTo>
                  <a:cubicBezTo>
                    <a:pt x="11" y="0"/>
                    <a:pt x="13" y="3"/>
                    <a:pt x="14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9">
              <a:extLst>
                <a:ext uri="{FF2B5EF4-FFF2-40B4-BE49-F238E27FC236}">
                  <a16:creationId xmlns:a16="http://schemas.microsoft.com/office/drawing/2014/main" id="{592CA6D5-3DC9-5146-BC39-41DF4CAE0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067" y="5667242"/>
              <a:ext cx="454790" cy="1945325"/>
            </a:xfrm>
            <a:custGeom>
              <a:avLst/>
              <a:gdLst>
                <a:gd name="T0" fmla="*/ 40 w 76"/>
                <a:gd name="T1" fmla="*/ 3 h 328"/>
                <a:gd name="T2" fmla="*/ 66 w 76"/>
                <a:gd name="T3" fmla="*/ 28 h 328"/>
                <a:gd name="T4" fmla="*/ 64 w 76"/>
                <a:gd name="T5" fmla="*/ 180 h 328"/>
                <a:gd name="T6" fmla="*/ 44 w 76"/>
                <a:gd name="T7" fmla="*/ 327 h 328"/>
                <a:gd name="T8" fmla="*/ 33 w 76"/>
                <a:gd name="T9" fmla="*/ 326 h 328"/>
                <a:gd name="T10" fmla="*/ 9 w 76"/>
                <a:gd name="T11" fmla="*/ 66 h 328"/>
                <a:gd name="T12" fmla="*/ 8 w 76"/>
                <a:gd name="T13" fmla="*/ 0 h 328"/>
                <a:gd name="T14" fmla="*/ 40 w 76"/>
                <a:gd name="T15" fmla="*/ 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328">
                  <a:moveTo>
                    <a:pt x="40" y="3"/>
                  </a:moveTo>
                  <a:cubicBezTo>
                    <a:pt x="53" y="4"/>
                    <a:pt x="64" y="15"/>
                    <a:pt x="66" y="28"/>
                  </a:cubicBezTo>
                  <a:cubicBezTo>
                    <a:pt x="71" y="57"/>
                    <a:pt x="76" y="113"/>
                    <a:pt x="64" y="180"/>
                  </a:cubicBezTo>
                  <a:cubicBezTo>
                    <a:pt x="44" y="327"/>
                    <a:pt x="44" y="327"/>
                    <a:pt x="44" y="327"/>
                  </a:cubicBezTo>
                  <a:cubicBezTo>
                    <a:pt x="40" y="328"/>
                    <a:pt x="37" y="327"/>
                    <a:pt x="33" y="326"/>
                  </a:cubicBezTo>
                  <a:cubicBezTo>
                    <a:pt x="33" y="326"/>
                    <a:pt x="18" y="110"/>
                    <a:pt x="9" y="66"/>
                  </a:cubicBezTo>
                  <a:cubicBezTo>
                    <a:pt x="0" y="21"/>
                    <a:pt x="8" y="0"/>
                    <a:pt x="8" y="0"/>
                  </a:cubicBezTo>
                  <a:lnTo>
                    <a:pt x="4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0">
              <a:extLst>
                <a:ext uri="{FF2B5EF4-FFF2-40B4-BE49-F238E27FC236}">
                  <a16:creationId xmlns:a16="http://schemas.microsoft.com/office/drawing/2014/main" id="{B114A809-612A-2941-A44E-E13BEFB97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067" y="5667242"/>
              <a:ext cx="202455" cy="1299818"/>
            </a:xfrm>
            <a:custGeom>
              <a:avLst/>
              <a:gdLst>
                <a:gd name="T0" fmla="*/ 33 w 34"/>
                <a:gd name="T1" fmla="*/ 128 h 219"/>
                <a:gd name="T2" fmla="*/ 22 w 34"/>
                <a:gd name="T3" fmla="*/ 2 h 219"/>
                <a:gd name="T4" fmla="*/ 22 w 34"/>
                <a:gd name="T5" fmla="*/ 1 h 219"/>
                <a:gd name="T6" fmla="*/ 8 w 34"/>
                <a:gd name="T7" fmla="*/ 0 h 219"/>
                <a:gd name="T8" fmla="*/ 9 w 34"/>
                <a:gd name="T9" fmla="*/ 66 h 219"/>
                <a:gd name="T10" fmla="*/ 20 w 34"/>
                <a:gd name="T11" fmla="*/ 163 h 219"/>
                <a:gd name="T12" fmla="*/ 33 w 34"/>
                <a:gd name="T13" fmla="*/ 12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9">
                  <a:moveTo>
                    <a:pt x="33" y="128"/>
                  </a:moveTo>
                  <a:cubicBezTo>
                    <a:pt x="29" y="73"/>
                    <a:pt x="15" y="57"/>
                    <a:pt x="22" y="2"/>
                  </a:cubicBezTo>
                  <a:cubicBezTo>
                    <a:pt x="22" y="2"/>
                    <a:pt x="22" y="1"/>
                    <a:pt x="22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21"/>
                    <a:pt x="9" y="66"/>
                  </a:cubicBezTo>
                  <a:cubicBezTo>
                    <a:pt x="12" y="82"/>
                    <a:pt x="16" y="120"/>
                    <a:pt x="20" y="163"/>
                  </a:cubicBezTo>
                  <a:cubicBezTo>
                    <a:pt x="25" y="219"/>
                    <a:pt x="34" y="144"/>
                    <a:pt x="33" y="12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1">
              <a:extLst>
                <a:ext uri="{FF2B5EF4-FFF2-40B4-BE49-F238E27FC236}">
                  <a16:creationId xmlns:a16="http://schemas.microsoft.com/office/drawing/2014/main" id="{80F8FFEB-79AA-AC47-AC85-F2582670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9212" y="5655505"/>
              <a:ext cx="642574" cy="1927721"/>
            </a:xfrm>
            <a:custGeom>
              <a:avLst/>
              <a:gdLst>
                <a:gd name="T0" fmla="*/ 73 w 107"/>
                <a:gd name="T1" fmla="*/ 1 h 325"/>
                <a:gd name="T2" fmla="*/ 40 w 107"/>
                <a:gd name="T3" fmla="*/ 24 h 325"/>
                <a:gd name="T4" fmla="*/ 33 w 107"/>
                <a:gd name="T5" fmla="*/ 135 h 325"/>
                <a:gd name="T6" fmla="*/ 33 w 107"/>
                <a:gd name="T7" fmla="*/ 182 h 325"/>
                <a:gd name="T8" fmla="*/ 0 w 107"/>
                <a:gd name="T9" fmla="*/ 320 h 325"/>
                <a:gd name="T10" fmla="*/ 11 w 107"/>
                <a:gd name="T11" fmla="*/ 325 h 325"/>
                <a:gd name="T12" fmla="*/ 73 w 107"/>
                <a:gd name="T13" fmla="*/ 191 h 325"/>
                <a:gd name="T14" fmla="*/ 102 w 107"/>
                <a:gd name="T15" fmla="*/ 4 h 325"/>
                <a:gd name="T16" fmla="*/ 73 w 107"/>
                <a:gd name="T17" fmla="*/ 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25">
                  <a:moveTo>
                    <a:pt x="73" y="1"/>
                  </a:moveTo>
                  <a:cubicBezTo>
                    <a:pt x="58" y="0"/>
                    <a:pt x="44" y="10"/>
                    <a:pt x="40" y="24"/>
                  </a:cubicBezTo>
                  <a:cubicBezTo>
                    <a:pt x="33" y="46"/>
                    <a:pt x="27" y="82"/>
                    <a:pt x="33" y="135"/>
                  </a:cubicBezTo>
                  <a:cubicBezTo>
                    <a:pt x="33" y="135"/>
                    <a:pt x="37" y="163"/>
                    <a:pt x="33" y="182"/>
                  </a:cubicBezTo>
                  <a:cubicBezTo>
                    <a:pt x="28" y="200"/>
                    <a:pt x="0" y="320"/>
                    <a:pt x="0" y="320"/>
                  </a:cubicBezTo>
                  <a:cubicBezTo>
                    <a:pt x="3" y="323"/>
                    <a:pt x="6" y="325"/>
                    <a:pt x="11" y="325"/>
                  </a:cubicBezTo>
                  <a:cubicBezTo>
                    <a:pt x="11" y="325"/>
                    <a:pt x="60" y="228"/>
                    <a:pt x="73" y="191"/>
                  </a:cubicBezTo>
                  <a:cubicBezTo>
                    <a:pt x="85" y="154"/>
                    <a:pt x="107" y="37"/>
                    <a:pt x="102" y="4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2">
              <a:extLst>
                <a:ext uri="{FF2B5EF4-FFF2-40B4-BE49-F238E27FC236}">
                  <a16:creationId xmlns:a16="http://schemas.microsoft.com/office/drawing/2014/main" id="{61F9FE97-4C0B-5244-A814-4A3A7037F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074" y="4860357"/>
              <a:ext cx="630838" cy="974129"/>
            </a:xfrm>
            <a:custGeom>
              <a:avLst/>
              <a:gdLst>
                <a:gd name="T0" fmla="*/ 98 w 105"/>
                <a:gd name="T1" fmla="*/ 59 h 164"/>
                <a:gd name="T2" fmla="*/ 79 w 105"/>
                <a:gd name="T3" fmla="*/ 24 h 164"/>
                <a:gd name="T4" fmla="*/ 60 w 105"/>
                <a:gd name="T5" fmla="*/ 2 h 164"/>
                <a:gd name="T6" fmla="*/ 22 w 105"/>
                <a:gd name="T7" fmla="*/ 5 h 164"/>
                <a:gd name="T8" fmla="*/ 16 w 105"/>
                <a:gd name="T9" fmla="*/ 6 h 164"/>
                <a:gd name="T10" fmla="*/ 2 w 105"/>
                <a:gd name="T11" fmla="*/ 30 h 164"/>
                <a:gd name="T12" fmla="*/ 22 w 105"/>
                <a:gd name="T13" fmla="*/ 146 h 164"/>
                <a:gd name="T14" fmla="*/ 100 w 105"/>
                <a:gd name="T15" fmla="*/ 160 h 164"/>
                <a:gd name="T16" fmla="*/ 104 w 105"/>
                <a:gd name="T17" fmla="*/ 153 h 164"/>
                <a:gd name="T18" fmla="*/ 87 w 105"/>
                <a:gd name="T19" fmla="*/ 95 h 164"/>
                <a:gd name="T20" fmla="*/ 94 w 105"/>
                <a:gd name="T21" fmla="*/ 72 h 164"/>
                <a:gd name="T22" fmla="*/ 98 w 105"/>
                <a:gd name="T23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164">
                  <a:moveTo>
                    <a:pt x="98" y="59"/>
                  </a:moveTo>
                  <a:cubicBezTo>
                    <a:pt x="98" y="51"/>
                    <a:pt x="86" y="33"/>
                    <a:pt x="79" y="24"/>
                  </a:cubicBezTo>
                  <a:cubicBezTo>
                    <a:pt x="79" y="24"/>
                    <a:pt x="72" y="4"/>
                    <a:pt x="60" y="2"/>
                  </a:cubicBezTo>
                  <a:cubicBezTo>
                    <a:pt x="45" y="0"/>
                    <a:pt x="36" y="0"/>
                    <a:pt x="22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6" y="9"/>
                    <a:pt x="0" y="19"/>
                    <a:pt x="2" y="30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59"/>
                    <a:pt x="67" y="164"/>
                    <a:pt x="100" y="160"/>
                  </a:cubicBezTo>
                  <a:cubicBezTo>
                    <a:pt x="103" y="160"/>
                    <a:pt x="105" y="157"/>
                    <a:pt x="104" y="153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6" y="87"/>
                    <a:pt x="89" y="78"/>
                    <a:pt x="94" y="72"/>
                  </a:cubicBezTo>
                  <a:cubicBezTo>
                    <a:pt x="97" y="68"/>
                    <a:pt x="99" y="64"/>
                    <a:pt x="98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3">
              <a:extLst>
                <a:ext uri="{FF2B5EF4-FFF2-40B4-BE49-F238E27FC236}">
                  <a16:creationId xmlns:a16="http://schemas.microsoft.com/office/drawing/2014/main" id="{6D5A4F3C-4737-0146-8429-A36E2B014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135" y="4872093"/>
              <a:ext cx="624969" cy="1411315"/>
            </a:xfrm>
            <a:custGeom>
              <a:avLst/>
              <a:gdLst>
                <a:gd name="T0" fmla="*/ 96 w 104"/>
                <a:gd name="T1" fmla="*/ 35 h 238"/>
                <a:gd name="T2" fmla="*/ 80 w 104"/>
                <a:gd name="T3" fmla="*/ 133 h 238"/>
                <a:gd name="T4" fmla="*/ 69 w 104"/>
                <a:gd name="T5" fmla="*/ 224 h 238"/>
                <a:gd name="T6" fmla="*/ 4 w 104"/>
                <a:gd name="T7" fmla="*/ 227 h 238"/>
                <a:gd name="T8" fmla="*/ 43 w 104"/>
                <a:gd name="T9" fmla="*/ 116 h 238"/>
                <a:gd name="T10" fmla="*/ 47 w 104"/>
                <a:gd name="T11" fmla="*/ 28 h 238"/>
                <a:gd name="T12" fmla="*/ 67 w 104"/>
                <a:gd name="T13" fmla="*/ 3 h 238"/>
                <a:gd name="T14" fmla="*/ 96 w 104"/>
                <a:gd name="T15" fmla="*/ 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8">
                  <a:moveTo>
                    <a:pt x="96" y="35"/>
                  </a:moveTo>
                  <a:cubicBezTo>
                    <a:pt x="97" y="60"/>
                    <a:pt x="104" y="98"/>
                    <a:pt x="80" y="133"/>
                  </a:cubicBezTo>
                  <a:cubicBezTo>
                    <a:pt x="55" y="168"/>
                    <a:pt x="79" y="193"/>
                    <a:pt x="69" y="224"/>
                  </a:cubicBezTo>
                  <a:cubicBezTo>
                    <a:pt x="65" y="237"/>
                    <a:pt x="20" y="238"/>
                    <a:pt x="4" y="227"/>
                  </a:cubicBezTo>
                  <a:cubicBezTo>
                    <a:pt x="0" y="224"/>
                    <a:pt x="29" y="144"/>
                    <a:pt x="43" y="116"/>
                  </a:cubicBezTo>
                  <a:cubicBezTo>
                    <a:pt x="57" y="88"/>
                    <a:pt x="47" y="28"/>
                    <a:pt x="47" y="28"/>
                  </a:cubicBezTo>
                  <a:cubicBezTo>
                    <a:pt x="47" y="28"/>
                    <a:pt x="41" y="5"/>
                    <a:pt x="67" y="3"/>
                  </a:cubicBezTo>
                  <a:cubicBezTo>
                    <a:pt x="94" y="0"/>
                    <a:pt x="96" y="25"/>
                    <a:pt x="9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4">
              <a:extLst>
                <a:ext uri="{FF2B5EF4-FFF2-40B4-BE49-F238E27FC236}">
                  <a16:creationId xmlns:a16="http://schemas.microsoft.com/office/drawing/2014/main" id="{E8D7A028-A13A-9D48-ABF4-2AAEEAFC9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601" y="4872093"/>
              <a:ext cx="355030" cy="522274"/>
            </a:xfrm>
            <a:custGeom>
              <a:avLst/>
              <a:gdLst>
                <a:gd name="T0" fmla="*/ 16 w 59"/>
                <a:gd name="T1" fmla="*/ 35 h 88"/>
                <a:gd name="T2" fmla="*/ 56 w 59"/>
                <a:gd name="T3" fmla="*/ 88 h 88"/>
                <a:gd name="T4" fmla="*/ 55 w 59"/>
                <a:gd name="T5" fmla="*/ 35 h 88"/>
                <a:gd name="T6" fmla="*/ 26 w 59"/>
                <a:gd name="T7" fmla="*/ 3 h 88"/>
                <a:gd name="T8" fmla="*/ 16 w 59"/>
                <a:gd name="T9" fmla="*/ 3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8">
                  <a:moveTo>
                    <a:pt x="16" y="35"/>
                  </a:moveTo>
                  <a:cubicBezTo>
                    <a:pt x="19" y="37"/>
                    <a:pt x="53" y="55"/>
                    <a:pt x="56" y="88"/>
                  </a:cubicBezTo>
                  <a:cubicBezTo>
                    <a:pt x="59" y="68"/>
                    <a:pt x="56" y="49"/>
                    <a:pt x="55" y="35"/>
                  </a:cubicBezTo>
                  <a:cubicBezTo>
                    <a:pt x="55" y="25"/>
                    <a:pt x="53" y="0"/>
                    <a:pt x="26" y="3"/>
                  </a:cubicBezTo>
                  <a:cubicBezTo>
                    <a:pt x="0" y="5"/>
                    <a:pt x="11" y="33"/>
                    <a:pt x="16" y="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5">
              <a:extLst>
                <a:ext uri="{FF2B5EF4-FFF2-40B4-BE49-F238E27FC236}">
                  <a16:creationId xmlns:a16="http://schemas.microsoft.com/office/drawing/2014/main" id="{374CAF89-C874-7542-B10A-E0343E01C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895" y="5805145"/>
              <a:ext cx="240598" cy="129101"/>
            </a:xfrm>
            <a:custGeom>
              <a:avLst/>
              <a:gdLst>
                <a:gd name="T0" fmla="*/ 32 w 40"/>
                <a:gd name="T1" fmla="*/ 21 h 22"/>
                <a:gd name="T2" fmla="*/ 5 w 40"/>
                <a:gd name="T3" fmla="*/ 13 h 22"/>
                <a:gd name="T4" fmla="*/ 1 w 40"/>
                <a:gd name="T5" fmla="*/ 6 h 22"/>
                <a:gd name="T6" fmla="*/ 1 w 40"/>
                <a:gd name="T7" fmla="*/ 5 h 22"/>
                <a:gd name="T8" fmla="*/ 9 w 40"/>
                <a:gd name="T9" fmla="*/ 1 h 22"/>
                <a:gd name="T10" fmla="*/ 35 w 40"/>
                <a:gd name="T11" fmla="*/ 9 h 22"/>
                <a:gd name="T12" fmla="*/ 39 w 40"/>
                <a:gd name="T13" fmla="*/ 16 h 22"/>
                <a:gd name="T14" fmla="*/ 39 w 40"/>
                <a:gd name="T15" fmla="*/ 17 h 22"/>
                <a:gd name="T16" fmla="*/ 32 w 40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2">
                  <a:moveTo>
                    <a:pt x="32" y="21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9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6" y="0"/>
                    <a:pt x="9" y="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8" y="10"/>
                    <a:pt x="40" y="13"/>
                    <a:pt x="39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20"/>
                    <a:pt x="35" y="22"/>
                    <a:pt x="32" y="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">
              <a:extLst>
                <a:ext uri="{FF2B5EF4-FFF2-40B4-BE49-F238E27FC236}">
                  <a16:creationId xmlns:a16="http://schemas.microsoft.com/office/drawing/2014/main" id="{8363A6F9-9C18-9547-9EDB-41423B3BD7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1666" y="3029463"/>
              <a:ext cx="1261673" cy="1244069"/>
            </a:xfrm>
            <a:custGeom>
              <a:avLst/>
              <a:gdLst>
                <a:gd name="T0" fmla="*/ 105 w 210"/>
                <a:gd name="T1" fmla="*/ 210 h 210"/>
                <a:gd name="T2" fmla="*/ 0 w 210"/>
                <a:gd name="T3" fmla="*/ 105 h 210"/>
                <a:gd name="T4" fmla="*/ 105 w 210"/>
                <a:gd name="T5" fmla="*/ 0 h 210"/>
                <a:gd name="T6" fmla="*/ 210 w 210"/>
                <a:gd name="T7" fmla="*/ 105 h 210"/>
                <a:gd name="T8" fmla="*/ 105 w 210"/>
                <a:gd name="T9" fmla="*/ 210 h 210"/>
                <a:gd name="T10" fmla="*/ 105 w 210"/>
                <a:gd name="T11" fmla="*/ 44 h 210"/>
                <a:gd name="T12" fmla="*/ 44 w 210"/>
                <a:gd name="T13" fmla="*/ 105 h 210"/>
                <a:gd name="T14" fmla="*/ 105 w 210"/>
                <a:gd name="T15" fmla="*/ 166 h 210"/>
                <a:gd name="T16" fmla="*/ 166 w 210"/>
                <a:gd name="T17" fmla="*/ 105 h 210"/>
                <a:gd name="T18" fmla="*/ 105 w 210"/>
                <a:gd name="T19" fmla="*/ 4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0">
                  <a:moveTo>
                    <a:pt x="105" y="210"/>
                  </a:moveTo>
                  <a:cubicBezTo>
                    <a:pt x="47" y="210"/>
                    <a:pt x="0" y="163"/>
                    <a:pt x="0" y="105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163" y="0"/>
                    <a:pt x="210" y="47"/>
                    <a:pt x="210" y="105"/>
                  </a:cubicBezTo>
                  <a:cubicBezTo>
                    <a:pt x="210" y="163"/>
                    <a:pt x="163" y="210"/>
                    <a:pt x="105" y="210"/>
                  </a:cubicBezTo>
                  <a:close/>
                  <a:moveTo>
                    <a:pt x="105" y="44"/>
                  </a:moveTo>
                  <a:cubicBezTo>
                    <a:pt x="71" y="44"/>
                    <a:pt x="44" y="71"/>
                    <a:pt x="44" y="105"/>
                  </a:cubicBezTo>
                  <a:cubicBezTo>
                    <a:pt x="44" y="139"/>
                    <a:pt x="71" y="166"/>
                    <a:pt x="105" y="166"/>
                  </a:cubicBezTo>
                  <a:cubicBezTo>
                    <a:pt x="139" y="166"/>
                    <a:pt x="166" y="139"/>
                    <a:pt x="166" y="105"/>
                  </a:cubicBezTo>
                  <a:cubicBezTo>
                    <a:pt x="166" y="71"/>
                    <a:pt x="139" y="44"/>
                    <a:pt x="105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8">
              <a:extLst>
                <a:ext uri="{FF2B5EF4-FFF2-40B4-BE49-F238E27FC236}">
                  <a16:creationId xmlns:a16="http://schemas.microsoft.com/office/drawing/2014/main" id="{0E7C0326-DB28-0141-BD5A-4B0E4139B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503" y="3017726"/>
              <a:ext cx="642574" cy="633771"/>
            </a:xfrm>
            <a:custGeom>
              <a:avLst/>
              <a:gdLst>
                <a:gd name="T0" fmla="*/ 107 w 107"/>
                <a:gd name="T1" fmla="*/ 107 h 107"/>
                <a:gd name="T2" fmla="*/ 59 w 107"/>
                <a:gd name="T3" fmla="*/ 107 h 107"/>
                <a:gd name="T4" fmla="*/ 0 w 107"/>
                <a:gd name="T5" fmla="*/ 48 h 107"/>
                <a:gd name="T6" fmla="*/ 0 w 107"/>
                <a:gd name="T7" fmla="*/ 0 h 107"/>
                <a:gd name="T8" fmla="*/ 107 w 107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107"/>
                  </a:moveTo>
                  <a:cubicBezTo>
                    <a:pt x="59" y="107"/>
                    <a:pt x="59" y="107"/>
                    <a:pt x="59" y="107"/>
                  </a:cubicBezTo>
                  <a:cubicBezTo>
                    <a:pt x="59" y="74"/>
                    <a:pt x="32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9" y="0"/>
                    <a:pt x="107" y="48"/>
                    <a:pt x="107" y="1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9">
              <a:extLst>
                <a:ext uri="{FF2B5EF4-FFF2-40B4-BE49-F238E27FC236}">
                  <a16:creationId xmlns:a16="http://schemas.microsoft.com/office/drawing/2014/main" id="{E2A51D6E-66AA-A145-B1F0-838E868B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834" y="3977186"/>
              <a:ext cx="202455" cy="267006"/>
            </a:xfrm>
            <a:custGeom>
              <a:avLst/>
              <a:gdLst>
                <a:gd name="T0" fmla="*/ 18 w 34"/>
                <a:gd name="T1" fmla="*/ 8 h 45"/>
                <a:gd name="T2" fmla="*/ 26 w 34"/>
                <a:gd name="T3" fmla="*/ 17 h 45"/>
                <a:gd name="T4" fmla="*/ 31 w 34"/>
                <a:gd name="T5" fmla="*/ 27 h 45"/>
                <a:gd name="T6" fmla="*/ 33 w 34"/>
                <a:gd name="T7" fmla="*/ 37 h 45"/>
                <a:gd name="T8" fmla="*/ 32 w 34"/>
                <a:gd name="T9" fmla="*/ 43 h 45"/>
                <a:gd name="T10" fmla="*/ 23 w 34"/>
                <a:gd name="T11" fmla="*/ 42 h 45"/>
                <a:gd name="T12" fmla="*/ 23 w 34"/>
                <a:gd name="T13" fmla="*/ 34 h 45"/>
                <a:gd name="T14" fmla="*/ 15 w 34"/>
                <a:gd name="T15" fmla="*/ 30 h 45"/>
                <a:gd name="T16" fmla="*/ 3 w 34"/>
                <a:gd name="T17" fmla="*/ 15 h 45"/>
                <a:gd name="T18" fmla="*/ 2 w 34"/>
                <a:gd name="T19" fmla="*/ 0 h 45"/>
                <a:gd name="T20" fmla="*/ 6 w 34"/>
                <a:gd name="T21" fmla="*/ 7 h 45"/>
                <a:gd name="T22" fmla="*/ 15 w 34"/>
                <a:gd name="T23" fmla="*/ 15 h 45"/>
                <a:gd name="T24" fmla="*/ 17 w 34"/>
                <a:gd name="T25" fmla="*/ 16 h 45"/>
                <a:gd name="T26" fmla="*/ 15 w 34"/>
                <a:gd name="T27" fmla="*/ 10 h 45"/>
                <a:gd name="T28" fmla="*/ 15 w 34"/>
                <a:gd name="T29" fmla="*/ 4 h 45"/>
                <a:gd name="T30" fmla="*/ 18 w 34"/>
                <a:gd name="T31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45">
                  <a:moveTo>
                    <a:pt x="18" y="8"/>
                  </a:moveTo>
                  <a:cubicBezTo>
                    <a:pt x="21" y="12"/>
                    <a:pt x="25" y="15"/>
                    <a:pt x="26" y="17"/>
                  </a:cubicBezTo>
                  <a:cubicBezTo>
                    <a:pt x="26" y="17"/>
                    <a:pt x="29" y="23"/>
                    <a:pt x="31" y="27"/>
                  </a:cubicBezTo>
                  <a:cubicBezTo>
                    <a:pt x="33" y="30"/>
                    <a:pt x="34" y="34"/>
                    <a:pt x="33" y="37"/>
                  </a:cubicBezTo>
                  <a:cubicBezTo>
                    <a:pt x="33" y="40"/>
                    <a:pt x="33" y="42"/>
                    <a:pt x="32" y="43"/>
                  </a:cubicBezTo>
                  <a:cubicBezTo>
                    <a:pt x="32" y="43"/>
                    <a:pt x="26" y="45"/>
                    <a:pt x="23" y="42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2"/>
                    <a:pt x="18" y="31"/>
                    <a:pt x="15" y="30"/>
                  </a:cubicBezTo>
                  <a:cubicBezTo>
                    <a:pt x="9" y="27"/>
                    <a:pt x="6" y="19"/>
                    <a:pt x="3" y="15"/>
                  </a:cubicBezTo>
                  <a:cubicBezTo>
                    <a:pt x="1" y="11"/>
                    <a:pt x="0" y="7"/>
                    <a:pt x="2" y="0"/>
                  </a:cubicBezTo>
                  <a:cubicBezTo>
                    <a:pt x="2" y="0"/>
                    <a:pt x="4" y="3"/>
                    <a:pt x="6" y="7"/>
                  </a:cubicBezTo>
                  <a:cubicBezTo>
                    <a:pt x="7" y="10"/>
                    <a:pt x="12" y="14"/>
                    <a:pt x="15" y="15"/>
                  </a:cubicBezTo>
                  <a:cubicBezTo>
                    <a:pt x="16" y="16"/>
                    <a:pt x="17" y="16"/>
                    <a:pt x="17" y="16"/>
                  </a:cubicBezTo>
                  <a:cubicBezTo>
                    <a:pt x="19" y="14"/>
                    <a:pt x="16" y="11"/>
                    <a:pt x="15" y="10"/>
                  </a:cubicBezTo>
                  <a:cubicBezTo>
                    <a:pt x="13" y="7"/>
                    <a:pt x="14" y="5"/>
                    <a:pt x="15" y="4"/>
                  </a:cubicBezTo>
                  <a:cubicBezTo>
                    <a:pt x="16" y="3"/>
                    <a:pt x="16" y="5"/>
                    <a:pt x="18" y="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0">
              <a:extLst>
                <a:ext uri="{FF2B5EF4-FFF2-40B4-BE49-F238E27FC236}">
                  <a16:creationId xmlns:a16="http://schemas.microsoft.com/office/drawing/2014/main" id="{AEB0B9EA-2AF4-0047-B17F-D95FBC574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865" y="4162035"/>
              <a:ext cx="827423" cy="935987"/>
            </a:xfrm>
            <a:custGeom>
              <a:avLst/>
              <a:gdLst>
                <a:gd name="T0" fmla="*/ 15 w 138"/>
                <a:gd name="T1" fmla="*/ 127 h 158"/>
                <a:gd name="T2" fmla="*/ 102 w 138"/>
                <a:gd name="T3" fmla="*/ 82 h 158"/>
                <a:gd name="T4" fmla="*/ 126 w 138"/>
                <a:gd name="T5" fmla="*/ 3 h 158"/>
                <a:gd name="T6" fmla="*/ 138 w 138"/>
                <a:gd name="T7" fmla="*/ 3 h 158"/>
                <a:gd name="T8" fmla="*/ 122 w 138"/>
                <a:gd name="T9" fmla="*/ 96 h 158"/>
                <a:gd name="T10" fmla="*/ 25 w 138"/>
                <a:gd name="T11" fmla="*/ 158 h 158"/>
                <a:gd name="T12" fmla="*/ 15 w 138"/>
                <a:gd name="T13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58">
                  <a:moveTo>
                    <a:pt x="15" y="127"/>
                  </a:moveTo>
                  <a:cubicBezTo>
                    <a:pt x="15" y="127"/>
                    <a:pt x="36" y="113"/>
                    <a:pt x="102" y="82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31" y="0"/>
                    <a:pt x="135" y="0"/>
                    <a:pt x="138" y="3"/>
                  </a:cubicBezTo>
                  <a:cubicBezTo>
                    <a:pt x="138" y="3"/>
                    <a:pt x="135" y="68"/>
                    <a:pt x="122" y="96"/>
                  </a:cubicBezTo>
                  <a:cubicBezTo>
                    <a:pt x="110" y="124"/>
                    <a:pt x="41" y="157"/>
                    <a:pt x="25" y="158"/>
                  </a:cubicBezTo>
                  <a:cubicBezTo>
                    <a:pt x="9" y="158"/>
                    <a:pt x="0" y="135"/>
                    <a:pt x="15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2" name="Freeform 101">
            <a:extLst>
              <a:ext uri="{FF2B5EF4-FFF2-40B4-BE49-F238E27FC236}">
                <a16:creationId xmlns:a16="http://schemas.microsoft.com/office/drawing/2014/main" id="{2D8697EB-1ABD-6341-9A13-3F086FB3CD2F}"/>
              </a:ext>
            </a:extLst>
          </p:cNvPr>
          <p:cNvSpPr>
            <a:spLocks/>
          </p:cNvSpPr>
          <p:nvPr/>
        </p:nvSpPr>
        <p:spPr bwMode="auto">
          <a:xfrm>
            <a:off x="11172146" y="8052581"/>
            <a:ext cx="4668193" cy="70419"/>
          </a:xfrm>
          <a:custGeom>
            <a:avLst/>
            <a:gdLst>
              <a:gd name="T0" fmla="*/ 770 w 776"/>
              <a:gd name="T1" fmla="*/ 12 h 12"/>
              <a:gd name="T2" fmla="*/ 6 w 776"/>
              <a:gd name="T3" fmla="*/ 12 h 12"/>
              <a:gd name="T4" fmla="*/ 0 w 776"/>
              <a:gd name="T5" fmla="*/ 6 h 12"/>
              <a:gd name="T6" fmla="*/ 0 w 776"/>
              <a:gd name="T7" fmla="*/ 6 h 12"/>
              <a:gd name="T8" fmla="*/ 6 w 776"/>
              <a:gd name="T9" fmla="*/ 0 h 12"/>
              <a:gd name="T10" fmla="*/ 770 w 776"/>
              <a:gd name="T11" fmla="*/ 0 h 12"/>
              <a:gd name="T12" fmla="*/ 776 w 776"/>
              <a:gd name="T13" fmla="*/ 6 h 12"/>
              <a:gd name="T14" fmla="*/ 776 w 776"/>
              <a:gd name="T15" fmla="*/ 6 h 12"/>
              <a:gd name="T16" fmla="*/ 770 w 776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6" h="12">
                <a:moveTo>
                  <a:pt x="770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770" y="0"/>
                  <a:pt x="770" y="0"/>
                  <a:pt x="770" y="0"/>
                </a:cubicBezTo>
                <a:cubicBezTo>
                  <a:pt x="774" y="0"/>
                  <a:pt x="776" y="2"/>
                  <a:pt x="776" y="6"/>
                </a:cubicBezTo>
                <a:cubicBezTo>
                  <a:pt x="776" y="6"/>
                  <a:pt x="776" y="6"/>
                  <a:pt x="776" y="6"/>
                </a:cubicBezTo>
                <a:cubicBezTo>
                  <a:pt x="776" y="9"/>
                  <a:pt x="774" y="12"/>
                  <a:pt x="770" y="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619B-7EC8-6041-9F1F-C7C820E9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1411"/>
            <a:ext cx="15125700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infra-centric data management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scales poorly and leaves data exposed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DA9CD4-6638-754A-BF0A-D48576FB914C}"/>
              </a:ext>
            </a:extLst>
          </p:cNvPr>
          <p:cNvSpPr/>
          <p:nvPr/>
        </p:nvSpPr>
        <p:spPr>
          <a:xfrm>
            <a:off x="1219200" y="3314700"/>
            <a:ext cx="4936773" cy="1083988"/>
          </a:xfrm>
          <a:custGeom>
            <a:avLst/>
            <a:gdLst>
              <a:gd name="connsiteX0" fmla="*/ 0 w 12192000"/>
              <a:gd name="connsiteY0" fmla="*/ 253505 h 1521000"/>
              <a:gd name="connsiteX1" fmla="*/ 253505 w 12192000"/>
              <a:gd name="connsiteY1" fmla="*/ 0 h 1521000"/>
              <a:gd name="connsiteX2" fmla="*/ 11938495 w 12192000"/>
              <a:gd name="connsiteY2" fmla="*/ 0 h 1521000"/>
              <a:gd name="connsiteX3" fmla="*/ 12192000 w 12192000"/>
              <a:gd name="connsiteY3" fmla="*/ 253505 h 1521000"/>
              <a:gd name="connsiteX4" fmla="*/ 12192000 w 12192000"/>
              <a:gd name="connsiteY4" fmla="*/ 1267495 h 1521000"/>
              <a:gd name="connsiteX5" fmla="*/ 11938495 w 12192000"/>
              <a:gd name="connsiteY5" fmla="*/ 1521000 h 1521000"/>
              <a:gd name="connsiteX6" fmla="*/ 253505 w 12192000"/>
              <a:gd name="connsiteY6" fmla="*/ 1521000 h 1521000"/>
              <a:gd name="connsiteX7" fmla="*/ 0 w 12192000"/>
              <a:gd name="connsiteY7" fmla="*/ 1267495 h 1521000"/>
              <a:gd name="connsiteX8" fmla="*/ 0 w 12192000"/>
              <a:gd name="connsiteY8" fmla="*/ 253505 h 15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2100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409" tIns="211409" rIns="211409" bIns="211409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Use e</a:t>
            </a:r>
            <a:r>
              <a:rPr lang="en-US" sz="3200" kern="1200" dirty="0"/>
              <a:t>xisting VM-level data protection solutions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821907-BC85-1F4D-804A-FA0AAA4771CA}"/>
              </a:ext>
            </a:extLst>
          </p:cNvPr>
          <p:cNvGrpSpPr/>
          <p:nvPr/>
        </p:nvGrpSpPr>
        <p:grpSpPr>
          <a:xfrm>
            <a:off x="1473582" y="4768033"/>
            <a:ext cx="4546218" cy="3064047"/>
            <a:chOff x="1473582" y="4768033"/>
            <a:chExt cx="4546218" cy="3064047"/>
          </a:xfrm>
        </p:grpSpPr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866FEF1F-342B-544D-8EE2-3F7C99A7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73582" y="4791230"/>
              <a:ext cx="437899" cy="437899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974197-D348-E644-ADD5-C4FD5C1CC5B2}"/>
                </a:ext>
              </a:extLst>
            </p:cNvPr>
            <p:cNvSpPr/>
            <p:nvPr/>
          </p:nvSpPr>
          <p:spPr>
            <a:xfrm>
              <a:off x="2090519" y="4768033"/>
              <a:ext cx="31598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Data-store snapshots</a:t>
              </a:r>
            </a:p>
          </p:txBody>
        </p:sp>
        <p:pic>
          <p:nvPicPr>
            <p:cNvPr id="8" name="Graphic 7" descr="Close">
              <a:extLst>
                <a:ext uri="{FF2B5EF4-FFF2-40B4-BE49-F238E27FC236}">
                  <a16:creationId xmlns:a16="http://schemas.microsoft.com/office/drawing/2014/main" id="{E9EA67D1-5671-B442-936C-16EF53668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3582" y="6503547"/>
              <a:ext cx="438912" cy="438912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A6A70A-F289-F14B-A7B3-5DC06B028B11}"/>
                </a:ext>
              </a:extLst>
            </p:cNvPr>
            <p:cNvSpPr/>
            <p:nvPr/>
          </p:nvSpPr>
          <p:spPr>
            <a:xfrm>
              <a:off x="2090519" y="6502955"/>
              <a:ext cx="26981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Weak consistency</a:t>
              </a:r>
            </a:p>
          </p:txBody>
        </p:sp>
        <p:pic>
          <p:nvPicPr>
            <p:cNvPr id="43" name="Graphic 42" descr="Close">
              <a:extLst>
                <a:ext uri="{FF2B5EF4-FFF2-40B4-BE49-F238E27FC236}">
                  <a16:creationId xmlns:a16="http://schemas.microsoft.com/office/drawing/2014/main" id="{B45733C3-3662-1945-9DB5-772CE2E7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3582" y="7360211"/>
              <a:ext cx="438912" cy="438912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37A4641-65FD-3844-AADB-5326777B0775}"/>
                </a:ext>
              </a:extLst>
            </p:cNvPr>
            <p:cNvSpPr/>
            <p:nvPr/>
          </p:nvSpPr>
          <p:spPr>
            <a:xfrm>
              <a:off x="2090519" y="7370415"/>
              <a:ext cx="3929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Complex restore procedure</a:t>
              </a:r>
            </a:p>
          </p:txBody>
        </p:sp>
        <p:pic>
          <p:nvPicPr>
            <p:cNvPr id="46" name="Graphic 45" descr="Close">
              <a:extLst>
                <a:ext uri="{FF2B5EF4-FFF2-40B4-BE49-F238E27FC236}">
                  <a16:creationId xmlns:a16="http://schemas.microsoft.com/office/drawing/2014/main" id="{078C2939-91E8-F840-AEA0-10E44D30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3582" y="5646882"/>
              <a:ext cx="438912" cy="438912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CF4ECD-183F-EE44-B8FC-61974F8047F8}"/>
                </a:ext>
              </a:extLst>
            </p:cNvPr>
            <p:cNvSpPr/>
            <p:nvPr/>
          </p:nvSpPr>
          <p:spPr>
            <a:xfrm>
              <a:off x="2090519" y="5635494"/>
              <a:ext cx="3560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Limited recovery options</a:t>
              </a:r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D5BF9098-3FCE-0542-A077-2AD14A995DEB}"/>
              </a:ext>
            </a:extLst>
          </p:cNvPr>
          <p:cNvSpPr/>
          <p:nvPr/>
        </p:nvSpPr>
        <p:spPr>
          <a:xfrm>
            <a:off x="6661868" y="3314700"/>
            <a:ext cx="4937760" cy="1083988"/>
          </a:xfrm>
          <a:custGeom>
            <a:avLst/>
            <a:gdLst>
              <a:gd name="connsiteX0" fmla="*/ 0 w 12192000"/>
              <a:gd name="connsiteY0" fmla="*/ 253505 h 1521000"/>
              <a:gd name="connsiteX1" fmla="*/ 253505 w 12192000"/>
              <a:gd name="connsiteY1" fmla="*/ 0 h 1521000"/>
              <a:gd name="connsiteX2" fmla="*/ 11938495 w 12192000"/>
              <a:gd name="connsiteY2" fmla="*/ 0 h 1521000"/>
              <a:gd name="connsiteX3" fmla="*/ 12192000 w 12192000"/>
              <a:gd name="connsiteY3" fmla="*/ 253505 h 1521000"/>
              <a:gd name="connsiteX4" fmla="*/ 12192000 w 12192000"/>
              <a:gd name="connsiteY4" fmla="*/ 1267495 h 1521000"/>
              <a:gd name="connsiteX5" fmla="*/ 11938495 w 12192000"/>
              <a:gd name="connsiteY5" fmla="*/ 1521000 h 1521000"/>
              <a:gd name="connsiteX6" fmla="*/ 253505 w 12192000"/>
              <a:gd name="connsiteY6" fmla="*/ 1521000 h 1521000"/>
              <a:gd name="connsiteX7" fmla="*/ 0 w 12192000"/>
              <a:gd name="connsiteY7" fmla="*/ 1267495 h 1521000"/>
              <a:gd name="connsiteX8" fmla="*/ 0 w 12192000"/>
              <a:gd name="connsiteY8" fmla="*/ 253505 h 15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2100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409" tIns="211409" rIns="211409" bIns="211409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Let me put together a “quick” script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777E8A-55A3-1149-A2FB-E4F8F197F027}"/>
              </a:ext>
            </a:extLst>
          </p:cNvPr>
          <p:cNvGrpSpPr/>
          <p:nvPr/>
        </p:nvGrpSpPr>
        <p:grpSpPr>
          <a:xfrm>
            <a:off x="6976822" y="4767464"/>
            <a:ext cx="4818494" cy="3060070"/>
            <a:chOff x="6654795" y="4767464"/>
            <a:chExt cx="4818494" cy="306007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62EE6B-0826-B649-B598-30DF9E767F4A}"/>
                </a:ext>
              </a:extLst>
            </p:cNvPr>
            <p:cNvSpPr/>
            <p:nvPr/>
          </p:nvSpPr>
          <p:spPr>
            <a:xfrm>
              <a:off x="7274704" y="5633599"/>
              <a:ext cx="4198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More complex than expected</a:t>
              </a:r>
            </a:p>
          </p:txBody>
        </p:sp>
        <p:pic>
          <p:nvPicPr>
            <p:cNvPr id="40" name="Graphic 39" descr="Checkmark">
              <a:extLst>
                <a:ext uri="{FF2B5EF4-FFF2-40B4-BE49-F238E27FC236}">
                  <a16:creationId xmlns:a16="http://schemas.microsoft.com/office/drawing/2014/main" id="{451E1F93-6B94-7042-A5BB-2835DBF5B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5302" y="4791229"/>
              <a:ext cx="437899" cy="43789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F1C71C-049E-2241-B0EB-7BE98B0B8E1A}"/>
                </a:ext>
              </a:extLst>
            </p:cNvPr>
            <p:cNvSpPr/>
            <p:nvPr/>
          </p:nvSpPr>
          <p:spPr>
            <a:xfrm>
              <a:off x="7274704" y="4767464"/>
              <a:ext cx="3281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Tailored to application</a:t>
              </a:r>
            </a:p>
          </p:txBody>
        </p:sp>
        <p:pic>
          <p:nvPicPr>
            <p:cNvPr id="48" name="Graphic 47" descr="Close">
              <a:extLst>
                <a:ext uri="{FF2B5EF4-FFF2-40B4-BE49-F238E27FC236}">
                  <a16:creationId xmlns:a16="http://schemas.microsoft.com/office/drawing/2014/main" id="{4B685FD7-CC4F-EE4C-9E66-19BB15435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54795" y="6503546"/>
              <a:ext cx="438912" cy="438912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6633127-0EE1-2740-AF17-503891093DAA}"/>
                </a:ext>
              </a:extLst>
            </p:cNvPr>
            <p:cNvSpPr/>
            <p:nvPr/>
          </p:nvSpPr>
          <p:spPr>
            <a:xfrm>
              <a:off x="7274704" y="6499734"/>
              <a:ext cx="38699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Often tied to infrastructure</a:t>
              </a:r>
            </a:p>
          </p:txBody>
        </p:sp>
        <p:pic>
          <p:nvPicPr>
            <p:cNvPr id="54" name="Graphic 53" descr="Close">
              <a:extLst>
                <a:ext uri="{FF2B5EF4-FFF2-40B4-BE49-F238E27FC236}">
                  <a16:creationId xmlns:a16="http://schemas.microsoft.com/office/drawing/2014/main" id="{F34131DB-3640-334D-931F-1658C2ED3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54795" y="5646881"/>
              <a:ext cx="438912" cy="438912"/>
            </a:xfrm>
            <a:prstGeom prst="rect">
              <a:avLst/>
            </a:prstGeom>
          </p:spPr>
        </p:pic>
        <p:pic>
          <p:nvPicPr>
            <p:cNvPr id="60" name="Graphic 59" descr="Close">
              <a:extLst>
                <a:ext uri="{FF2B5EF4-FFF2-40B4-BE49-F238E27FC236}">
                  <a16:creationId xmlns:a16="http://schemas.microsoft.com/office/drawing/2014/main" id="{BA49174A-DA05-4D4E-B05A-99245240B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54795" y="7360211"/>
              <a:ext cx="438912" cy="438912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CFB9A6-4D09-C944-8043-0EA6A3065FB1}"/>
                </a:ext>
              </a:extLst>
            </p:cNvPr>
            <p:cNvSpPr/>
            <p:nvPr/>
          </p:nvSpPr>
          <p:spPr>
            <a:xfrm>
              <a:off x="7274704" y="7365869"/>
              <a:ext cx="29258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Difficult to maintain</a:t>
              </a:r>
            </a:p>
          </p:txBody>
        </p: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17128460-CC6A-404E-9CA3-605BA1951CF3}"/>
              </a:ext>
            </a:extLst>
          </p:cNvPr>
          <p:cNvSpPr/>
          <p:nvPr/>
        </p:nvSpPr>
        <p:spPr>
          <a:xfrm>
            <a:off x="12105523" y="3314700"/>
            <a:ext cx="4936773" cy="1083988"/>
          </a:xfrm>
          <a:custGeom>
            <a:avLst/>
            <a:gdLst>
              <a:gd name="connsiteX0" fmla="*/ 0 w 12192000"/>
              <a:gd name="connsiteY0" fmla="*/ 253505 h 1521000"/>
              <a:gd name="connsiteX1" fmla="*/ 253505 w 12192000"/>
              <a:gd name="connsiteY1" fmla="*/ 0 h 1521000"/>
              <a:gd name="connsiteX2" fmla="*/ 11938495 w 12192000"/>
              <a:gd name="connsiteY2" fmla="*/ 0 h 1521000"/>
              <a:gd name="connsiteX3" fmla="*/ 12192000 w 12192000"/>
              <a:gd name="connsiteY3" fmla="*/ 253505 h 1521000"/>
              <a:gd name="connsiteX4" fmla="*/ 12192000 w 12192000"/>
              <a:gd name="connsiteY4" fmla="*/ 1267495 h 1521000"/>
              <a:gd name="connsiteX5" fmla="*/ 11938495 w 12192000"/>
              <a:gd name="connsiteY5" fmla="*/ 1521000 h 1521000"/>
              <a:gd name="connsiteX6" fmla="*/ 253505 w 12192000"/>
              <a:gd name="connsiteY6" fmla="*/ 1521000 h 1521000"/>
              <a:gd name="connsiteX7" fmla="*/ 0 w 12192000"/>
              <a:gd name="connsiteY7" fmla="*/ 1267495 h 1521000"/>
              <a:gd name="connsiteX8" fmla="*/ 0 w 12192000"/>
              <a:gd name="connsiteY8" fmla="*/ 253505 h 15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21000">
                <a:moveTo>
                  <a:pt x="0" y="253505"/>
                </a:moveTo>
                <a:cubicBezTo>
                  <a:pt x="0" y="113498"/>
                  <a:pt x="113498" y="0"/>
                  <a:pt x="253505" y="0"/>
                </a:cubicBezTo>
                <a:lnTo>
                  <a:pt x="11938495" y="0"/>
                </a:lnTo>
                <a:cubicBezTo>
                  <a:pt x="12078502" y="0"/>
                  <a:pt x="12192000" y="113498"/>
                  <a:pt x="12192000" y="253505"/>
                </a:cubicBezTo>
                <a:lnTo>
                  <a:pt x="12192000" y="1267495"/>
                </a:lnTo>
                <a:cubicBezTo>
                  <a:pt x="12192000" y="1407502"/>
                  <a:pt x="12078502" y="1521000"/>
                  <a:pt x="11938495" y="1521000"/>
                </a:cubicBezTo>
                <a:lnTo>
                  <a:pt x="253505" y="1521000"/>
                </a:lnTo>
                <a:cubicBezTo>
                  <a:pt x="113498" y="1521000"/>
                  <a:pt x="0" y="1407502"/>
                  <a:pt x="0" y="1267495"/>
                </a:cubicBezTo>
                <a:lnTo>
                  <a:pt x="0" y="2535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409" tIns="211409" rIns="211409" bIns="211409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My storage overlay does backups &amp; migration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2C2277-5C51-854E-85B7-8B7F69D43A45}"/>
              </a:ext>
            </a:extLst>
          </p:cNvPr>
          <p:cNvGrpSpPr/>
          <p:nvPr/>
        </p:nvGrpSpPr>
        <p:grpSpPr>
          <a:xfrm>
            <a:off x="12268202" y="4767464"/>
            <a:ext cx="4934687" cy="3069178"/>
            <a:chOff x="11666751" y="4762902"/>
            <a:chExt cx="4934687" cy="3069178"/>
          </a:xfrm>
        </p:grpSpPr>
        <p:pic>
          <p:nvPicPr>
            <p:cNvPr id="72" name="Graphic 71" descr="Close">
              <a:extLst>
                <a:ext uri="{FF2B5EF4-FFF2-40B4-BE49-F238E27FC236}">
                  <a16:creationId xmlns:a16="http://schemas.microsoft.com/office/drawing/2014/main" id="{B2E26F1A-8165-8241-9664-DF470A6E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66751" y="6502550"/>
              <a:ext cx="438912" cy="43891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B4DDFE-1AEB-6247-8675-6DF80CEED6BD}"/>
                </a:ext>
              </a:extLst>
            </p:cNvPr>
            <p:cNvSpPr/>
            <p:nvPr/>
          </p:nvSpPr>
          <p:spPr>
            <a:xfrm>
              <a:off x="12239346" y="6501244"/>
              <a:ext cx="4057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2X management complexity</a:t>
              </a:r>
            </a:p>
          </p:txBody>
        </p:sp>
        <p:pic>
          <p:nvPicPr>
            <p:cNvPr id="76" name="Graphic 75" descr="Close">
              <a:extLst>
                <a:ext uri="{FF2B5EF4-FFF2-40B4-BE49-F238E27FC236}">
                  <a16:creationId xmlns:a16="http://schemas.microsoft.com/office/drawing/2014/main" id="{59825636-F9DF-9944-9596-519567A5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66751" y="7360211"/>
              <a:ext cx="438912" cy="438912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AB5FE3A-99C4-1C41-B870-8101D33B8BB3}"/>
                </a:ext>
              </a:extLst>
            </p:cNvPr>
            <p:cNvSpPr/>
            <p:nvPr/>
          </p:nvSpPr>
          <p:spPr>
            <a:xfrm>
              <a:off x="12239346" y="7370415"/>
              <a:ext cx="43620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Performance cost for overlays</a:t>
              </a:r>
            </a:p>
          </p:txBody>
        </p:sp>
        <p:pic>
          <p:nvPicPr>
            <p:cNvPr id="78" name="Graphic 77" descr="Close">
              <a:extLst>
                <a:ext uri="{FF2B5EF4-FFF2-40B4-BE49-F238E27FC236}">
                  <a16:creationId xmlns:a16="http://schemas.microsoft.com/office/drawing/2014/main" id="{39524F3F-CE52-C045-96EA-228CA5A25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66751" y="5644890"/>
              <a:ext cx="438912" cy="438912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40D30C2-A0F1-A24C-A8F4-EE7F92850B25}"/>
                </a:ext>
              </a:extLst>
            </p:cNvPr>
            <p:cNvSpPr/>
            <p:nvPr/>
          </p:nvSpPr>
          <p:spPr>
            <a:xfrm>
              <a:off x="12239346" y="5632073"/>
              <a:ext cx="43332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Lowest common denominator</a:t>
              </a:r>
            </a:p>
          </p:txBody>
        </p:sp>
        <p:pic>
          <p:nvPicPr>
            <p:cNvPr id="80" name="Graphic 79" descr="Close">
              <a:extLst>
                <a:ext uri="{FF2B5EF4-FFF2-40B4-BE49-F238E27FC236}">
                  <a16:creationId xmlns:a16="http://schemas.microsoft.com/office/drawing/2014/main" id="{05E22DA3-FC3F-5D48-BD93-7A7AE716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66751" y="4787230"/>
              <a:ext cx="438912" cy="438912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F3127F-A1F7-9648-8FE8-40EF78D4F82C}"/>
                </a:ext>
              </a:extLst>
            </p:cNvPr>
            <p:cNvSpPr/>
            <p:nvPr/>
          </p:nvSpPr>
          <p:spPr>
            <a:xfrm>
              <a:off x="12239346" y="4762902"/>
              <a:ext cx="2557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No fault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5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BD7FB63-D5FB-7745-8A89-BF720F068CA7}"/>
              </a:ext>
            </a:extLst>
          </p:cNvPr>
          <p:cNvGrpSpPr/>
          <p:nvPr/>
        </p:nvGrpSpPr>
        <p:grpSpPr>
          <a:xfrm>
            <a:off x="12877800" y="4785024"/>
            <a:ext cx="530400" cy="1064948"/>
            <a:chOff x="2438400" y="5193958"/>
            <a:chExt cx="530400" cy="10649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E2F41-BB10-B146-9601-581411499CE9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Shape 369" descr="Cloud-Storage_256px.png">
              <a:extLst>
                <a:ext uri="{FF2B5EF4-FFF2-40B4-BE49-F238E27FC236}">
                  <a16:creationId xmlns:a16="http://schemas.microsoft.com/office/drawing/2014/main" id="{60BEB552-1075-8D4F-9AB1-DD0DB13179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8CD6B3-0DD5-A545-92FD-7FA808010F28}"/>
              </a:ext>
            </a:extLst>
          </p:cNvPr>
          <p:cNvGrpSpPr/>
          <p:nvPr/>
        </p:nvGrpSpPr>
        <p:grpSpPr>
          <a:xfrm>
            <a:off x="15239999" y="4775830"/>
            <a:ext cx="530400" cy="1064948"/>
            <a:chOff x="2438400" y="5193958"/>
            <a:chExt cx="530400" cy="106494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B657FD-5054-5D4E-B74C-232879321D02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Shape 369" descr="Cloud-Storage_256px.png">
              <a:extLst>
                <a:ext uri="{FF2B5EF4-FFF2-40B4-BE49-F238E27FC236}">
                  <a16:creationId xmlns:a16="http://schemas.microsoft.com/office/drawing/2014/main" id="{8B2639DE-D5F1-A844-9F82-C2E449FC7D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BAD760-0AC4-1949-8609-C4AB8ADEC7B9}"/>
              </a:ext>
            </a:extLst>
          </p:cNvPr>
          <p:cNvGrpSpPr/>
          <p:nvPr/>
        </p:nvGrpSpPr>
        <p:grpSpPr>
          <a:xfrm>
            <a:off x="7543800" y="4785024"/>
            <a:ext cx="530400" cy="1064948"/>
            <a:chOff x="2438400" y="5193958"/>
            <a:chExt cx="530400" cy="1064948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BB857A-96F9-724A-BD9E-8B82ED7B89BF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Shape 369" descr="Cloud-Storage_256px.png">
              <a:extLst>
                <a:ext uri="{FF2B5EF4-FFF2-40B4-BE49-F238E27FC236}">
                  <a16:creationId xmlns:a16="http://schemas.microsoft.com/office/drawing/2014/main" id="{EC8780E0-734D-0242-BAD0-C9DBB135B58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418F0F-E696-FC44-B8E1-E2BE50CAB63C}"/>
              </a:ext>
            </a:extLst>
          </p:cNvPr>
          <p:cNvGrpSpPr/>
          <p:nvPr/>
        </p:nvGrpSpPr>
        <p:grpSpPr>
          <a:xfrm>
            <a:off x="8839200" y="4785024"/>
            <a:ext cx="530400" cy="1064948"/>
            <a:chOff x="2438400" y="5193958"/>
            <a:chExt cx="530400" cy="106494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193B2D5-2784-8A41-80AC-D914EA1CD54B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Shape 369" descr="Cloud-Storage_256px.png">
              <a:extLst>
                <a:ext uri="{FF2B5EF4-FFF2-40B4-BE49-F238E27FC236}">
                  <a16:creationId xmlns:a16="http://schemas.microsoft.com/office/drawing/2014/main" id="{274FFE95-2A93-FF48-9338-39617A1A841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4CD8D9-2DD3-3441-BDFF-BE624F7347DE}"/>
              </a:ext>
            </a:extLst>
          </p:cNvPr>
          <p:cNvGrpSpPr/>
          <p:nvPr/>
        </p:nvGrpSpPr>
        <p:grpSpPr>
          <a:xfrm>
            <a:off x="10131013" y="4785024"/>
            <a:ext cx="530400" cy="1064948"/>
            <a:chOff x="2438400" y="5193958"/>
            <a:chExt cx="530400" cy="106494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6137E5-DC61-E443-983C-7093FC6CBC5B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Shape 369" descr="Cloud-Storage_256px.png">
              <a:extLst>
                <a:ext uri="{FF2B5EF4-FFF2-40B4-BE49-F238E27FC236}">
                  <a16:creationId xmlns:a16="http://schemas.microsoft.com/office/drawing/2014/main" id="{4F8F6C98-C33F-1B4A-AF20-17A7338DFE1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CCB2A6-0B4E-A441-AC0B-4DB581049BA3}"/>
              </a:ext>
            </a:extLst>
          </p:cNvPr>
          <p:cNvGrpSpPr/>
          <p:nvPr/>
        </p:nvGrpSpPr>
        <p:grpSpPr>
          <a:xfrm>
            <a:off x="2444746" y="4785024"/>
            <a:ext cx="530400" cy="1064948"/>
            <a:chOff x="2438400" y="5193958"/>
            <a:chExt cx="530400" cy="10649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D192A2-7396-F94B-8E70-549BEA37A3CB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Shape 369" descr="Cloud-Storage_256px.png">
              <a:extLst>
                <a:ext uri="{FF2B5EF4-FFF2-40B4-BE49-F238E27FC236}">
                  <a16:creationId xmlns:a16="http://schemas.microsoft.com/office/drawing/2014/main" id="{0B518A23-80C2-C64C-B21F-E599164D22D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3EF2EA-90D5-C74F-A40C-8EF611A60B91}"/>
              </a:ext>
            </a:extLst>
          </p:cNvPr>
          <p:cNvGrpSpPr/>
          <p:nvPr/>
        </p:nvGrpSpPr>
        <p:grpSpPr>
          <a:xfrm>
            <a:off x="4880994" y="4785024"/>
            <a:ext cx="530400" cy="1064948"/>
            <a:chOff x="2438400" y="5193958"/>
            <a:chExt cx="530400" cy="106494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F8DABA-9B22-A843-9DDA-795069933BEB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Shape 369" descr="Cloud-Storage_256px.png">
              <a:extLst>
                <a:ext uri="{FF2B5EF4-FFF2-40B4-BE49-F238E27FC236}">
                  <a16:creationId xmlns:a16="http://schemas.microsoft.com/office/drawing/2014/main" id="{B9DB03DD-4EC9-7146-8E07-670971336A7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76A0709-B87D-8442-B6A9-1C2E53B0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571411"/>
            <a:ext cx="11315704" cy="19620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does </a:t>
            </a:r>
            <a:r>
              <a:rPr lang="en-US" dirty="0" err="1">
                <a:solidFill>
                  <a:schemeClr val="accent1"/>
                </a:solidFill>
              </a:rPr>
              <a:t>vm</a:t>
            </a:r>
            <a:r>
              <a:rPr lang="en-US" dirty="0">
                <a:solidFill>
                  <a:schemeClr val="accent1"/>
                </a:solidFill>
              </a:rPr>
              <a:t>-based backup fall short?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 high-level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5BC68-A6BA-674E-A201-9E1572625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3</a:t>
            </a:fld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35447C-7C2D-2747-9FBF-E9359970E1B4}"/>
              </a:ext>
            </a:extLst>
          </p:cNvPr>
          <p:cNvGrpSpPr/>
          <p:nvPr/>
        </p:nvGrpSpPr>
        <p:grpSpPr>
          <a:xfrm>
            <a:off x="1752600" y="2400300"/>
            <a:ext cx="4343399" cy="2590799"/>
            <a:chOff x="1752600" y="2781301"/>
            <a:chExt cx="4343399" cy="2590799"/>
          </a:xfrm>
        </p:grpSpPr>
        <p:sp>
          <p:nvSpPr>
            <p:cNvPr id="9" name="Shape 652">
              <a:extLst>
                <a:ext uri="{FF2B5EF4-FFF2-40B4-BE49-F238E27FC236}">
                  <a16:creationId xmlns:a16="http://schemas.microsoft.com/office/drawing/2014/main" id="{8AB4EDD2-4713-584C-BADF-2499AFB2C019}"/>
                </a:ext>
              </a:extLst>
            </p:cNvPr>
            <p:cNvSpPr/>
            <p:nvPr/>
          </p:nvSpPr>
          <p:spPr>
            <a:xfrm>
              <a:off x="1752600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653">
              <a:extLst>
                <a:ext uri="{FF2B5EF4-FFF2-40B4-BE49-F238E27FC236}">
                  <a16:creationId xmlns:a16="http://schemas.microsoft.com/office/drawing/2014/main" id="{DC5ED684-E8B7-A84A-9B5E-D2D0741B07A3}"/>
                </a:ext>
              </a:extLst>
            </p:cNvPr>
            <p:cNvSpPr txBox="1"/>
            <p:nvPr/>
          </p:nvSpPr>
          <p:spPr>
            <a:xfrm>
              <a:off x="1752600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A5B67-7F48-AB43-A161-D04F7DE2D0F8}"/>
              </a:ext>
            </a:extLst>
          </p:cNvPr>
          <p:cNvGrpSpPr/>
          <p:nvPr/>
        </p:nvGrpSpPr>
        <p:grpSpPr>
          <a:xfrm>
            <a:off x="2133599" y="3009900"/>
            <a:ext cx="3657600" cy="1754606"/>
            <a:chOff x="2133599" y="3390901"/>
            <a:chExt cx="3657600" cy="1754606"/>
          </a:xfrm>
        </p:grpSpPr>
        <p:sp>
          <p:nvSpPr>
            <p:cNvPr id="15" name="Shape 655">
              <a:extLst>
                <a:ext uri="{FF2B5EF4-FFF2-40B4-BE49-F238E27FC236}">
                  <a16:creationId xmlns:a16="http://schemas.microsoft.com/office/drawing/2014/main" id="{3A32B771-8022-2244-B5AE-0CADD1731ABB}"/>
                </a:ext>
              </a:extLst>
            </p:cNvPr>
            <p:cNvSpPr/>
            <p:nvPr/>
          </p:nvSpPr>
          <p:spPr>
            <a:xfrm>
              <a:off x="2133599" y="3390901"/>
              <a:ext cx="36576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56">
              <a:extLst>
                <a:ext uri="{FF2B5EF4-FFF2-40B4-BE49-F238E27FC236}">
                  <a16:creationId xmlns:a16="http://schemas.microsoft.com/office/drawing/2014/main" id="{6714F422-C359-E74B-BEB8-4AF087F28E0C}"/>
                </a:ext>
              </a:extLst>
            </p:cNvPr>
            <p:cNvSpPr txBox="1"/>
            <p:nvPr/>
          </p:nvSpPr>
          <p:spPr>
            <a:xfrm>
              <a:off x="2133599" y="3439352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D20209-35E6-5F49-A3FA-9A26D1206E81}"/>
              </a:ext>
            </a:extLst>
          </p:cNvPr>
          <p:cNvGrpSpPr/>
          <p:nvPr/>
        </p:nvGrpSpPr>
        <p:grpSpPr>
          <a:xfrm>
            <a:off x="6934199" y="2400300"/>
            <a:ext cx="4343399" cy="2590799"/>
            <a:chOff x="6934199" y="2781301"/>
            <a:chExt cx="4343399" cy="2590799"/>
          </a:xfrm>
        </p:grpSpPr>
        <p:sp>
          <p:nvSpPr>
            <p:cNvPr id="17" name="Shape 652">
              <a:extLst>
                <a:ext uri="{FF2B5EF4-FFF2-40B4-BE49-F238E27FC236}">
                  <a16:creationId xmlns:a16="http://schemas.microsoft.com/office/drawing/2014/main" id="{FB476BEA-9790-AE49-8AB1-F3F800FF174E}"/>
                </a:ext>
              </a:extLst>
            </p:cNvPr>
            <p:cNvSpPr/>
            <p:nvPr/>
          </p:nvSpPr>
          <p:spPr>
            <a:xfrm>
              <a:off x="6934199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53">
              <a:extLst>
                <a:ext uri="{FF2B5EF4-FFF2-40B4-BE49-F238E27FC236}">
                  <a16:creationId xmlns:a16="http://schemas.microsoft.com/office/drawing/2014/main" id="{17E99B8B-25A5-664C-A170-B77AD76FAE10}"/>
                </a:ext>
              </a:extLst>
            </p:cNvPr>
            <p:cNvSpPr txBox="1"/>
            <p:nvPr/>
          </p:nvSpPr>
          <p:spPr>
            <a:xfrm>
              <a:off x="6934199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5A6ED5-ADD7-B44E-B384-6024503A2C97}"/>
              </a:ext>
            </a:extLst>
          </p:cNvPr>
          <p:cNvGrpSpPr/>
          <p:nvPr/>
        </p:nvGrpSpPr>
        <p:grpSpPr>
          <a:xfrm>
            <a:off x="7315198" y="3009900"/>
            <a:ext cx="3657600" cy="1754606"/>
            <a:chOff x="7315198" y="3390901"/>
            <a:chExt cx="3657600" cy="1754606"/>
          </a:xfrm>
        </p:grpSpPr>
        <p:sp>
          <p:nvSpPr>
            <p:cNvPr id="21" name="Shape 655">
              <a:extLst>
                <a:ext uri="{FF2B5EF4-FFF2-40B4-BE49-F238E27FC236}">
                  <a16:creationId xmlns:a16="http://schemas.microsoft.com/office/drawing/2014/main" id="{740A1D2E-AC32-894C-A802-B68D9F0CFEF5}"/>
                </a:ext>
              </a:extLst>
            </p:cNvPr>
            <p:cNvSpPr/>
            <p:nvPr/>
          </p:nvSpPr>
          <p:spPr>
            <a:xfrm>
              <a:off x="7315198" y="3390901"/>
              <a:ext cx="365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56">
              <a:extLst>
                <a:ext uri="{FF2B5EF4-FFF2-40B4-BE49-F238E27FC236}">
                  <a16:creationId xmlns:a16="http://schemas.microsoft.com/office/drawing/2014/main" id="{8B211434-049A-A645-989A-3D6DFF43EBB4}"/>
                </a:ext>
              </a:extLst>
            </p:cNvPr>
            <p:cNvSpPr txBox="1"/>
            <p:nvPr/>
          </p:nvSpPr>
          <p:spPr>
            <a:xfrm>
              <a:off x="7315198" y="3439352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7E1EE-B5C5-6145-A8FC-BF213C202FB5}"/>
              </a:ext>
            </a:extLst>
          </p:cNvPr>
          <p:cNvGrpSpPr/>
          <p:nvPr/>
        </p:nvGrpSpPr>
        <p:grpSpPr>
          <a:xfrm>
            <a:off x="12115799" y="2402115"/>
            <a:ext cx="4343399" cy="2590799"/>
            <a:chOff x="12115799" y="2783116"/>
            <a:chExt cx="4343399" cy="2590799"/>
          </a:xfrm>
        </p:grpSpPr>
        <p:sp>
          <p:nvSpPr>
            <p:cNvPr id="23" name="Shape 652">
              <a:extLst>
                <a:ext uri="{FF2B5EF4-FFF2-40B4-BE49-F238E27FC236}">
                  <a16:creationId xmlns:a16="http://schemas.microsoft.com/office/drawing/2014/main" id="{10FF1CFF-3C1B-AF4F-A042-B21F7BB9FF37}"/>
                </a:ext>
              </a:extLst>
            </p:cNvPr>
            <p:cNvSpPr/>
            <p:nvPr/>
          </p:nvSpPr>
          <p:spPr>
            <a:xfrm>
              <a:off x="12115799" y="2783116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53">
              <a:extLst>
                <a:ext uri="{FF2B5EF4-FFF2-40B4-BE49-F238E27FC236}">
                  <a16:creationId xmlns:a16="http://schemas.microsoft.com/office/drawing/2014/main" id="{B1A39E7D-C561-B049-AA36-8454B8B44708}"/>
                </a:ext>
              </a:extLst>
            </p:cNvPr>
            <p:cNvSpPr txBox="1"/>
            <p:nvPr/>
          </p:nvSpPr>
          <p:spPr>
            <a:xfrm>
              <a:off x="12115799" y="2859318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F42FE-A069-5F47-B3E3-B00060EAE1E0}"/>
              </a:ext>
            </a:extLst>
          </p:cNvPr>
          <p:cNvGrpSpPr/>
          <p:nvPr/>
        </p:nvGrpSpPr>
        <p:grpSpPr>
          <a:xfrm>
            <a:off x="12496798" y="3011715"/>
            <a:ext cx="3657600" cy="1754606"/>
            <a:chOff x="12496798" y="3392716"/>
            <a:chExt cx="3657600" cy="1754606"/>
          </a:xfrm>
        </p:grpSpPr>
        <p:sp>
          <p:nvSpPr>
            <p:cNvPr id="27" name="Shape 655">
              <a:extLst>
                <a:ext uri="{FF2B5EF4-FFF2-40B4-BE49-F238E27FC236}">
                  <a16:creationId xmlns:a16="http://schemas.microsoft.com/office/drawing/2014/main" id="{B09892E6-DC27-AC47-8394-60A784D0D6A8}"/>
                </a:ext>
              </a:extLst>
            </p:cNvPr>
            <p:cNvSpPr/>
            <p:nvPr/>
          </p:nvSpPr>
          <p:spPr>
            <a:xfrm>
              <a:off x="12496798" y="3392716"/>
              <a:ext cx="3657600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56">
              <a:extLst>
                <a:ext uri="{FF2B5EF4-FFF2-40B4-BE49-F238E27FC236}">
                  <a16:creationId xmlns:a16="http://schemas.microsoft.com/office/drawing/2014/main" id="{C1480347-A45E-E044-8E43-29D5F883B577}"/>
                </a:ext>
              </a:extLst>
            </p:cNvPr>
            <p:cNvSpPr txBox="1"/>
            <p:nvPr/>
          </p:nvSpPr>
          <p:spPr>
            <a:xfrm>
              <a:off x="12496798" y="3441167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6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A0709-B87D-8442-B6A9-1C2E53B0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571411"/>
            <a:ext cx="11599775" cy="19620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does </a:t>
            </a:r>
            <a:r>
              <a:rPr lang="en-US" dirty="0" err="1">
                <a:solidFill>
                  <a:schemeClr val="accent1"/>
                </a:solidFill>
              </a:rPr>
              <a:t>vm</a:t>
            </a:r>
            <a:r>
              <a:rPr lang="en-US" dirty="0">
                <a:solidFill>
                  <a:schemeClr val="accent1"/>
                </a:solidFill>
              </a:rPr>
              <a:t>-based backup fall short?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 high-level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5BC68-A6BA-674E-A201-9E1572625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4</a:t>
            </a:fld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35447C-7C2D-2747-9FBF-E9359970E1B4}"/>
              </a:ext>
            </a:extLst>
          </p:cNvPr>
          <p:cNvGrpSpPr/>
          <p:nvPr/>
        </p:nvGrpSpPr>
        <p:grpSpPr>
          <a:xfrm>
            <a:off x="1752600" y="2400300"/>
            <a:ext cx="4343399" cy="2590799"/>
            <a:chOff x="1752600" y="2781301"/>
            <a:chExt cx="4343399" cy="2590799"/>
          </a:xfrm>
        </p:grpSpPr>
        <p:sp>
          <p:nvSpPr>
            <p:cNvPr id="9" name="Shape 652">
              <a:extLst>
                <a:ext uri="{FF2B5EF4-FFF2-40B4-BE49-F238E27FC236}">
                  <a16:creationId xmlns:a16="http://schemas.microsoft.com/office/drawing/2014/main" id="{8AB4EDD2-4713-584C-BADF-2499AFB2C019}"/>
                </a:ext>
              </a:extLst>
            </p:cNvPr>
            <p:cNvSpPr/>
            <p:nvPr/>
          </p:nvSpPr>
          <p:spPr>
            <a:xfrm>
              <a:off x="1752600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653">
              <a:extLst>
                <a:ext uri="{FF2B5EF4-FFF2-40B4-BE49-F238E27FC236}">
                  <a16:creationId xmlns:a16="http://schemas.microsoft.com/office/drawing/2014/main" id="{DC5ED684-E8B7-A84A-9B5E-D2D0741B07A3}"/>
                </a:ext>
              </a:extLst>
            </p:cNvPr>
            <p:cNvSpPr txBox="1"/>
            <p:nvPr/>
          </p:nvSpPr>
          <p:spPr>
            <a:xfrm>
              <a:off x="1752600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D2BCBF-A406-BB4D-A797-B3E169851ECE}"/>
              </a:ext>
            </a:extLst>
          </p:cNvPr>
          <p:cNvGrpSpPr/>
          <p:nvPr/>
        </p:nvGrpSpPr>
        <p:grpSpPr>
          <a:xfrm>
            <a:off x="1916549" y="2705100"/>
            <a:ext cx="4037414" cy="2187488"/>
            <a:chOff x="1916549" y="3086101"/>
            <a:chExt cx="4037414" cy="2187488"/>
          </a:xfrm>
        </p:grpSpPr>
        <p:sp>
          <p:nvSpPr>
            <p:cNvPr id="14" name="Shape 661">
              <a:extLst>
                <a:ext uri="{FF2B5EF4-FFF2-40B4-BE49-F238E27FC236}">
                  <a16:creationId xmlns:a16="http://schemas.microsoft.com/office/drawing/2014/main" id="{79B5BBCD-C600-D147-B208-6412C47BB447}"/>
                </a:ext>
              </a:extLst>
            </p:cNvPr>
            <p:cNvSpPr/>
            <p:nvPr/>
          </p:nvSpPr>
          <p:spPr>
            <a:xfrm>
              <a:off x="1916549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656">
              <a:extLst>
                <a:ext uri="{FF2B5EF4-FFF2-40B4-BE49-F238E27FC236}">
                  <a16:creationId xmlns:a16="http://schemas.microsoft.com/office/drawing/2014/main" id="{7BF2365E-766C-6745-B8FC-D2A0D352A5A7}"/>
                </a:ext>
              </a:extLst>
            </p:cNvPr>
            <p:cNvSpPr txBox="1"/>
            <p:nvPr/>
          </p:nvSpPr>
          <p:spPr>
            <a:xfrm>
              <a:off x="1916549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A5B67-7F48-AB43-A161-D04F7DE2D0F8}"/>
              </a:ext>
            </a:extLst>
          </p:cNvPr>
          <p:cNvGrpSpPr/>
          <p:nvPr/>
        </p:nvGrpSpPr>
        <p:grpSpPr>
          <a:xfrm>
            <a:off x="2133599" y="3009900"/>
            <a:ext cx="3657600" cy="1754606"/>
            <a:chOff x="2133599" y="3390901"/>
            <a:chExt cx="3657600" cy="1754606"/>
          </a:xfrm>
        </p:grpSpPr>
        <p:sp>
          <p:nvSpPr>
            <p:cNvPr id="15" name="Shape 655">
              <a:extLst>
                <a:ext uri="{FF2B5EF4-FFF2-40B4-BE49-F238E27FC236}">
                  <a16:creationId xmlns:a16="http://schemas.microsoft.com/office/drawing/2014/main" id="{3A32B771-8022-2244-B5AE-0CADD1731ABB}"/>
                </a:ext>
              </a:extLst>
            </p:cNvPr>
            <p:cNvSpPr/>
            <p:nvPr/>
          </p:nvSpPr>
          <p:spPr>
            <a:xfrm>
              <a:off x="2133599" y="3390901"/>
              <a:ext cx="36576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56">
              <a:extLst>
                <a:ext uri="{FF2B5EF4-FFF2-40B4-BE49-F238E27FC236}">
                  <a16:creationId xmlns:a16="http://schemas.microsoft.com/office/drawing/2014/main" id="{6714F422-C359-E74B-BEB8-4AF087F28E0C}"/>
                </a:ext>
              </a:extLst>
            </p:cNvPr>
            <p:cNvSpPr txBox="1"/>
            <p:nvPr/>
          </p:nvSpPr>
          <p:spPr>
            <a:xfrm>
              <a:off x="2133599" y="3439352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D20209-35E6-5F49-A3FA-9A26D1206E81}"/>
              </a:ext>
            </a:extLst>
          </p:cNvPr>
          <p:cNvGrpSpPr/>
          <p:nvPr/>
        </p:nvGrpSpPr>
        <p:grpSpPr>
          <a:xfrm>
            <a:off x="6934199" y="2400300"/>
            <a:ext cx="4343399" cy="2590799"/>
            <a:chOff x="6934199" y="2781301"/>
            <a:chExt cx="4343399" cy="2590799"/>
          </a:xfrm>
        </p:grpSpPr>
        <p:sp>
          <p:nvSpPr>
            <p:cNvPr id="17" name="Shape 652">
              <a:extLst>
                <a:ext uri="{FF2B5EF4-FFF2-40B4-BE49-F238E27FC236}">
                  <a16:creationId xmlns:a16="http://schemas.microsoft.com/office/drawing/2014/main" id="{FB476BEA-9790-AE49-8AB1-F3F800FF174E}"/>
                </a:ext>
              </a:extLst>
            </p:cNvPr>
            <p:cNvSpPr/>
            <p:nvPr/>
          </p:nvSpPr>
          <p:spPr>
            <a:xfrm>
              <a:off x="6934199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53">
              <a:extLst>
                <a:ext uri="{FF2B5EF4-FFF2-40B4-BE49-F238E27FC236}">
                  <a16:creationId xmlns:a16="http://schemas.microsoft.com/office/drawing/2014/main" id="{17E99B8B-25A5-664C-A170-B77AD76FAE10}"/>
                </a:ext>
              </a:extLst>
            </p:cNvPr>
            <p:cNvSpPr txBox="1"/>
            <p:nvPr/>
          </p:nvSpPr>
          <p:spPr>
            <a:xfrm>
              <a:off x="6934199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A073-8E8C-D94C-8237-9FA88221136C}"/>
              </a:ext>
            </a:extLst>
          </p:cNvPr>
          <p:cNvGrpSpPr/>
          <p:nvPr/>
        </p:nvGrpSpPr>
        <p:grpSpPr>
          <a:xfrm>
            <a:off x="7098148" y="2705100"/>
            <a:ext cx="4037414" cy="2187488"/>
            <a:chOff x="7098148" y="3086101"/>
            <a:chExt cx="4037414" cy="2187488"/>
          </a:xfrm>
        </p:grpSpPr>
        <p:sp>
          <p:nvSpPr>
            <p:cNvPr id="18" name="Shape 661">
              <a:extLst>
                <a:ext uri="{FF2B5EF4-FFF2-40B4-BE49-F238E27FC236}">
                  <a16:creationId xmlns:a16="http://schemas.microsoft.com/office/drawing/2014/main" id="{34B0673B-2427-DC47-9EE3-EB5CEFC9BFEC}"/>
                </a:ext>
              </a:extLst>
            </p:cNvPr>
            <p:cNvSpPr/>
            <p:nvPr/>
          </p:nvSpPr>
          <p:spPr>
            <a:xfrm>
              <a:off x="7098148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56">
              <a:extLst>
                <a:ext uri="{FF2B5EF4-FFF2-40B4-BE49-F238E27FC236}">
                  <a16:creationId xmlns:a16="http://schemas.microsoft.com/office/drawing/2014/main" id="{669A2FA3-58A2-8B4D-BC54-3E8403F5D579}"/>
                </a:ext>
              </a:extLst>
            </p:cNvPr>
            <p:cNvSpPr txBox="1"/>
            <p:nvPr/>
          </p:nvSpPr>
          <p:spPr>
            <a:xfrm>
              <a:off x="7098148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5A6ED5-ADD7-B44E-B384-6024503A2C97}"/>
              </a:ext>
            </a:extLst>
          </p:cNvPr>
          <p:cNvGrpSpPr/>
          <p:nvPr/>
        </p:nvGrpSpPr>
        <p:grpSpPr>
          <a:xfrm>
            <a:off x="7315198" y="3009900"/>
            <a:ext cx="3657600" cy="1754606"/>
            <a:chOff x="7315198" y="3390901"/>
            <a:chExt cx="3657600" cy="1754606"/>
          </a:xfrm>
        </p:grpSpPr>
        <p:sp>
          <p:nvSpPr>
            <p:cNvPr id="21" name="Shape 655">
              <a:extLst>
                <a:ext uri="{FF2B5EF4-FFF2-40B4-BE49-F238E27FC236}">
                  <a16:creationId xmlns:a16="http://schemas.microsoft.com/office/drawing/2014/main" id="{740A1D2E-AC32-894C-A802-B68D9F0CFEF5}"/>
                </a:ext>
              </a:extLst>
            </p:cNvPr>
            <p:cNvSpPr/>
            <p:nvPr/>
          </p:nvSpPr>
          <p:spPr>
            <a:xfrm>
              <a:off x="7315198" y="3390901"/>
              <a:ext cx="365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56">
              <a:extLst>
                <a:ext uri="{FF2B5EF4-FFF2-40B4-BE49-F238E27FC236}">
                  <a16:creationId xmlns:a16="http://schemas.microsoft.com/office/drawing/2014/main" id="{8B211434-049A-A645-989A-3D6DFF43EBB4}"/>
                </a:ext>
              </a:extLst>
            </p:cNvPr>
            <p:cNvSpPr txBox="1"/>
            <p:nvPr/>
          </p:nvSpPr>
          <p:spPr>
            <a:xfrm>
              <a:off x="7315198" y="3439352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7E1EE-B5C5-6145-A8FC-BF213C202FB5}"/>
              </a:ext>
            </a:extLst>
          </p:cNvPr>
          <p:cNvGrpSpPr/>
          <p:nvPr/>
        </p:nvGrpSpPr>
        <p:grpSpPr>
          <a:xfrm>
            <a:off x="12115799" y="2402115"/>
            <a:ext cx="4343399" cy="2590799"/>
            <a:chOff x="12115799" y="2783116"/>
            <a:chExt cx="4343399" cy="2590799"/>
          </a:xfrm>
        </p:grpSpPr>
        <p:sp>
          <p:nvSpPr>
            <p:cNvPr id="23" name="Shape 652">
              <a:extLst>
                <a:ext uri="{FF2B5EF4-FFF2-40B4-BE49-F238E27FC236}">
                  <a16:creationId xmlns:a16="http://schemas.microsoft.com/office/drawing/2014/main" id="{10FF1CFF-3C1B-AF4F-A042-B21F7BB9FF37}"/>
                </a:ext>
              </a:extLst>
            </p:cNvPr>
            <p:cNvSpPr/>
            <p:nvPr/>
          </p:nvSpPr>
          <p:spPr>
            <a:xfrm>
              <a:off x="12115799" y="2783116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53">
              <a:extLst>
                <a:ext uri="{FF2B5EF4-FFF2-40B4-BE49-F238E27FC236}">
                  <a16:creationId xmlns:a16="http://schemas.microsoft.com/office/drawing/2014/main" id="{B1A39E7D-C561-B049-AA36-8454B8B44708}"/>
                </a:ext>
              </a:extLst>
            </p:cNvPr>
            <p:cNvSpPr txBox="1"/>
            <p:nvPr/>
          </p:nvSpPr>
          <p:spPr>
            <a:xfrm>
              <a:off x="12115799" y="2859318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11E00-55FB-F04B-BC7D-D0E267751193}"/>
              </a:ext>
            </a:extLst>
          </p:cNvPr>
          <p:cNvGrpSpPr/>
          <p:nvPr/>
        </p:nvGrpSpPr>
        <p:grpSpPr>
          <a:xfrm>
            <a:off x="12279748" y="2706915"/>
            <a:ext cx="4037414" cy="2187488"/>
            <a:chOff x="12279748" y="3087916"/>
            <a:chExt cx="4037414" cy="2187488"/>
          </a:xfrm>
        </p:grpSpPr>
        <p:sp>
          <p:nvSpPr>
            <p:cNvPr id="24" name="Shape 661">
              <a:extLst>
                <a:ext uri="{FF2B5EF4-FFF2-40B4-BE49-F238E27FC236}">
                  <a16:creationId xmlns:a16="http://schemas.microsoft.com/office/drawing/2014/main" id="{091C0181-520B-7E47-B9A8-A02962A0FAB1}"/>
                </a:ext>
              </a:extLst>
            </p:cNvPr>
            <p:cNvSpPr/>
            <p:nvPr/>
          </p:nvSpPr>
          <p:spPr>
            <a:xfrm>
              <a:off x="12279748" y="3087916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56">
              <a:extLst>
                <a:ext uri="{FF2B5EF4-FFF2-40B4-BE49-F238E27FC236}">
                  <a16:creationId xmlns:a16="http://schemas.microsoft.com/office/drawing/2014/main" id="{4C49E177-EA10-B241-A188-DA0C16EAA85F}"/>
                </a:ext>
              </a:extLst>
            </p:cNvPr>
            <p:cNvSpPr txBox="1"/>
            <p:nvPr/>
          </p:nvSpPr>
          <p:spPr>
            <a:xfrm>
              <a:off x="12279748" y="3140648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F42FE-A069-5F47-B3E3-B00060EAE1E0}"/>
              </a:ext>
            </a:extLst>
          </p:cNvPr>
          <p:cNvGrpSpPr/>
          <p:nvPr/>
        </p:nvGrpSpPr>
        <p:grpSpPr>
          <a:xfrm>
            <a:off x="12496798" y="3011715"/>
            <a:ext cx="3657600" cy="1754606"/>
            <a:chOff x="12496798" y="3392716"/>
            <a:chExt cx="3657600" cy="1754606"/>
          </a:xfrm>
        </p:grpSpPr>
        <p:sp>
          <p:nvSpPr>
            <p:cNvPr id="27" name="Shape 655">
              <a:extLst>
                <a:ext uri="{FF2B5EF4-FFF2-40B4-BE49-F238E27FC236}">
                  <a16:creationId xmlns:a16="http://schemas.microsoft.com/office/drawing/2014/main" id="{B09892E6-DC27-AC47-8394-60A784D0D6A8}"/>
                </a:ext>
              </a:extLst>
            </p:cNvPr>
            <p:cNvSpPr/>
            <p:nvPr/>
          </p:nvSpPr>
          <p:spPr>
            <a:xfrm>
              <a:off x="12496798" y="3392716"/>
              <a:ext cx="3657600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56">
              <a:extLst>
                <a:ext uri="{FF2B5EF4-FFF2-40B4-BE49-F238E27FC236}">
                  <a16:creationId xmlns:a16="http://schemas.microsoft.com/office/drawing/2014/main" id="{C1480347-A45E-E044-8E43-29D5F883B577}"/>
                </a:ext>
              </a:extLst>
            </p:cNvPr>
            <p:cNvSpPr txBox="1"/>
            <p:nvPr/>
          </p:nvSpPr>
          <p:spPr>
            <a:xfrm>
              <a:off x="12496798" y="3441167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D7FB63-D5FB-7745-8A89-BF720F068CA7}"/>
              </a:ext>
            </a:extLst>
          </p:cNvPr>
          <p:cNvGrpSpPr/>
          <p:nvPr/>
        </p:nvGrpSpPr>
        <p:grpSpPr>
          <a:xfrm>
            <a:off x="12877800" y="4785024"/>
            <a:ext cx="530400" cy="1064948"/>
            <a:chOff x="2438400" y="5193958"/>
            <a:chExt cx="530400" cy="10649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E2F41-BB10-B146-9601-581411499CE9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Shape 369" descr="Cloud-Storage_256px.png">
              <a:extLst>
                <a:ext uri="{FF2B5EF4-FFF2-40B4-BE49-F238E27FC236}">
                  <a16:creationId xmlns:a16="http://schemas.microsoft.com/office/drawing/2014/main" id="{60BEB552-1075-8D4F-9AB1-DD0DB13179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8CD6B3-0DD5-A545-92FD-7FA808010F28}"/>
              </a:ext>
            </a:extLst>
          </p:cNvPr>
          <p:cNvGrpSpPr/>
          <p:nvPr/>
        </p:nvGrpSpPr>
        <p:grpSpPr>
          <a:xfrm>
            <a:off x="15239999" y="4775830"/>
            <a:ext cx="530400" cy="1064948"/>
            <a:chOff x="2438400" y="5193958"/>
            <a:chExt cx="530400" cy="106494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B657FD-5054-5D4E-B74C-232879321D02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Shape 369" descr="Cloud-Storage_256px.png">
              <a:extLst>
                <a:ext uri="{FF2B5EF4-FFF2-40B4-BE49-F238E27FC236}">
                  <a16:creationId xmlns:a16="http://schemas.microsoft.com/office/drawing/2014/main" id="{8B2639DE-D5F1-A844-9F82-C2E449FC7D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BAD760-0AC4-1949-8609-C4AB8ADEC7B9}"/>
              </a:ext>
            </a:extLst>
          </p:cNvPr>
          <p:cNvGrpSpPr/>
          <p:nvPr/>
        </p:nvGrpSpPr>
        <p:grpSpPr>
          <a:xfrm>
            <a:off x="7543800" y="4785024"/>
            <a:ext cx="530400" cy="1064948"/>
            <a:chOff x="2438400" y="5193958"/>
            <a:chExt cx="530400" cy="1064948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BB857A-96F9-724A-BD9E-8B82ED7B89BF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Shape 369" descr="Cloud-Storage_256px.png">
              <a:extLst>
                <a:ext uri="{FF2B5EF4-FFF2-40B4-BE49-F238E27FC236}">
                  <a16:creationId xmlns:a16="http://schemas.microsoft.com/office/drawing/2014/main" id="{EC8780E0-734D-0242-BAD0-C9DBB135B58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418F0F-E696-FC44-B8E1-E2BE50CAB63C}"/>
              </a:ext>
            </a:extLst>
          </p:cNvPr>
          <p:cNvGrpSpPr/>
          <p:nvPr/>
        </p:nvGrpSpPr>
        <p:grpSpPr>
          <a:xfrm>
            <a:off x="8839200" y="4785024"/>
            <a:ext cx="530400" cy="1064948"/>
            <a:chOff x="2438400" y="5193958"/>
            <a:chExt cx="530400" cy="106494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193B2D5-2784-8A41-80AC-D914EA1CD54B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Shape 369" descr="Cloud-Storage_256px.png">
              <a:extLst>
                <a:ext uri="{FF2B5EF4-FFF2-40B4-BE49-F238E27FC236}">
                  <a16:creationId xmlns:a16="http://schemas.microsoft.com/office/drawing/2014/main" id="{274FFE95-2A93-FF48-9338-39617A1A841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4CD8D9-2DD3-3441-BDFF-BE624F7347DE}"/>
              </a:ext>
            </a:extLst>
          </p:cNvPr>
          <p:cNvGrpSpPr/>
          <p:nvPr/>
        </p:nvGrpSpPr>
        <p:grpSpPr>
          <a:xfrm>
            <a:off x="10131013" y="4785024"/>
            <a:ext cx="530400" cy="1064948"/>
            <a:chOff x="2438400" y="5193958"/>
            <a:chExt cx="530400" cy="106494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6137E5-DC61-E443-983C-7093FC6CBC5B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Shape 369" descr="Cloud-Storage_256px.png">
              <a:extLst>
                <a:ext uri="{FF2B5EF4-FFF2-40B4-BE49-F238E27FC236}">
                  <a16:creationId xmlns:a16="http://schemas.microsoft.com/office/drawing/2014/main" id="{4F8F6C98-C33F-1B4A-AF20-17A7338DFE1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CCB2A6-0B4E-A441-AC0B-4DB581049BA3}"/>
              </a:ext>
            </a:extLst>
          </p:cNvPr>
          <p:cNvGrpSpPr/>
          <p:nvPr/>
        </p:nvGrpSpPr>
        <p:grpSpPr>
          <a:xfrm>
            <a:off x="2444746" y="4785024"/>
            <a:ext cx="530400" cy="1064948"/>
            <a:chOff x="2438400" y="5193958"/>
            <a:chExt cx="530400" cy="10649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D192A2-7396-F94B-8E70-549BEA37A3CB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Shape 369" descr="Cloud-Storage_256px.png">
              <a:extLst>
                <a:ext uri="{FF2B5EF4-FFF2-40B4-BE49-F238E27FC236}">
                  <a16:creationId xmlns:a16="http://schemas.microsoft.com/office/drawing/2014/main" id="{0B518A23-80C2-C64C-B21F-E599164D22D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3EF2EA-90D5-C74F-A40C-8EF611A60B91}"/>
              </a:ext>
            </a:extLst>
          </p:cNvPr>
          <p:cNvGrpSpPr/>
          <p:nvPr/>
        </p:nvGrpSpPr>
        <p:grpSpPr>
          <a:xfrm>
            <a:off x="4880994" y="4785024"/>
            <a:ext cx="530400" cy="1064948"/>
            <a:chOff x="2438400" y="5193958"/>
            <a:chExt cx="530400" cy="106494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F8DABA-9B22-A843-9DDA-795069933BEB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Shape 369" descr="Cloud-Storage_256px.png">
              <a:extLst>
                <a:ext uri="{FF2B5EF4-FFF2-40B4-BE49-F238E27FC236}">
                  <a16:creationId xmlns:a16="http://schemas.microsoft.com/office/drawing/2014/main" id="{B9DB03DD-4EC9-7146-8E07-670971336A7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C0F682-5B96-F64D-9E9D-D114F58FA0BF}"/>
              </a:ext>
            </a:extLst>
          </p:cNvPr>
          <p:cNvGrpSpPr/>
          <p:nvPr/>
        </p:nvGrpSpPr>
        <p:grpSpPr>
          <a:xfrm>
            <a:off x="1591352" y="6845273"/>
            <a:ext cx="6485848" cy="707886"/>
            <a:chOff x="10125752" y="3234821"/>
            <a:chExt cx="6485848" cy="707886"/>
          </a:xfrm>
        </p:grpSpPr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6ADBF12B-F3D4-9B4E-8CB3-13F50E888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33909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9E71FB-EC22-044E-9C3C-D99D40F736B6}"/>
                </a:ext>
              </a:extLst>
            </p:cNvPr>
            <p:cNvSpPr txBox="1"/>
            <p:nvPr/>
          </p:nvSpPr>
          <p:spPr>
            <a:xfrm>
              <a:off x="11125200" y="3234821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VM-based solutions loses application visibility with the introduction of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0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A0709-B87D-8442-B6A9-1C2E53B0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571411"/>
            <a:ext cx="11097463" cy="19620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does </a:t>
            </a:r>
            <a:r>
              <a:rPr lang="en-US" dirty="0" err="1">
                <a:solidFill>
                  <a:schemeClr val="accent1"/>
                </a:solidFill>
              </a:rPr>
              <a:t>vm</a:t>
            </a:r>
            <a:r>
              <a:rPr lang="en-US" dirty="0">
                <a:solidFill>
                  <a:schemeClr val="accent1"/>
                </a:solidFill>
              </a:rPr>
              <a:t>-based backup fall short?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 high-level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5BC68-A6BA-674E-A201-9E1572625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5</a:t>
            </a:fld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35447C-7C2D-2747-9FBF-E9359970E1B4}"/>
              </a:ext>
            </a:extLst>
          </p:cNvPr>
          <p:cNvGrpSpPr/>
          <p:nvPr/>
        </p:nvGrpSpPr>
        <p:grpSpPr>
          <a:xfrm>
            <a:off x="1752600" y="2400300"/>
            <a:ext cx="4343399" cy="2590799"/>
            <a:chOff x="1752600" y="2781301"/>
            <a:chExt cx="4343399" cy="2590799"/>
          </a:xfrm>
        </p:grpSpPr>
        <p:sp>
          <p:nvSpPr>
            <p:cNvPr id="9" name="Shape 652">
              <a:extLst>
                <a:ext uri="{FF2B5EF4-FFF2-40B4-BE49-F238E27FC236}">
                  <a16:creationId xmlns:a16="http://schemas.microsoft.com/office/drawing/2014/main" id="{8AB4EDD2-4713-584C-BADF-2499AFB2C019}"/>
                </a:ext>
              </a:extLst>
            </p:cNvPr>
            <p:cNvSpPr/>
            <p:nvPr/>
          </p:nvSpPr>
          <p:spPr>
            <a:xfrm>
              <a:off x="1752600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653">
              <a:extLst>
                <a:ext uri="{FF2B5EF4-FFF2-40B4-BE49-F238E27FC236}">
                  <a16:creationId xmlns:a16="http://schemas.microsoft.com/office/drawing/2014/main" id="{DC5ED684-E8B7-A84A-9B5E-D2D0741B07A3}"/>
                </a:ext>
              </a:extLst>
            </p:cNvPr>
            <p:cNvSpPr txBox="1"/>
            <p:nvPr/>
          </p:nvSpPr>
          <p:spPr>
            <a:xfrm>
              <a:off x="1752600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D2BCBF-A406-BB4D-A797-B3E169851ECE}"/>
              </a:ext>
            </a:extLst>
          </p:cNvPr>
          <p:cNvGrpSpPr/>
          <p:nvPr/>
        </p:nvGrpSpPr>
        <p:grpSpPr>
          <a:xfrm>
            <a:off x="1916549" y="2705100"/>
            <a:ext cx="4037414" cy="2187488"/>
            <a:chOff x="1916549" y="3086101"/>
            <a:chExt cx="4037414" cy="2187488"/>
          </a:xfrm>
        </p:grpSpPr>
        <p:sp>
          <p:nvSpPr>
            <p:cNvPr id="14" name="Shape 661">
              <a:extLst>
                <a:ext uri="{FF2B5EF4-FFF2-40B4-BE49-F238E27FC236}">
                  <a16:creationId xmlns:a16="http://schemas.microsoft.com/office/drawing/2014/main" id="{79B5BBCD-C600-D147-B208-6412C47BB447}"/>
                </a:ext>
              </a:extLst>
            </p:cNvPr>
            <p:cNvSpPr/>
            <p:nvPr/>
          </p:nvSpPr>
          <p:spPr>
            <a:xfrm>
              <a:off x="1916549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656">
              <a:extLst>
                <a:ext uri="{FF2B5EF4-FFF2-40B4-BE49-F238E27FC236}">
                  <a16:creationId xmlns:a16="http://schemas.microsoft.com/office/drawing/2014/main" id="{7BF2365E-766C-6745-B8FC-D2A0D352A5A7}"/>
                </a:ext>
              </a:extLst>
            </p:cNvPr>
            <p:cNvSpPr txBox="1"/>
            <p:nvPr/>
          </p:nvSpPr>
          <p:spPr>
            <a:xfrm>
              <a:off x="1916549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A5B67-7F48-AB43-A161-D04F7DE2D0F8}"/>
              </a:ext>
            </a:extLst>
          </p:cNvPr>
          <p:cNvGrpSpPr/>
          <p:nvPr/>
        </p:nvGrpSpPr>
        <p:grpSpPr>
          <a:xfrm>
            <a:off x="2133600" y="3017381"/>
            <a:ext cx="1143001" cy="1754606"/>
            <a:chOff x="2133599" y="3390901"/>
            <a:chExt cx="1143001" cy="1754606"/>
          </a:xfrm>
        </p:grpSpPr>
        <p:sp>
          <p:nvSpPr>
            <p:cNvPr id="15" name="Shape 655">
              <a:extLst>
                <a:ext uri="{FF2B5EF4-FFF2-40B4-BE49-F238E27FC236}">
                  <a16:creationId xmlns:a16="http://schemas.microsoft.com/office/drawing/2014/main" id="{3A32B771-8022-2244-B5AE-0CADD1731ABB}"/>
                </a:ext>
              </a:extLst>
            </p:cNvPr>
            <p:cNvSpPr/>
            <p:nvPr/>
          </p:nvSpPr>
          <p:spPr>
            <a:xfrm>
              <a:off x="2133600" y="3390901"/>
              <a:ext cx="11430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56">
              <a:extLst>
                <a:ext uri="{FF2B5EF4-FFF2-40B4-BE49-F238E27FC236}">
                  <a16:creationId xmlns:a16="http://schemas.microsoft.com/office/drawing/2014/main" id="{6714F422-C359-E74B-BEB8-4AF087F28E0C}"/>
                </a:ext>
              </a:extLst>
            </p:cNvPr>
            <p:cNvSpPr txBox="1"/>
            <p:nvPr/>
          </p:nvSpPr>
          <p:spPr>
            <a:xfrm>
              <a:off x="2133599" y="3439352"/>
              <a:ext cx="11430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D20209-35E6-5F49-A3FA-9A26D1206E81}"/>
              </a:ext>
            </a:extLst>
          </p:cNvPr>
          <p:cNvGrpSpPr/>
          <p:nvPr/>
        </p:nvGrpSpPr>
        <p:grpSpPr>
          <a:xfrm>
            <a:off x="6934199" y="2400300"/>
            <a:ext cx="4343399" cy="2590799"/>
            <a:chOff x="6934199" y="2781301"/>
            <a:chExt cx="4343399" cy="2590799"/>
          </a:xfrm>
        </p:grpSpPr>
        <p:sp>
          <p:nvSpPr>
            <p:cNvPr id="17" name="Shape 652">
              <a:extLst>
                <a:ext uri="{FF2B5EF4-FFF2-40B4-BE49-F238E27FC236}">
                  <a16:creationId xmlns:a16="http://schemas.microsoft.com/office/drawing/2014/main" id="{FB476BEA-9790-AE49-8AB1-F3F800FF174E}"/>
                </a:ext>
              </a:extLst>
            </p:cNvPr>
            <p:cNvSpPr/>
            <p:nvPr/>
          </p:nvSpPr>
          <p:spPr>
            <a:xfrm>
              <a:off x="6934199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53">
              <a:extLst>
                <a:ext uri="{FF2B5EF4-FFF2-40B4-BE49-F238E27FC236}">
                  <a16:creationId xmlns:a16="http://schemas.microsoft.com/office/drawing/2014/main" id="{17E99B8B-25A5-664C-A170-B77AD76FAE10}"/>
                </a:ext>
              </a:extLst>
            </p:cNvPr>
            <p:cNvSpPr txBox="1"/>
            <p:nvPr/>
          </p:nvSpPr>
          <p:spPr>
            <a:xfrm>
              <a:off x="6934199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A073-8E8C-D94C-8237-9FA88221136C}"/>
              </a:ext>
            </a:extLst>
          </p:cNvPr>
          <p:cNvGrpSpPr/>
          <p:nvPr/>
        </p:nvGrpSpPr>
        <p:grpSpPr>
          <a:xfrm>
            <a:off x="7098148" y="2705100"/>
            <a:ext cx="4037414" cy="2187488"/>
            <a:chOff x="7098148" y="3086101"/>
            <a:chExt cx="4037414" cy="2187488"/>
          </a:xfrm>
        </p:grpSpPr>
        <p:sp>
          <p:nvSpPr>
            <p:cNvPr id="18" name="Shape 661">
              <a:extLst>
                <a:ext uri="{FF2B5EF4-FFF2-40B4-BE49-F238E27FC236}">
                  <a16:creationId xmlns:a16="http://schemas.microsoft.com/office/drawing/2014/main" id="{34B0673B-2427-DC47-9EE3-EB5CEFC9BFEC}"/>
                </a:ext>
              </a:extLst>
            </p:cNvPr>
            <p:cNvSpPr/>
            <p:nvPr/>
          </p:nvSpPr>
          <p:spPr>
            <a:xfrm>
              <a:off x="7098148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56">
              <a:extLst>
                <a:ext uri="{FF2B5EF4-FFF2-40B4-BE49-F238E27FC236}">
                  <a16:creationId xmlns:a16="http://schemas.microsoft.com/office/drawing/2014/main" id="{669A2FA3-58A2-8B4D-BC54-3E8403F5D579}"/>
                </a:ext>
              </a:extLst>
            </p:cNvPr>
            <p:cNvSpPr txBox="1"/>
            <p:nvPr/>
          </p:nvSpPr>
          <p:spPr>
            <a:xfrm>
              <a:off x="7098148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5A6ED5-ADD7-B44E-B384-6024503A2C97}"/>
              </a:ext>
            </a:extLst>
          </p:cNvPr>
          <p:cNvGrpSpPr/>
          <p:nvPr/>
        </p:nvGrpSpPr>
        <p:grpSpPr>
          <a:xfrm>
            <a:off x="7315200" y="3017381"/>
            <a:ext cx="987600" cy="1754606"/>
            <a:chOff x="7315198" y="3390901"/>
            <a:chExt cx="987600" cy="1754606"/>
          </a:xfrm>
        </p:grpSpPr>
        <p:sp>
          <p:nvSpPr>
            <p:cNvPr id="21" name="Shape 655">
              <a:extLst>
                <a:ext uri="{FF2B5EF4-FFF2-40B4-BE49-F238E27FC236}">
                  <a16:creationId xmlns:a16="http://schemas.microsoft.com/office/drawing/2014/main" id="{740A1D2E-AC32-894C-A802-B68D9F0CFEF5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56">
              <a:extLst>
                <a:ext uri="{FF2B5EF4-FFF2-40B4-BE49-F238E27FC236}">
                  <a16:creationId xmlns:a16="http://schemas.microsoft.com/office/drawing/2014/main" id="{8B211434-049A-A645-989A-3D6DFF43EBB4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7E1EE-B5C5-6145-A8FC-BF213C202FB5}"/>
              </a:ext>
            </a:extLst>
          </p:cNvPr>
          <p:cNvGrpSpPr/>
          <p:nvPr/>
        </p:nvGrpSpPr>
        <p:grpSpPr>
          <a:xfrm>
            <a:off x="12115799" y="2402115"/>
            <a:ext cx="4343399" cy="2590799"/>
            <a:chOff x="12115799" y="2783116"/>
            <a:chExt cx="4343399" cy="2590799"/>
          </a:xfrm>
        </p:grpSpPr>
        <p:sp>
          <p:nvSpPr>
            <p:cNvPr id="23" name="Shape 652">
              <a:extLst>
                <a:ext uri="{FF2B5EF4-FFF2-40B4-BE49-F238E27FC236}">
                  <a16:creationId xmlns:a16="http://schemas.microsoft.com/office/drawing/2014/main" id="{10FF1CFF-3C1B-AF4F-A042-B21F7BB9FF37}"/>
                </a:ext>
              </a:extLst>
            </p:cNvPr>
            <p:cNvSpPr/>
            <p:nvPr/>
          </p:nvSpPr>
          <p:spPr>
            <a:xfrm>
              <a:off x="12115799" y="2783116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53">
              <a:extLst>
                <a:ext uri="{FF2B5EF4-FFF2-40B4-BE49-F238E27FC236}">
                  <a16:creationId xmlns:a16="http://schemas.microsoft.com/office/drawing/2014/main" id="{B1A39E7D-C561-B049-AA36-8454B8B44708}"/>
                </a:ext>
              </a:extLst>
            </p:cNvPr>
            <p:cNvSpPr txBox="1"/>
            <p:nvPr/>
          </p:nvSpPr>
          <p:spPr>
            <a:xfrm>
              <a:off x="12115799" y="2859318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11E00-55FB-F04B-BC7D-D0E267751193}"/>
              </a:ext>
            </a:extLst>
          </p:cNvPr>
          <p:cNvGrpSpPr/>
          <p:nvPr/>
        </p:nvGrpSpPr>
        <p:grpSpPr>
          <a:xfrm>
            <a:off x="12279748" y="2706915"/>
            <a:ext cx="4037414" cy="2187488"/>
            <a:chOff x="12279748" y="3087916"/>
            <a:chExt cx="4037414" cy="2187488"/>
          </a:xfrm>
        </p:grpSpPr>
        <p:sp>
          <p:nvSpPr>
            <p:cNvPr id="24" name="Shape 661">
              <a:extLst>
                <a:ext uri="{FF2B5EF4-FFF2-40B4-BE49-F238E27FC236}">
                  <a16:creationId xmlns:a16="http://schemas.microsoft.com/office/drawing/2014/main" id="{091C0181-520B-7E47-B9A8-A02962A0FAB1}"/>
                </a:ext>
              </a:extLst>
            </p:cNvPr>
            <p:cNvSpPr/>
            <p:nvPr/>
          </p:nvSpPr>
          <p:spPr>
            <a:xfrm>
              <a:off x="12279748" y="3087916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56">
              <a:extLst>
                <a:ext uri="{FF2B5EF4-FFF2-40B4-BE49-F238E27FC236}">
                  <a16:creationId xmlns:a16="http://schemas.microsoft.com/office/drawing/2014/main" id="{4C49E177-EA10-B241-A188-DA0C16EAA85F}"/>
                </a:ext>
              </a:extLst>
            </p:cNvPr>
            <p:cNvSpPr txBox="1"/>
            <p:nvPr/>
          </p:nvSpPr>
          <p:spPr>
            <a:xfrm>
              <a:off x="12279748" y="3140648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F42FE-A069-5F47-B3E3-B00060EAE1E0}"/>
              </a:ext>
            </a:extLst>
          </p:cNvPr>
          <p:cNvGrpSpPr/>
          <p:nvPr/>
        </p:nvGrpSpPr>
        <p:grpSpPr>
          <a:xfrm>
            <a:off x="12610182" y="3017381"/>
            <a:ext cx="1065635" cy="1754606"/>
            <a:chOff x="12496798" y="3392716"/>
            <a:chExt cx="1065635" cy="1754606"/>
          </a:xfrm>
        </p:grpSpPr>
        <p:sp>
          <p:nvSpPr>
            <p:cNvPr id="27" name="Shape 655">
              <a:extLst>
                <a:ext uri="{FF2B5EF4-FFF2-40B4-BE49-F238E27FC236}">
                  <a16:creationId xmlns:a16="http://schemas.microsoft.com/office/drawing/2014/main" id="{B09892E6-DC27-AC47-8394-60A784D0D6A8}"/>
                </a:ext>
              </a:extLst>
            </p:cNvPr>
            <p:cNvSpPr/>
            <p:nvPr/>
          </p:nvSpPr>
          <p:spPr>
            <a:xfrm>
              <a:off x="12496798" y="3392716"/>
              <a:ext cx="1065635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56">
              <a:extLst>
                <a:ext uri="{FF2B5EF4-FFF2-40B4-BE49-F238E27FC236}">
                  <a16:creationId xmlns:a16="http://schemas.microsoft.com/office/drawing/2014/main" id="{C1480347-A45E-E044-8E43-29D5F883B577}"/>
                </a:ext>
              </a:extLst>
            </p:cNvPr>
            <p:cNvSpPr txBox="1"/>
            <p:nvPr/>
          </p:nvSpPr>
          <p:spPr>
            <a:xfrm>
              <a:off x="12496798" y="3441167"/>
              <a:ext cx="1065635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AE74B8-747D-A443-99BD-405C8366D05B}"/>
              </a:ext>
            </a:extLst>
          </p:cNvPr>
          <p:cNvGrpSpPr/>
          <p:nvPr/>
        </p:nvGrpSpPr>
        <p:grpSpPr>
          <a:xfrm>
            <a:off x="2444746" y="4785024"/>
            <a:ext cx="530400" cy="1064948"/>
            <a:chOff x="2438400" y="5193958"/>
            <a:chExt cx="530400" cy="106494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9D2763-E55A-F043-BA20-453C624398A5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Shape 369" descr="Cloud-Storage_256px.png">
              <a:extLst>
                <a:ext uri="{FF2B5EF4-FFF2-40B4-BE49-F238E27FC236}">
                  <a16:creationId xmlns:a16="http://schemas.microsoft.com/office/drawing/2014/main" id="{3C2D12A8-9147-1D46-8050-A73B8332D67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F2FF1CB-2234-1D45-8C49-D20D85C1FB21}"/>
              </a:ext>
            </a:extLst>
          </p:cNvPr>
          <p:cNvGrpSpPr/>
          <p:nvPr/>
        </p:nvGrpSpPr>
        <p:grpSpPr>
          <a:xfrm>
            <a:off x="4880994" y="4785024"/>
            <a:ext cx="530400" cy="1064948"/>
            <a:chOff x="2438400" y="5193958"/>
            <a:chExt cx="530400" cy="106494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AF28B-2A83-4F4F-9A87-34D97627DE9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Shape 369" descr="Cloud-Storage_256px.png">
              <a:extLst>
                <a:ext uri="{FF2B5EF4-FFF2-40B4-BE49-F238E27FC236}">
                  <a16:creationId xmlns:a16="http://schemas.microsoft.com/office/drawing/2014/main" id="{68686872-267C-D642-B11A-69E2110727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5242F7-1DF7-EF44-8556-BDE96F410007}"/>
              </a:ext>
            </a:extLst>
          </p:cNvPr>
          <p:cNvGrpSpPr/>
          <p:nvPr/>
        </p:nvGrpSpPr>
        <p:grpSpPr>
          <a:xfrm>
            <a:off x="7543800" y="4785024"/>
            <a:ext cx="530400" cy="1064948"/>
            <a:chOff x="2438400" y="5193958"/>
            <a:chExt cx="530400" cy="10649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8DAFC7-F891-9844-BA63-39EA3442F3E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Shape 369" descr="Cloud-Storage_256px.png">
              <a:extLst>
                <a:ext uri="{FF2B5EF4-FFF2-40B4-BE49-F238E27FC236}">
                  <a16:creationId xmlns:a16="http://schemas.microsoft.com/office/drawing/2014/main" id="{9018D742-0D6D-3C4B-9A49-9AD42B77A2F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2A1785-E597-B34A-89C9-E29ABD053C21}"/>
              </a:ext>
            </a:extLst>
          </p:cNvPr>
          <p:cNvGrpSpPr/>
          <p:nvPr/>
        </p:nvGrpSpPr>
        <p:grpSpPr>
          <a:xfrm>
            <a:off x="8839200" y="4785024"/>
            <a:ext cx="530400" cy="1064948"/>
            <a:chOff x="2438400" y="5193958"/>
            <a:chExt cx="530400" cy="10649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A936F5-4EB7-AA44-9D61-34E565DEC1A2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Shape 369" descr="Cloud-Storage_256px.png">
              <a:extLst>
                <a:ext uri="{FF2B5EF4-FFF2-40B4-BE49-F238E27FC236}">
                  <a16:creationId xmlns:a16="http://schemas.microsoft.com/office/drawing/2014/main" id="{42998A44-CBAF-0147-A582-18D4522E6CB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6AE90F-96CD-7B47-9EB8-142D6FC18E81}"/>
              </a:ext>
            </a:extLst>
          </p:cNvPr>
          <p:cNvGrpSpPr/>
          <p:nvPr/>
        </p:nvGrpSpPr>
        <p:grpSpPr>
          <a:xfrm>
            <a:off x="10131013" y="4785024"/>
            <a:ext cx="530400" cy="1064948"/>
            <a:chOff x="2438400" y="5193958"/>
            <a:chExt cx="530400" cy="10649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783BD3-F5F9-BB44-8B0E-3B5E8B057125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Shape 369" descr="Cloud-Storage_256px.png">
              <a:extLst>
                <a:ext uri="{FF2B5EF4-FFF2-40B4-BE49-F238E27FC236}">
                  <a16:creationId xmlns:a16="http://schemas.microsoft.com/office/drawing/2014/main" id="{84B49A8A-1A97-1849-9361-053C9CC586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D7FB63-D5FB-7745-8A89-BF720F068CA7}"/>
              </a:ext>
            </a:extLst>
          </p:cNvPr>
          <p:cNvGrpSpPr/>
          <p:nvPr/>
        </p:nvGrpSpPr>
        <p:grpSpPr>
          <a:xfrm>
            <a:off x="12877800" y="4785024"/>
            <a:ext cx="530400" cy="1064948"/>
            <a:chOff x="2438400" y="5193958"/>
            <a:chExt cx="530400" cy="10649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E2F41-BB10-B146-9601-581411499CE9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Shape 369" descr="Cloud-Storage_256px.png">
              <a:extLst>
                <a:ext uri="{FF2B5EF4-FFF2-40B4-BE49-F238E27FC236}">
                  <a16:creationId xmlns:a16="http://schemas.microsoft.com/office/drawing/2014/main" id="{60BEB552-1075-8D4F-9AB1-DD0DB13179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A8F047-BCA4-3140-9975-14042CB88C96}"/>
              </a:ext>
            </a:extLst>
          </p:cNvPr>
          <p:cNvGrpSpPr/>
          <p:nvPr/>
        </p:nvGrpSpPr>
        <p:grpSpPr>
          <a:xfrm>
            <a:off x="15239999" y="4775830"/>
            <a:ext cx="530400" cy="1064948"/>
            <a:chOff x="2438400" y="5193958"/>
            <a:chExt cx="530400" cy="106494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FBAD83-EE65-6A4B-B56F-1C513FF826C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Shape 369" descr="Cloud-Storage_256px.png">
              <a:extLst>
                <a:ext uri="{FF2B5EF4-FFF2-40B4-BE49-F238E27FC236}">
                  <a16:creationId xmlns:a16="http://schemas.microsoft.com/office/drawing/2014/main" id="{467137FD-E63D-2844-8DB7-78B385874C9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C4AD73-D98B-234E-B4E5-A98B9AE55ADE}"/>
              </a:ext>
            </a:extLst>
          </p:cNvPr>
          <p:cNvGrpSpPr/>
          <p:nvPr/>
        </p:nvGrpSpPr>
        <p:grpSpPr>
          <a:xfrm>
            <a:off x="4571999" y="3017381"/>
            <a:ext cx="1143001" cy="1754606"/>
            <a:chOff x="2133599" y="3390901"/>
            <a:chExt cx="1143001" cy="1754606"/>
          </a:xfrm>
        </p:grpSpPr>
        <p:sp>
          <p:nvSpPr>
            <p:cNvPr id="68" name="Shape 655">
              <a:extLst>
                <a:ext uri="{FF2B5EF4-FFF2-40B4-BE49-F238E27FC236}">
                  <a16:creationId xmlns:a16="http://schemas.microsoft.com/office/drawing/2014/main" id="{37B73D89-B35D-1448-BB24-A937475C4C94}"/>
                </a:ext>
              </a:extLst>
            </p:cNvPr>
            <p:cNvSpPr/>
            <p:nvPr/>
          </p:nvSpPr>
          <p:spPr>
            <a:xfrm>
              <a:off x="2133600" y="3390901"/>
              <a:ext cx="11430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56">
              <a:extLst>
                <a:ext uri="{FF2B5EF4-FFF2-40B4-BE49-F238E27FC236}">
                  <a16:creationId xmlns:a16="http://schemas.microsoft.com/office/drawing/2014/main" id="{A5E208F3-E0E7-BA45-AEFC-9127C34963B2}"/>
                </a:ext>
              </a:extLst>
            </p:cNvPr>
            <p:cNvSpPr txBox="1"/>
            <p:nvPr/>
          </p:nvSpPr>
          <p:spPr>
            <a:xfrm>
              <a:off x="2133599" y="3439352"/>
              <a:ext cx="11430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1E73BB-47DB-254B-9B8B-0F1442FD3ABC}"/>
              </a:ext>
            </a:extLst>
          </p:cNvPr>
          <p:cNvGrpSpPr/>
          <p:nvPr/>
        </p:nvGrpSpPr>
        <p:grpSpPr>
          <a:xfrm>
            <a:off x="8610600" y="3017381"/>
            <a:ext cx="987600" cy="1754606"/>
            <a:chOff x="7315198" y="3390901"/>
            <a:chExt cx="987600" cy="1754606"/>
          </a:xfrm>
        </p:grpSpPr>
        <p:sp>
          <p:nvSpPr>
            <p:cNvPr id="71" name="Shape 655">
              <a:extLst>
                <a:ext uri="{FF2B5EF4-FFF2-40B4-BE49-F238E27FC236}">
                  <a16:creationId xmlns:a16="http://schemas.microsoft.com/office/drawing/2014/main" id="{CE554843-60C7-B545-831D-E0F4EA9D9BFD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56">
              <a:extLst>
                <a:ext uri="{FF2B5EF4-FFF2-40B4-BE49-F238E27FC236}">
                  <a16:creationId xmlns:a16="http://schemas.microsoft.com/office/drawing/2014/main" id="{B0F89395-2B1B-3140-9C9C-04F22AFC1037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24261F-76B2-9F4E-9248-C88D5C63245A}"/>
              </a:ext>
            </a:extLst>
          </p:cNvPr>
          <p:cNvGrpSpPr/>
          <p:nvPr/>
        </p:nvGrpSpPr>
        <p:grpSpPr>
          <a:xfrm>
            <a:off x="9906000" y="3017381"/>
            <a:ext cx="987600" cy="1754606"/>
            <a:chOff x="7315198" y="3390901"/>
            <a:chExt cx="987600" cy="1754606"/>
          </a:xfrm>
        </p:grpSpPr>
        <p:sp>
          <p:nvSpPr>
            <p:cNvPr id="74" name="Shape 655">
              <a:extLst>
                <a:ext uri="{FF2B5EF4-FFF2-40B4-BE49-F238E27FC236}">
                  <a16:creationId xmlns:a16="http://schemas.microsoft.com/office/drawing/2014/main" id="{921F8E59-873C-D245-8715-43850482D9DC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656">
              <a:extLst>
                <a:ext uri="{FF2B5EF4-FFF2-40B4-BE49-F238E27FC236}">
                  <a16:creationId xmlns:a16="http://schemas.microsoft.com/office/drawing/2014/main" id="{A28CBCC6-69C0-7C48-8D5E-80E4B2268910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520FE0-7D28-4947-97D4-242C8E9E21C2}"/>
              </a:ext>
            </a:extLst>
          </p:cNvPr>
          <p:cNvGrpSpPr/>
          <p:nvPr/>
        </p:nvGrpSpPr>
        <p:grpSpPr>
          <a:xfrm>
            <a:off x="14972382" y="3017381"/>
            <a:ext cx="1065635" cy="1754606"/>
            <a:chOff x="12496798" y="3392716"/>
            <a:chExt cx="1065635" cy="1754606"/>
          </a:xfrm>
        </p:grpSpPr>
        <p:sp>
          <p:nvSpPr>
            <p:cNvPr id="77" name="Shape 655">
              <a:extLst>
                <a:ext uri="{FF2B5EF4-FFF2-40B4-BE49-F238E27FC236}">
                  <a16:creationId xmlns:a16="http://schemas.microsoft.com/office/drawing/2014/main" id="{FD4D0E50-0EF6-CA4C-878F-037A775EDF39}"/>
                </a:ext>
              </a:extLst>
            </p:cNvPr>
            <p:cNvSpPr/>
            <p:nvPr/>
          </p:nvSpPr>
          <p:spPr>
            <a:xfrm>
              <a:off x="12496798" y="3392716"/>
              <a:ext cx="1065635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656">
              <a:extLst>
                <a:ext uri="{FF2B5EF4-FFF2-40B4-BE49-F238E27FC236}">
                  <a16:creationId xmlns:a16="http://schemas.microsoft.com/office/drawing/2014/main" id="{383930D1-BA4F-FD4E-AACC-6D8DF7B18DAB}"/>
                </a:ext>
              </a:extLst>
            </p:cNvPr>
            <p:cNvSpPr txBox="1"/>
            <p:nvPr/>
          </p:nvSpPr>
          <p:spPr>
            <a:xfrm>
              <a:off x="12496798" y="3441167"/>
              <a:ext cx="1065635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ADCDBC9-1FD8-104B-8D8C-B998434CDB35}"/>
              </a:ext>
            </a:extLst>
          </p:cNvPr>
          <p:cNvGrpSpPr/>
          <p:nvPr/>
        </p:nvGrpSpPr>
        <p:grpSpPr>
          <a:xfrm>
            <a:off x="1591352" y="6845273"/>
            <a:ext cx="6485848" cy="707886"/>
            <a:chOff x="10125752" y="3234821"/>
            <a:chExt cx="6485848" cy="707886"/>
          </a:xfrm>
        </p:grpSpPr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24E566A-0FC8-1B4D-93C0-C1F4A3354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33909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02A4A66-F7FF-AE44-BEE8-63488A72547E}"/>
                </a:ext>
              </a:extLst>
            </p:cNvPr>
            <p:cNvSpPr txBox="1"/>
            <p:nvPr/>
          </p:nvSpPr>
          <p:spPr>
            <a:xfrm>
              <a:off x="11125200" y="3234821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VM-based solutions loses application visibility with the introduction of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094ABE-1DD1-4F4F-B0B9-DA71C0F66739}"/>
              </a:ext>
            </a:extLst>
          </p:cNvPr>
          <p:cNvGrpSpPr/>
          <p:nvPr/>
        </p:nvGrpSpPr>
        <p:grpSpPr>
          <a:xfrm>
            <a:off x="1591352" y="7761092"/>
            <a:ext cx="6485848" cy="707886"/>
            <a:chOff x="10125752" y="4150640"/>
            <a:chExt cx="6485848" cy="707886"/>
          </a:xfrm>
        </p:grpSpPr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2B2CAB-701D-194F-BF05-9EC6BA474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43053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B67663-6FFA-B349-A39D-2763BFF6A42D}"/>
                </a:ext>
              </a:extLst>
            </p:cNvPr>
            <p:cNvSpPr txBox="1"/>
            <p:nvPr/>
          </p:nvSpPr>
          <p:spPr>
            <a:xfrm>
              <a:off x="11125200" y="4150640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Transition to microservices increases scale by 100X with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8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A0709-B87D-8442-B6A9-1C2E53B0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571411"/>
            <a:ext cx="11315703" cy="19620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does </a:t>
            </a:r>
            <a:r>
              <a:rPr lang="en-US" dirty="0" err="1">
                <a:solidFill>
                  <a:schemeClr val="accent1"/>
                </a:solidFill>
              </a:rPr>
              <a:t>vm</a:t>
            </a:r>
            <a:r>
              <a:rPr lang="en-US" dirty="0">
                <a:solidFill>
                  <a:schemeClr val="accent1"/>
                </a:solidFill>
              </a:rPr>
              <a:t>-based backup fall short?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 high-level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5BC68-A6BA-674E-A201-9E1572625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6</a:t>
            </a:fld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35447C-7C2D-2747-9FBF-E9359970E1B4}"/>
              </a:ext>
            </a:extLst>
          </p:cNvPr>
          <p:cNvGrpSpPr/>
          <p:nvPr/>
        </p:nvGrpSpPr>
        <p:grpSpPr>
          <a:xfrm>
            <a:off x="1752600" y="2400300"/>
            <a:ext cx="4343399" cy="2590799"/>
            <a:chOff x="1752600" y="2781301"/>
            <a:chExt cx="4343399" cy="2590799"/>
          </a:xfrm>
        </p:grpSpPr>
        <p:sp>
          <p:nvSpPr>
            <p:cNvPr id="9" name="Shape 652">
              <a:extLst>
                <a:ext uri="{FF2B5EF4-FFF2-40B4-BE49-F238E27FC236}">
                  <a16:creationId xmlns:a16="http://schemas.microsoft.com/office/drawing/2014/main" id="{8AB4EDD2-4713-584C-BADF-2499AFB2C019}"/>
                </a:ext>
              </a:extLst>
            </p:cNvPr>
            <p:cNvSpPr/>
            <p:nvPr/>
          </p:nvSpPr>
          <p:spPr>
            <a:xfrm>
              <a:off x="1752600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653">
              <a:extLst>
                <a:ext uri="{FF2B5EF4-FFF2-40B4-BE49-F238E27FC236}">
                  <a16:creationId xmlns:a16="http://schemas.microsoft.com/office/drawing/2014/main" id="{DC5ED684-E8B7-A84A-9B5E-D2D0741B07A3}"/>
                </a:ext>
              </a:extLst>
            </p:cNvPr>
            <p:cNvSpPr txBox="1"/>
            <p:nvPr/>
          </p:nvSpPr>
          <p:spPr>
            <a:xfrm>
              <a:off x="1752600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D2BCBF-A406-BB4D-A797-B3E169851ECE}"/>
              </a:ext>
            </a:extLst>
          </p:cNvPr>
          <p:cNvGrpSpPr/>
          <p:nvPr/>
        </p:nvGrpSpPr>
        <p:grpSpPr>
          <a:xfrm>
            <a:off x="1916549" y="2705100"/>
            <a:ext cx="4037414" cy="2187488"/>
            <a:chOff x="1916549" y="3086101"/>
            <a:chExt cx="4037414" cy="2187488"/>
          </a:xfrm>
        </p:grpSpPr>
        <p:sp>
          <p:nvSpPr>
            <p:cNvPr id="14" name="Shape 661">
              <a:extLst>
                <a:ext uri="{FF2B5EF4-FFF2-40B4-BE49-F238E27FC236}">
                  <a16:creationId xmlns:a16="http://schemas.microsoft.com/office/drawing/2014/main" id="{79B5BBCD-C600-D147-B208-6412C47BB447}"/>
                </a:ext>
              </a:extLst>
            </p:cNvPr>
            <p:cNvSpPr/>
            <p:nvPr/>
          </p:nvSpPr>
          <p:spPr>
            <a:xfrm>
              <a:off x="1916549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656">
              <a:extLst>
                <a:ext uri="{FF2B5EF4-FFF2-40B4-BE49-F238E27FC236}">
                  <a16:creationId xmlns:a16="http://schemas.microsoft.com/office/drawing/2014/main" id="{7BF2365E-766C-6745-B8FC-D2A0D352A5A7}"/>
                </a:ext>
              </a:extLst>
            </p:cNvPr>
            <p:cNvSpPr txBox="1"/>
            <p:nvPr/>
          </p:nvSpPr>
          <p:spPr>
            <a:xfrm>
              <a:off x="1916549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A5B67-7F48-AB43-A161-D04F7DE2D0F8}"/>
              </a:ext>
            </a:extLst>
          </p:cNvPr>
          <p:cNvGrpSpPr/>
          <p:nvPr/>
        </p:nvGrpSpPr>
        <p:grpSpPr>
          <a:xfrm>
            <a:off x="2133600" y="3017381"/>
            <a:ext cx="1143001" cy="1754606"/>
            <a:chOff x="2133599" y="3390901"/>
            <a:chExt cx="1143001" cy="1754606"/>
          </a:xfrm>
        </p:grpSpPr>
        <p:sp>
          <p:nvSpPr>
            <p:cNvPr id="15" name="Shape 655">
              <a:extLst>
                <a:ext uri="{FF2B5EF4-FFF2-40B4-BE49-F238E27FC236}">
                  <a16:creationId xmlns:a16="http://schemas.microsoft.com/office/drawing/2014/main" id="{3A32B771-8022-2244-B5AE-0CADD1731ABB}"/>
                </a:ext>
              </a:extLst>
            </p:cNvPr>
            <p:cNvSpPr/>
            <p:nvPr/>
          </p:nvSpPr>
          <p:spPr>
            <a:xfrm>
              <a:off x="2133600" y="3390901"/>
              <a:ext cx="11430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56">
              <a:extLst>
                <a:ext uri="{FF2B5EF4-FFF2-40B4-BE49-F238E27FC236}">
                  <a16:creationId xmlns:a16="http://schemas.microsoft.com/office/drawing/2014/main" id="{6714F422-C359-E74B-BEB8-4AF087F28E0C}"/>
                </a:ext>
              </a:extLst>
            </p:cNvPr>
            <p:cNvSpPr txBox="1"/>
            <p:nvPr/>
          </p:nvSpPr>
          <p:spPr>
            <a:xfrm>
              <a:off x="2133599" y="3439352"/>
              <a:ext cx="11430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D20209-35E6-5F49-A3FA-9A26D1206E81}"/>
              </a:ext>
            </a:extLst>
          </p:cNvPr>
          <p:cNvGrpSpPr/>
          <p:nvPr/>
        </p:nvGrpSpPr>
        <p:grpSpPr>
          <a:xfrm>
            <a:off x="6934199" y="2400300"/>
            <a:ext cx="4343399" cy="2590799"/>
            <a:chOff x="6934199" y="2781301"/>
            <a:chExt cx="4343399" cy="2590799"/>
          </a:xfrm>
        </p:grpSpPr>
        <p:sp>
          <p:nvSpPr>
            <p:cNvPr id="17" name="Shape 652">
              <a:extLst>
                <a:ext uri="{FF2B5EF4-FFF2-40B4-BE49-F238E27FC236}">
                  <a16:creationId xmlns:a16="http://schemas.microsoft.com/office/drawing/2014/main" id="{FB476BEA-9790-AE49-8AB1-F3F800FF174E}"/>
                </a:ext>
              </a:extLst>
            </p:cNvPr>
            <p:cNvSpPr/>
            <p:nvPr/>
          </p:nvSpPr>
          <p:spPr>
            <a:xfrm>
              <a:off x="6934199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53">
              <a:extLst>
                <a:ext uri="{FF2B5EF4-FFF2-40B4-BE49-F238E27FC236}">
                  <a16:creationId xmlns:a16="http://schemas.microsoft.com/office/drawing/2014/main" id="{17E99B8B-25A5-664C-A170-B77AD76FAE10}"/>
                </a:ext>
              </a:extLst>
            </p:cNvPr>
            <p:cNvSpPr txBox="1"/>
            <p:nvPr/>
          </p:nvSpPr>
          <p:spPr>
            <a:xfrm>
              <a:off x="6934199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A073-8E8C-D94C-8237-9FA88221136C}"/>
              </a:ext>
            </a:extLst>
          </p:cNvPr>
          <p:cNvGrpSpPr/>
          <p:nvPr/>
        </p:nvGrpSpPr>
        <p:grpSpPr>
          <a:xfrm>
            <a:off x="7098148" y="2705100"/>
            <a:ext cx="4037414" cy="2187488"/>
            <a:chOff x="7098148" y="3086101"/>
            <a:chExt cx="4037414" cy="2187488"/>
          </a:xfrm>
        </p:grpSpPr>
        <p:sp>
          <p:nvSpPr>
            <p:cNvPr id="18" name="Shape 661">
              <a:extLst>
                <a:ext uri="{FF2B5EF4-FFF2-40B4-BE49-F238E27FC236}">
                  <a16:creationId xmlns:a16="http://schemas.microsoft.com/office/drawing/2014/main" id="{34B0673B-2427-DC47-9EE3-EB5CEFC9BFEC}"/>
                </a:ext>
              </a:extLst>
            </p:cNvPr>
            <p:cNvSpPr/>
            <p:nvPr/>
          </p:nvSpPr>
          <p:spPr>
            <a:xfrm>
              <a:off x="7098148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56">
              <a:extLst>
                <a:ext uri="{FF2B5EF4-FFF2-40B4-BE49-F238E27FC236}">
                  <a16:creationId xmlns:a16="http://schemas.microsoft.com/office/drawing/2014/main" id="{669A2FA3-58A2-8B4D-BC54-3E8403F5D579}"/>
                </a:ext>
              </a:extLst>
            </p:cNvPr>
            <p:cNvSpPr txBox="1"/>
            <p:nvPr/>
          </p:nvSpPr>
          <p:spPr>
            <a:xfrm>
              <a:off x="7098148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5A6ED5-ADD7-B44E-B384-6024503A2C97}"/>
              </a:ext>
            </a:extLst>
          </p:cNvPr>
          <p:cNvGrpSpPr/>
          <p:nvPr/>
        </p:nvGrpSpPr>
        <p:grpSpPr>
          <a:xfrm>
            <a:off x="3508200" y="3017381"/>
            <a:ext cx="987600" cy="1754606"/>
            <a:chOff x="7315198" y="3390901"/>
            <a:chExt cx="987600" cy="1754606"/>
          </a:xfrm>
        </p:grpSpPr>
        <p:sp>
          <p:nvSpPr>
            <p:cNvPr id="21" name="Shape 655">
              <a:extLst>
                <a:ext uri="{FF2B5EF4-FFF2-40B4-BE49-F238E27FC236}">
                  <a16:creationId xmlns:a16="http://schemas.microsoft.com/office/drawing/2014/main" id="{740A1D2E-AC32-894C-A802-B68D9F0CFEF5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56">
              <a:extLst>
                <a:ext uri="{FF2B5EF4-FFF2-40B4-BE49-F238E27FC236}">
                  <a16:creationId xmlns:a16="http://schemas.microsoft.com/office/drawing/2014/main" id="{8B211434-049A-A645-989A-3D6DFF43EBB4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7E1EE-B5C5-6145-A8FC-BF213C202FB5}"/>
              </a:ext>
            </a:extLst>
          </p:cNvPr>
          <p:cNvGrpSpPr/>
          <p:nvPr/>
        </p:nvGrpSpPr>
        <p:grpSpPr>
          <a:xfrm>
            <a:off x="12115799" y="2402115"/>
            <a:ext cx="4343399" cy="2590799"/>
            <a:chOff x="12115799" y="2783116"/>
            <a:chExt cx="4343399" cy="2590799"/>
          </a:xfrm>
        </p:grpSpPr>
        <p:sp>
          <p:nvSpPr>
            <p:cNvPr id="23" name="Shape 652">
              <a:extLst>
                <a:ext uri="{FF2B5EF4-FFF2-40B4-BE49-F238E27FC236}">
                  <a16:creationId xmlns:a16="http://schemas.microsoft.com/office/drawing/2014/main" id="{10FF1CFF-3C1B-AF4F-A042-B21F7BB9FF37}"/>
                </a:ext>
              </a:extLst>
            </p:cNvPr>
            <p:cNvSpPr/>
            <p:nvPr/>
          </p:nvSpPr>
          <p:spPr>
            <a:xfrm>
              <a:off x="12115799" y="2783116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53">
              <a:extLst>
                <a:ext uri="{FF2B5EF4-FFF2-40B4-BE49-F238E27FC236}">
                  <a16:creationId xmlns:a16="http://schemas.microsoft.com/office/drawing/2014/main" id="{B1A39E7D-C561-B049-AA36-8454B8B44708}"/>
                </a:ext>
              </a:extLst>
            </p:cNvPr>
            <p:cNvSpPr txBox="1"/>
            <p:nvPr/>
          </p:nvSpPr>
          <p:spPr>
            <a:xfrm>
              <a:off x="12115799" y="2859318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11E00-55FB-F04B-BC7D-D0E267751193}"/>
              </a:ext>
            </a:extLst>
          </p:cNvPr>
          <p:cNvGrpSpPr/>
          <p:nvPr/>
        </p:nvGrpSpPr>
        <p:grpSpPr>
          <a:xfrm>
            <a:off x="12279748" y="2706915"/>
            <a:ext cx="4037414" cy="2187488"/>
            <a:chOff x="12279748" y="3087916"/>
            <a:chExt cx="4037414" cy="2187488"/>
          </a:xfrm>
        </p:grpSpPr>
        <p:sp>
          <p:nvSpPr>
            <p:cNvPr id="24" name="Shape 661">
              <a:extLst>
                <a:ext uri="{FF2B5EF4-FFF2-40B4-BE49-F238E27FC236}">
                  <a16:creationId xmlns:a16="http://schemas.microsoft.com/office/drawing/2014/main" id="{091C0181-520B-7E47-B9A8-A02962A0FAB1}"/>
                </a:ext>
              </a:extLst>
            </p:cNvPr>
            <p:cNvSpPr/>
            <p:nvPr/>
          </p:nvSpPr>
          <p:spPr>
            <a:xfrm>
              <a:off x="12279748" y="3087916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56">
              <a:extLst>
                <a:ext uri="{FF2B5EF4-FFF2-40B4-BE49-F238E27FC236}">
                  <a16:creationId xmlns:a16="http://schemas.microsoft.com/office/drawing/2014/main" id="{4C49E177-EA10-B241-A188-DA0C16EAA85F}"/>
                </a:ext>
              </a:extLst>
            </p:cNvPr>
            <p:cNvSpPr txBox="1"/>
            <p:nvPr/>
          </p:nvSpPr>
          <p:spPr>
            <a:xfrm>
              <a:off x="12279748" y="3140648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F42FE-A069-5F47-B3E3-B00060EAE1E0}"/>
              </a:ext>
            </a:extLst>
          </p:cNvPr>
          <p:cNvGrpSpPr/>
          <p:nvPr/>
        </p:nvGrpSpPr>
        <p:grpSpPr>
          <a:xfrm>
            <a:off x="4649365" y="3017381"/>
            <a:ext cx="1065635" cy="1754606"/>
            <a:chOff x="12496798" y="3392716"/>
            <a:chExt cx="1065635" cy="1754606"/>
          </a:xfrm>
        </p:grpSpPr>
        <p:sp>
          <p:nvSpPr>
            <p:cNvPr id="27" name="Shape 655">
              <a:extLst>
                <a:ext uri="{FF2B5EF4-FFF2-40B4-BE49-F238E27FC236}">
                  <a16:creationId xmlns:a16="http://schemas.microsoft.com/office/drawing/2014/main" id="{B09892E6-DC27-AC47-8394-60A784D0D6A8}"/>
                </a:ext>
              </a:extLst>
            </p:cNvPr>
            <p:cNvSpPr/>
            <p:nvPr/>
          </p:nvSpPr>
          <p:spPr>
            <a:xfrm>
              <a:off x="12496798" y="3392716"/>
              <a:ext cx="1065635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56">
              <a:extLst>
                <a:ext uri="{FF2B5EF4-FFF2-40B4-BE49-F238E27FC236}">
                  <a16:creationId xmlns:a16="http://schemas.microsoft.com/office/drawing/2014/main" id="{C1480347-A45E-E044-8E43-29D5F883B577}"/>
                </a:ext>
              </a:extLst>
            </p:cNvPr>
            <p:cNvSpPr txBox="1"/>
            <p:nvPr/>
          </p:nvSpPr>
          <p:spPr>
            <a:xfrm>
              <a:off x="12496798" y="3441167"/>
              <a:ext cx="1065635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AE74B8-747D-A443-99BD-405C8366D05B}"/>
              </a:ext>
            </a:extLst>
          </p:cNvPr>
          <p:cNvGrpSpPr/>
          <p:nvPr/>
        </p:nvGrpSpPr>
        <p:grpSpPr>
          <a:xfrm>
            <a:off x="2444746" y="4785024"/>
            <a:ext cx="530400" cy="1064948"/>
            <a:chOff x="2438400" y="5193958"/>
            <a:chExt cx="530400" cy="106494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9D2763-E55A-F043-BA20-453C624398A5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Shape 369" descr="Cloud-Storage_256px.png">
              <a:extLst>
                <a:ext uri="{FF2B5EF4-FFF2-40B4-BE49-F238E27FC236}">
                  <a16:creationId xmlns:a16="http://schemas.microsoft.com/office/drawing/2014/main" id="{3C2D12A8-9147-1D46-8050-A73B8332D67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F2FF1CB-2234-1D45-8C49-D20D85C1FB21}"/>
              </a:ext>
            </a:extLst>
          </p:cNvPr>
          <p:cNvGrpSpPr/>
          <p:nvPr/>
        </p:nvGrpSpPr>
        <p:grpSpPr>
          <a:xfrm>
            <a:off x="7624194" y="4785024"/>
            <a:ext cx="530400" cy="1064948"/>
            <a:chOff x="2438400" y="5193958"/>
            <a:chExt cx="530400" cy="106494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AF28B-2A83-4F4F-9A87-34D97627DE9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Shape 369" descr="Cloud-Storage_256px.png">
              <a:extLst>
                <a:ext uri="{FF2B5EF4-FFF2-40B4-BE49-F238E27FC236}">
                  <a16:creationId xmlns:a16="http://schemas.microsoft.com/office/drawing/2014/main" id="{68686872-267C-D642-B11A-69E2110727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5242F7-1DF7-EF44-8556-BDE96F410007}"/>
              </a:ext>
            </a:extLst>
          </p:cNvPr>
          <p:cNvGrpSpPr/>
          <p:nvPr/>
        </p:nvGrpSpPr>
        <p:grpSpPr>
          <a:xfrm>
            <a:off x="3736800" y="4785024"/>
            <a:ext cx="530400" cy="1064948"/>
            <a:chOff x="2438400" y="5193958"/>
            <a:chExt cx="530400" cy="10649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8DAFC7-F891-9844-BA63-39EA3442F3E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Shape 369" descr="Cloud-Storage_256px.png">
              <a:extLst>
                <a:ext uri="{FF2B5EF4-FFF2-40B4-BE49-F238E27FC236}">
                  <a16:creationId xmlns:a16="http://schemas.microsoft.com/office/drawing/2014/main" id="{9018D742-0D6D-3C4B-9A49-9AD42B77A2F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2A1785-E597-B34A-89C9-E29ABD053C21}"/>
              </a:ext>
            </a:extLst>
          </p:cNvPr>
          <p:cNvGrpSpPr/>
          <p:nvPr/>
        </p:nvGrpSpPr>
        <p:grpSpPr>
          <a:xfrm>
            <a:off x="12877800" y="4785024"/>
            <a:ext cx="530400" cy="1064948"/>
            <a:chOff x="2438400" y="5193958"/>
            <a:chExt cx="530400" cy="10649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A936F5-4EB7-AA44-9D61-34E565DEC1A2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Shape 369" descr="Cloud-Storage_256px.png">
              <a:extLst>
                <a:ext uri="{FF2B5EF4-FFF2-40B4-BE49-F238E27FC236}">
                  <a16:creationId xmlns:a16="http://schemas.microsoft.com/office/drawing/2014/main" id="{42998A44-CBAF-0147-A582-18D4522E6CB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6AE90F-96CD-7B47-9EB8-142D6FC18E81}"/>
              </a:ext>
            </a:extLst>
          </p:cNvPr>
          <p:cNvGrpSpPr/>
          <p:nvPr/>
        </p:nvGrpSpPr>
        <p:grpSpPr>
          <a:xfrm>
            <a:off x="10131013" y="4785024"/>
            <a:ext cx="530400" cy="1064948"/>
            <a:chOff x="2438400" y="5193958"/>
            <a:chExt cx="530400" cy="10649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783BD3-F5F9-BB44-8B0E-3B5E8B057125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Shape 369" descr="Cloud-Storage_256px.png">
              <a:extLst>
                <a:ext uri="{FF2B5EF4-FFF2-40B4-BE49-F238E27FC236}">
                  <a16:creationId xmlns:a16="http://schemas.microsoft.com/office/drawing/2014/main" id="{84B49A8A-1A97-1849-9361-053C9CC586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D7FB63-D5FB-7745-8A89-BF720F068CA7}"/>
              </a:ext>
            </a:extLst>
          </p:cNvPr>
          <p:cNvGrpSpPr/>
          <p:nvPr/>
        </p:nvGrpSpPr>
        <p:grpSpPr>
          <a:xfrm>
            <a:off x="4916983" y="4785024"/>
            <a:ext cx="530400" cy="1064948"/>
            <a:chOff x="2438400" y="5193958"/>
            <a:chExt cx="530400" cy="10649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E2F41-BB10-B146-9601-581411499CE9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Shape 369" descr="Cloud-Storage_256px.png">
              <a:extLst>
                <a:ext uri="{FF2B5EF4-FFF2-40B4-BE49-F238E27FC236}">
                  <a16:creationId xmlns:a16="http://schemas.microsoft.com/office/drawing/2014/main" id="{60BEB552-1075-8D4F-9AB1-DD0DB13179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A8F047-BCA4-3140-9975-14042CB88C96}"/>
              </a:ext>
            </a:extLst>
          </p:cNvPr>
          <p:cNvGrpSpPr/>
          <p:nvPr/>
        </p:nvGrpSpPr>
        <p:grpSpPr>
          <a:xfrm>
            <a:off x="15239999" y="4775830"/>
            <a:ext cx="530400" cy="1064948"/>
            <a:chOff x="2438400" y="5193958"/>
            <a:chExt cx="530400" cy="106494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FBAD83-EE65-6A4B-B56F-1C513FF826C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Shape 369" descr="Cloud-Storage_256px.png">
              <a:extLst>
                <a:ext uri="{FF2B5EF4-FFF2-40B4-BE49-F238E27FC236}">
                  <a16:creationId xmlns:a16="http://schemas.microsoft.com/office/drawing/2014/main" id="{467137FD-E63D-2844-8DB7-78B385874C9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C4AD73-D98B-234E-B4E5-A98B9AE55ADE}"/>
              </a:ext>
            </a:extLst>
          </p:cNvPr>
          <p:cNvGrpSpPr/>
          <p:nvPr/>
        </p:nvGrpSpPr>
        <p:grpSpPr>
          <a:xfrm>
            <a:off x="7315199" y="3017381"/>
            <a:ext cx="1143001" cy="1754606"/>
            <a:chOff x="2133599" y="3390901"/>
            <a:chExt cx="1143001" cy="1754606"/>
          </a:xfrm>
        </p:grpSpPr>
        <p:sp>
          <p:nvSpPr>
            <p:cNvPr id="68" name="Shape 655">
              <a:extLst>
                <a:ext uri="{FF2B5EF4-FFF2-40B4-BE49-F238E27FC236}">
                  <a16:creationId xmlns:a16="http://schemas.microsoft.com/office/drawing/2014/main" id="{37B73D89-B35D-1448-BB24-A937475C4C94}"/>
                </a:ext>
              </a:extLst>
            </p:cNvPr>
            <p:cNvSpPr/>
            <p:nvPr/>
          </p:nvSpPr>
          <p:spPr>
            <a:xfrm>
              <a:off x="2133600" y="3390901"/>
              <a:ext cx="11430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56">
              <a:extLst>
                <a:ext uri="{FF2B5EF4-FFF2-40B4-BE49-F238E27FC236}">
                  <a16:creationId xmlns:a16="http://schemas.microsoft.com/office/drawing/2014/main" id="{A5E208F3-E0E7-BA45-AEFC-9127C34963B2}"/>
                </a:ext>
              </a:extLst>
            </p:cNvPr>
            <p:cNvSpPr txBox="1"/>
            <p:nvPr/>
          </p:nvSpPr>
          <p:spPr>
            <a:xfrm>
              <a:off x="2133599" y="3439352"/>
              <a:ext cx="11430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1E73BB-47DB-254B-9B8B-0F1442FD3ABC}"/>
              </a:ext>
            </a:extLst>
          </p:cNvPr>
          <p:cNvGrpSpPr/>
          <p:nvPr/>
        </p:nvGrpSpPr>
        <p:grpSpPr>
          <a:xfrm>
            <a:off x="12649200" y="3017381"/>
            <a:ext cx="987600" cy="1754606"/>
            <a:chOff x="7315198" y="3390901"/>
            <a:chExt cx="987600" cy="1754606"/>
          </a:xfrm>
        </p:grpSpPr>
        <p:sp>
          <p:nvSpPr>
            <p:cNvPr id="71" name="Shape 655">
              <a:extLst>
                <a:ext uri="{FF2B5EF4-FFF2-40B4-BE49-F238E27FC236}">
                  <a16:creationId xmlns:a16="http://schemas.microsoft.com/office/drawing/2014/main" id="{CE554843-60C7-B545-831D-E0F4EA9D9BFD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56">
              <a:extLst>
                <a:ext uri="{FF2B5EF4-FFF2-40B4-BE49-F238E27FC236}">
                  <a16:creationId xmlns:a16="http://schemas.microsoft.com/office/drawing/2014/main" id="{B0F89395-2B1B-3140-9C9C-04F22AFC1037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24261F-76B2-9F4E-9248-C88D5C63245A}"/>
              </a:ext>
            </a:extLst>
          </p:cNvPr>
          <p:cNvGrpSpPr/>
          <p:nvPr/>
        </p:nvGrpSpPr>
        <p:grpSpPr>
          <a:xfrm>
            <a:off x="9906000" y="3017381"/>
            <a:ext cx="987600" cy="1754606"/>
            <a:chOff x="7315198" y="3390901"/>
            <a:chExt cx="987600" cy="1754606"/>
          </a:xfrm>
        </p:grpSpPr>
        <p:sp>
          <p:nvSpPr>
            <p:cNvPr id="74" name="Shape 655">
              <a:extLst>
                <a:ext uri="{FF2B5EF4-FFF2-40B4-BE49-F238E27FC236}">
                  <a16:creationId xmlns:a16="http://schemas.microsoft.com/office/drawing/2014/main" id="{921F8E59-873C-D245-8715-43850482D9DC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656">
              <a:extLst>
                <a:ext uri="{FF2B5EF4-FFF2-40B4-BE49-F238E27FC236}">
                  <a16:creationId xmlns:a16="http://schemas.microsoft.com/office/drawing/2014/main" id="{A28CBCC6-69C0-7C48-8D5E-80E4B2268910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520FE0-7D28-4947-97D4-242C8E9E21C2}"/>
              </a:ext>
            </a:extLst>
          </p:cNvPr>
          <p:cNvGrpSpPr/>
          <p:nvPr/>
        </p:nvGrpSpPr>
        <p:grpSpPr>
          <a:xfrm>
            <a:off x="14972382" y="3017381"/>
            <a:ext cx="1065635" cy="1754606"/>
            <a:chOff x="12496798" y="3392716"/>
            <a:chExt cx="1065635" cy="1754606"/>
          </a:xfrm>
        </p:grpSpPr>
        <p:sp>
          <p:nvSpPr>
            <p:cNvPr id="77" name="Shape 655">
              <a:extLst>
                <a:ext uri="{FF2B5EF4-FFF2-40B4-BE49-F238E27FC236}">
                  <a16:creationId xmlns:a16="http://schemas.microsoft.com/office/drawing/2014/main" id="{FD4D0E50-0EF6-CA4C-878F-037A775EDF39}"/>
                </a:ext>
              </a:extLst>
            </p:cNvPr>
            <p:cNvSpPr/>
            <p:nvPr/>
          </p:nvSpPr>
          <p:spPr>
            <a:xfrm>
              <a:off x="12496798" y="3392716"/>
              <a:ext cx="1065635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656">
              <a:extLst>
                <a:ext uri="{FF2B5EF4-FFF2-40B4-BE49-F238E27FC236}">
                  <a16:creationId xmlns:a16="http://schemas.microsoft.com/office/drawing/2014/main" id="{383930D1-BA4F-FD4E-AACC-6D8DF7B18DAB}"/>
                </a:ext>
              </a:extLst>
            </p:cNvPr>
            <p:cNvSpPr txBox="1"/>
            <p:nvPr/>
          </p:nvSpPr>
          <p:spPr>
            <a:xfrm>
              <a:off x="12496798" y="3441167"/>
              <a:ext cx="1065635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D19462-0B80-484D-BABC-122C5BEE6CDA}"/>
              </a:ext>
            </a:extLst>
          </p:cNvPr>
          <p:cNvGrpSpPr/>
          <p:nvPr/>
        </p:nvGrpSpPr>
        <p:grpSpPr>
          <a:xfrm>
            <a:off x="1591352" y="6845273"/>
            <a:ext cx="6485848" cy="707886"/>
            <a:chOff x="10125752" y="3234821"/>
            <a:chExt cx="6485848" cy="707886"/>
          </a:xfrm>
        </p:grpSpPr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18F629A2-D6E7-B340-8293-E957EDC06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33909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1C043C5-6681-5F44-91E0-0FA22F9F5864}"/>
                </a:ext>
              </a:extLst>
            </p:cNvPr>
            <p:cNvSpPr txBox="1"/>
            <p:nvPr/>
          </p:nvSpPr>
          <p:spPr>
            <a:xfrm>
              <a:off x="11125200" y="3234821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VM-based solutions loses application visibility with the introduction of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88D8D6-A801-1B4F-9173-A5CCF5910C9D}"/>
              </a:ext>
            </a:extLst>
          </p:cNvPr>
          <p:cNvGrpSpPr/>
          <p:nvPr/>
        </p:nvGrpSpPr>
        <p:grpSpPr>
          <a:xfrm>
            <a:off x="1591352" y="7761092"/>
            <a:ext cx="6485848" cy="707886"/>
            <a:chOff x="10125752" y="4150640"/>
            <a:chExt cx="6485848" cy="707886"/>
          </a:xfrm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3339BDEC-C30A-1346-AC05-3B8D2C319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43053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B4CE55A-7CCE-4D4F-90E9-9CE39D6AA3B5}"/>
                </a:ext>
              </a:extLst>
            </p:cNvPr>
            <p:cNvSpPr txBox="1"/>
            <p:nvPr/>
          </p:nvSpPr>
          <p:spPr>
            <a:xfrm>
              <a:off x="11125200" y="4150640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Transition to microservices increases scale by 100X with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6462B17-ACA3-D640-BB3E-83F5FEF0EF2E}"/>
              </a:ext>
            </a:extLst>
          </p:cNvPr>
          <p:cNvGrpSpPr/>
          <p:nvPr/>
        </p:nvGrpSpPr>
        <p:grpSpPr>
          <a:xfrm>
            <a:off x="10210802" y="6845273"/>
            <a:ext cx="6485848" cy="707886"/>
            <a:chOff x="10125752" y="5066459"/>
            <a:chExt cx="6485848" cy="707886"/>
          </a:xfrm>
        </p:grpSpPr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74D31940-14E0-5F4C-9855-20F338337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52197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1064CF-7EEB-FB4B-A761-AE0BE8FB2425}"/>
                </a:ext>
              </a:extLst>
            </p:cNvPr>
            <p:cNvSpPr txBox="1"/>
            <p:nvPr/>
          </p:nvSpPr>
          <p:spPr>
            <a:xfrm>
              <a:off x="11125200" y="5066459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No single VM has a complete application and breaks VM-based protection platforms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05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A0709-B87D-8442-B6A9-1C2E53B0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571411"/>
            <a:ext cx="11097463" cy="19620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does </a:t>
            </a:r>
            <a:r>
              <a:rPr lang="en-US" dirty="0" err="1">
                <a:solidFill>
                  <a:schemeClr val="accent1"/>
                </a:solidFill>
              </a:rPr>
              <a:t>vm</a:t>
            </a:r>
            <a:r>
              <a:rPr lang="en-US" dirty="0">
                <a:solidFill>
                  <a:schemeClr val="accent1"/>
                </a:solidFill>
              </a:rPr>
              <a:t>-based backup fall short?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 high-level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5BC68-A6BA-674E-A201-9E1572625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7</a:t>
            </a:fld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35447C-7C2D-2747-9FBF-E9359970E1B4}"/>
              </a:ext>
            </a:extLst>
          </p:cNvPr>
          <p:cNvGrpSpPr/>
          <p:nvPr/>
        </p:nvGrpSpPr>
        <p:grpSpPr>
          <a:xfrm>
            <a:off x="1752600" y="2400300"/>
            <a:ext cx="4343399" cy="2590799"/>
            <a:chOff x="1752600" y="2781301"/>
            <a:chExt cx="4343399" cy="2590799"/>
          </a:xfrm>
        </p:grpSpPr>
        <p:sp>
          <p:nvSpPr>
            <p:cNvPr id="9" name="Shape 652">
              <a:extLst>
                <a:ext uri="{FF2B5EF4-FFF2-40B4-BE49-F238E27FC236}">
                  <a16:creationId xmlns:a16="http://schemas.microsoft.com/office/drawing/2014/main" id="{8AB4EDD2-4713-584C-BADF-2499AFB2C019}"/>
                </a:ext>
              </a:extLst>
            </p:cNvPr>
            <p:cNvSpPr/>
            <p:nvPr/>
          </p:nvSpPr>
          <p:spPr>
            <a:xfrm>
              <a:off x="1752600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653">
              <a:extLst>
                <a:ext uri="{FF2B5EF4-FFF2-40B4-BE49-F238E27FC236}">
                  <a16:creationId xmlns:a16="http://schemas.microsoft.com/office/drawing/2014/main" id="{DC5ED684-E8B7-A84A-9B5E-D2D0741B07A3}"/>
                </a:ext>
              </a:extLst>
            </p:cNvPr>
            <p:cNvSpPr txBox="1"/>
            <p:nvPr/>
          </p:nvSpPr>
          <p:spPr>
            <a:xfrm>
              <a:off x="1752600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D2BCBF-A406-BB4D-A797-B3E169851ECE}"/>
              </a:ext>
            </a:extLst>
          </p:cNvPr>
          <p:cNvGrpSpPr/>
          <p:nvPr/>
        </p:nvGrpSpPr>
        <p:grpSpPr>
          <a:xfrm>
            <a:off x="1916549" y="2705100"/>
            <a:ext cx="4037414" cy="2187488"/>
            <a:chOff x="1916549" y="3086101"/>
            <a:chExt cx="4037414" cy="2187488"/>
          </a:xfrm>
        </p:grpSpPr>
        <p:sp>
          <p:nvSpPr>
            <p:cNvPr id="14" name="Shape 661">
              <a:extLst>
                <a:ext uri="{FF2B5EF4-FFF2-40B4-BE49-F238E27FC236}">
                  <a16:creationId xmlns:a16="http://schemas.microsoft.com/office/drawing/2014/main" id="{79B5BBCD-C600-D147-B208-6412C47BB447}"/>
                </a:ext>
              </a:extLst>
            </p:cNvPr>
            <p:cNvSpPr/>
            <p:nvPr/>
          </p:nvSpPr>
          <p:spPr>
            <a:xfrm>
              <a:off x="1916549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656">
              <a:extLst>
                <a:ext uri="{FF2B5EF4-FFF2-40B4-BE49-F238E27FC236}">
                  <a16:creationId xmlns:a16="http://schemas.microsoft.com/office/drawing/2014/main" id="{7BF2365E-766C-6745-B8FC-D2A0D352A5A7}"/>
                </a:ext>
              </a:extLst>
            </p:cNvPr>
            <p:cNvSpPr txBox="1"/>
            <p:nvPr/>
          </p:nvSpPr>
          <p:spPr>
            <a:xfrm>
              <a:off x="1916549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A5B67-7F48-AB43-A161-D04F7DE2D0F8}"/>
              </a:ext>
            </a:extLst>
          </p:cNvPr>
          <p:cNvGrpSpPr/>
          <p:nvPr/>
        </p:nvGrpSpPr>
        <p:grpSpPr>
          <a:xfrm>
            <a:off x="2133600" y="3017381"/>
            <a:ext cx="1143001" cy="1754606"/>
            <a:chOff x="2133599" y="3390901"/>
            <a:chExt cx="1143001" cy="1754606"/>
          </a:xfrm>
        </p:grpSpPr>
        <p:sp>
          <p:nvSpPr>
            <p:cNvPr id="15" name="Shape 655">
              <a:extLst>
                <a:ext uri="{FF2B5EF4-FFF2-40B4-BE49-F238E27FC236}">
                  <a16:creationId xmlns:a16="http://schemas.microsoft.com/office/drawing/2014/main" id="{3A32B771-8022-2244-B5AE-0CADD1731ABB}"/>
                </a:ext>
              </a:extLst>
            </p:cNvPr>
            <p:cNvSpPr/>
            <p:nvPr/>
          </p:nvSpPr>
          <p:spPr>
            <a:xfrm>
              <a:off x="2133600" y="3390901"/>
              <a:ext cx="11430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656">
              <a:extLst>
                <a:ext uri="{FF2B5EF4-FFF2-40B4-BE49-F238E27FC236}">
                  <a16:creationId xmlns:a16="http://schemas.microsoft.com/office/drawing/2014/main" id="{6714F422-C359-E74B-BEB8-4AF087F28E0C}"/>
                </a:ext>
              </a:extLst>
            </p:cNvPr>
            <p:cNvSpPr txBox="1"/>
            <p:nvPr/>
          </p:nvSpPr>
          <p:spPr>
            <a:xfrm>
              <a:off x="2133599" y="3439352"/>
              <a:ext cx="11430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D20209-35E6-5F49-A3FA-9A26D1206E81}"/>
              </a:ext>
            </a:extLst>
          </p:cNvPr>
          <p:cNvGrpSpPr/>
          <p:nvPr/>
        </p:nvGrpSpPr>
        <p:grpSpPr>
          <a:xfrm>
            <a:off x="6934199" y="2400300"/>
            <a:ext cx="4343399" cy="2590799"/>
            <a:chOff x="6934199" y="2781301"/>
            <a:chExt cx="4343399" cy="2590799"/>
          </a:xfrm>
        </p:grpSpPr>
        <p:sp>
          <p:nvSpPr>
            <p:cNvPr id="17" name="Shape 652">
              <a:extLst>
                <a:ext uri="{FF2B5EF4-FFF2-40B4-BE49-F238E27FC236}">
                  <a16:creationId xmlns:a16="http://schemas.microsoft.com/office/drawing/2014/main" id="{FB476BEA-9790-AE49-8AB1-F3F800FF174E}"/>
                </a:ext>
              </a:extLst>
            </p:cNvPr>
            <p:cNvSpPr/>
            <p:nvPr/>
          </p:nvSpPr>
          <p:spPr>
            <a:xfrm>
              <a:off x="6934199" y="2781301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653">
              <a:extLst>
                <a:ext uri="{FF2B5EF4-FFF2-40B4-BE49-F238E27FC236}">
                  <a16:creationId xmlns:a16="http://schemas.microsoft.com/office/drawing/2014/main" id="{17E99B8B-25A5-664C-A170-B77AD76FAE10}"/>
                </a:ext>
              </a:extLst>
            </p:cNvPr>
            <p:cNvSpPr txBox="1"/>
            <p:nvPr/>
          </p:nvSpPr>
          <p:spPr>
            <a:xfrm>
              <a:off x="6934199" y="2857503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4A073-8E8C-D94C-8237-9FA88221136C}"/>
              </a:ext>
            </a:extLst>
          </p:cNvPr>
          <p:cNvGrpSpPr/>
          <p:nvPr/>
        </p:nvGrpSpPr>
        <p:grpSpPr>
          <a:xfrm>
            <a:off x="7098148" y="2705100"/>
            <a:ext cx="4037414" cy="2187488"/>
            <a:chOff x="7098148" y="3086101"/>
            <a:chExt cx="4037414" cy="2187488"/>
          </a:xfrm>
        </p:grpSpPr>
        <p:sp>
          <p:nvSpPr>
            <p:cNvPr id="18" name="Shape 661">
              <a:extLst>
                <a:ext uri="{FF2B5EF4-FFF2-40B4-BE49-F238E27FC236}">
                  <a16:creationId xmlns:a16="http://schemas.microsoft.com/office/drawing/2014/main" id="{34B0673B-2427-DC47-9EE3-EB5CEFC9BFEC}"/>
                </a:ext>
              </a:extLst>
            </p:cNvPr>
            <p:cNvSpPr/>
            <p:nvPr/>
          </p:nvSpPr>
          <p:spPr>
            <a:xfrm>
              <a:off x="7098148" y="3086101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56">
              <a:extLst>
                <a:ext uri="{FF2B5EF4-FFF2-40B4-BE49-F238E27FC236}">
                  <a16:creationId xmlns:a16="http://schemas.microsoft.com/office/drawing/2014/main" id="{669A2FA3-58A2-8B4D-BC54-3E8403F5D579}"/>
                </a:ext>
              </a:extLst>
            </p:cNvPr>
            <p:cNvSpPr txBox="1"/>
            <p:nvPr/>
          </p:nvSpPr>
          <p:spPr>
            <a:xfrm>
              <a:off x="7098148" y="3138833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5A6ED5-ADD7-B44E-B384-6024503A2C97}"/>
              </a:ext>
            </a:extLst>
          </p:cNvPr>
          <p:cNvGrpSpPr/>
          <p:nvPr/>
        </p:nvGrpSpPr>
        <p:grpSpPr>
          <a:xfrm>
            <a:off x="3508200" y="3017381"/>
            <a:ext cx="987600" cy="1754606"/>
            <a:chOff x="7315198" y="3390901"/>
            <a:chExt cx="987600" cy="1754606"/>
          </a:xfrm>
        </p:grpSpPr>
        <p:sp>
          <p:nvSpPr>
            <p:cNvPr id="21" name="Shape 655">
              <a:extLst>
                <a:ext uri="{FF2B5EF4-FFF2-40B4-BE49-F238E27FC236}">
                  <a16:creationId xmlns:a16="http://schemas.microsoft.com/office/drawing/2014/main" id="{740A1D2E-AC32-894C-A802-B68D9F0CFEF5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56">
              <a:extLst>
                <a:ext uri="{FF2B5EF4-FFF2-40B4-BE49-F238E27FC236}">
                  <a16:creationId xmlns:a16="http://schemas.microsoft.com/office/drawing/2014/main" id="{8B211434-049A-A645-989A-3D6DFF43EBB4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7E1EE-B5C5-6145-A8FC-BF213C202FB5}"/>
              </a:ext>
            </a:extLst>
          </p:cNvPr>
          <p:cNvGrpSpPr/>
          <p:nvPr/>
        </p:nvGrpSpPr>
        <p:grpSpPr>
          <a:xfrm>
            <a:off x="12115799" y="2402115"/>
            <a:ext cx="4343399" cy="2590799"/>
            <a:chOff x="12115799" y="2783116"/>
            <a:chExt cx="4343399" cy="2590799"/>
          </a:xfrm>
        </p:grpSpPr>
        <p:sp>
          <p:nvSpPr>
            <p:cNvPr id="23" name="Shape 652">
              <a:extLst>
                <a:ext uri="{FF2B5EF4-FFF2-40B4-BE49-F238E27FC236}">
                  <a16:creationId xmlns:a16="http://schemas.microsoft.com/office/drawing/2014/main" id="{10FF1CFF-3C1B-AF4F-A042-B21F7BB9FF37}"/>
                </a:ext>
              </a:extLst>
            </p:cNvPr>
            <p:cNvSpPr/>
            <p:nvPr/>
          </p:nvSpPr>
          <p:spPr>
            <a:xfrm>
              <a:off x="12115799" y="2783116"/>
              <a:ext cx="4343399" cy="25907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53">
              <a:extLst>
                <a:ext uri="{FF2B5EF4-FFF2-40B4-BE49-F238E27FC236}">
                  <a16:creationId xmlns:a16="http://schemas.microsoft.com/office/drawing/2014/main" id="{B1A39E7D-C561-B049-AA36-8454B8B44708}"/>
                </a:ext>
              </a:extLst>
            </p:cNvPr>
            <p:cNvSpPr txBox="1"/>
            <p:nvPr/>
          </p:nvSpPr>
          <p:spPr>
            <a:xfrm>
              <a:off x="12115799" y="2859318"/>
              <a:ext cx="4059327" cy="2813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11E00-55FB-F04B-BC7D-D0E267751193}"/>
              </a:ext>
            </a:extLst>
          </p:cNvPr>
          <p:cNvGrpSpPr/>
          <p:nvPr/>
        </p:nvGrpSpPr>
        <p:grpSpPr>
          <a:xfrm>
            <a:off x="12279748" y="2706915"/>
            <a:ext cx="4037414" cy="2187488"/>
            <a:chOff x="12279748" y="3087916"/>
            <a:chExt cx="4037414" cy="2187488"/>
          </a:xfrm>
        </p:grpSpPr>
        <p:sp>
          <p:nvSpPr>
            <p:cNvPr id="24" name="Shape 661">
              <a:extLst>
                <a:ext uri="{FF2B5EF4-FFF2-40B4-BE49-F238E27FC236}">
                  <a16:creationId xmlns:a16="http://schemas.microsoft.com/office/drawing/2014/main" id="{091C0181-520B-7E47-B9A8-A02962A0FAB1}"/>
                </a:ext>
              </a:extLst>
            </p:cNvPr>
            <p:cNvSpPr/>
            <p:nvPr/>
          </p:nvSpPr>
          <p:spPr>
            <a:xfrm>
              <a:off x="12279748" y="3087916"/>
              <a:ext cx="4037414" cy="2187488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56">
              <a:extLst>
                <a:ext uri="{FF2B5EF4-FFF2-40B4-BE49-F238E27FC236}">
                  <a16:creationId xmlns:a16="http://schemas.microsoft.com/office/drawing/2014/main" id="{4C49E177-EA10-B241-A188-DA0C16EAA85F}"/>
                </a:ext>
              </a:extLst>
            </p:cNvPr>
            <p:cNvSpPr txBox="1"/>
            <p:nvPr/>
          </p:nvSpPr>
          <p:spPr>
            <a:xfrm>
              <a:off x="12279748" y="3140648"/>
              <a:ext cx="1282688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b="1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F42FE-A069-5F47-B3E3-B00060EAE1E0}"/>
              </a:ext>
            </a:extLst>
          </p:cNvPr>
          <p:cNvGrpSpPr/>
          <p:nvPr/>
        </p:nvGrpSpPr>
        <p:grpSpPr>
          <a:xfrm>
            <a:off x="4649365" y="3017381"/>
            <a:ext cx="1065635" cy="1754606"/>
            <a:chOff x="12496798" y="3392716"/>
            <a:chExt cx="1065635" cy="1754606"/>
          </a:xfrm>
        </p:grpSpPr>
        <p:sp>
          <p:nvSpPr>
            <p:cNvPr id="27" name="Shape 655">
              <a:extLst>
                <a:ext uri="{FF2B5EF4-FFF2-40B4-BE49-F238E27FC236}">
                  <a16:creationId xmlns:a16="http://schemas.microsoft.com/office/drawing/2014/main" id="{B09892E6-DC27-AC47-8394-60A784D0D6A8}"/>
                </a:ext>
              </a:extLst>
            </p:cNvPr>
            <p:cNvSpPr/>
            <p:nvPr/>
          </p:nvSpPr>
          <p:spPr>
            <a:xfrm>
              <a:off x="12496798" y="3392716"/>
              <a:ext cx="1065635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56">
              <a:extLst>
                <a:ext uri="{FF2B5EF4-FFF2-40B4-BE49-F238E27FC236}">
                  <a16:creationId xmlns:a16="http://schemas.microsoft.com/office/drawing/2014/main" id="{C1480347-A45E-E044-8E43-29D5F883B577}"/>
                </a:ext>
              </a:extLst>
            </p:cNvPr>
            <p:cNvSpPr txBox="1"/>
            <p:nvPr/>
          </p:nvSpPr>
          <p:spPr>
            <a:xfrm>
              <a:off x="12496798" y="3441167"/>
              <a:ext cx="1065635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AE74B8-747D-A443-99BD-405C8366D05B}"/>
              </a:ext>
            </a:extLst>
          </p:cNvPr>
          <p:cNvGrpSpPr/>
          <p:nvPr/>
        </p:nvGrpSpPr>
        <p:grpSpPr>
          <a:xfrm>
            <a:off x="2444746" y="4785024"/>
            <a:ext cx="530400" cy="1064948"/>
            <a:chOff x="2438400" y="5193958"/>
            <a:chExt cx="530400" cy="106494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9D2763-E55A-F043-BA20-453C624398A5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Shape 369" descr="Cloud-Storage_256px.png">
              <a:extLst>
                <a:ext uri="{FF2B5EF4-FFF2-40B4-BE49-F238E27FC236}">
                  <a16:creationId xmlns:a16="http://schemas.microsoft.com/office/drawing/2014/main" id="{3C2D12A8-9147-1D46-8050-A73B8332D67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F2FF1CB-2234-1D45-8C49-D20D85C1FB21}"/>
              </a:ext>
            </a:extLst>
          </p:cNvPr>
          <p:cNvGrpSpPr/>
          <p:nvPr/>
        </p:nvGrpSpPr>
        <p:grpSpPr>
          <a:xfrm>
            <a:off x="7624194" y="4785024"/>
            <a:ext cx="530400" cy="1064948"/>
            <a:chOff x="2438400" y="5193958"/>
            <a:chExt cx="530400" cy="106494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AF28B-2A83-4F4F-9A87-34D97627DE97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Shape 369" descr="Cloud-Storage_256px.png">
              <a:extLst>
                <a:ext uri="{FF2B5EF4-FFF2-40B4-BE49-F238E27FC236}">
                  <a16:creationId xmlns:a16="http://schemas.microsoft.com/office/drawing/2014/main" id="{68686872-267C-D642-B11A-69E2110727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FFF9E1">
                  <a:tint val="45000"/>
                  <a:satMod val="400000"/>
                </a:srgb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5242F7-1DF7-EF44-8556-BDE96F410007}"/>
              </a:ext>
            </a:extLst>
          </p:cNvPr>
          <p:cNvGrpSpPr/>
          <p:nvPr/>
        </p:nvGrpSpPr>
        <p:grpSpPr>
          <a:xfrm>
            <a:off x="3736800" y="4785024"/>
            <a:ext cx="530400" cy="1064948"/>
            <a:chOff x="2438400" y="5193958"/>
            <a:chExt cx="530400" cy="10649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8DAFC7-F891-9844-BA63-39EA3442F3E0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Shape 369" descr="Cloud-Storage_256px.png">
              <a:extLst>
                <a:ext uri="{FF2B5EF4-FFF2-40B4-BE49-F238E27FC236}">
                  <a16:creationId xmlns:a16="http://schemas.microsoft.com/office/drawing/2014/main" id="{9018D742-0D6D-3C4B-9A49-9AD42B77A2F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2A1785-E597-B34A-89C9-E29ABD053C21}"/>
              </a:ext>
            </a:extLst>
          </p:cNvPr>
          <p:cNvGrpSpPr/>
          <p:nvPr/>
        </p:nvGrpSpPr>
        <p:grpSpPr>
          <a:xfrm>
            <a:off x="12877800" y="4785024"/>
            <a:ext cx="530400" cy="1064948"/>
            <a:chOff x="2438400" y="5193958"/>
            <a:chExt cx="530400" cy="10649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1A936F5-4EB7-AA44-9D61-34E565DEC1A2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Shape 369" descr="Cloud-Storage_256px.png">
              <a:extLst>
                <a:ext uri="{FF2B5EF4-FFF2-40B4-BE49-F238E27FC236}">
                  <a16:creationId xmlns:a16="http://schemas.microsoft.com/office/drawing/2014/main" id="{42998A44-CBAF-0147-A582-18D4522E6CB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6AE90F-96CD-7B47-9EB8-142D6FC18E81}"/>
              </a:ext>
            </a:extLst>
          </p:cNvPr>
          <p:cNvGrpSpPr/>
          <p:nvPr/>
        </p:nvGrpSpPr>
        <p:grpSpPr>
          <a:xfrm>
            <a:off x="10131013" y="4785024"/>
            <a:ext cx="530400" cy="1064948"/>
            <a:chOff x="2438400" y="5193958"/>
            <a:chExt cx="530400" cy="10649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783BD3-F5F9-BB44-8B0E-3B5E8B057125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Shape 369" descr="Cloud-Storage_256px.png">
              <a:extLst>
                <a:ext uri="{FF2B5EF4-FFF2-40B4-BE49-F238E27FC236}">
                  <a16:creationId xmlns:a16="http://schemas.microsoft.com/office/drawing/2014/main" id="{84B49A8A-1A97-1849-9361-053C9CC586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D7FB63-D5FB-7745-8A89-BF720F068CA7}"/>
              </a:ext>
            </a:extLst>
          </p:cNvPr>
          <p:cNvGrpSpPr/>
          <p:nvPr/>
        </p:nvGrpSpPr>
        <p:grpSpPr>
          <a:xfrm>
            <a:off x="4916983" y="4785024"/>
            <a:ext cx="530400" cy="1064948"/>
            <a:chOff x="2438400" y="5193958"/>
            <a:chExt cx="530400" cy="10649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E2F41-BB10-B146-9601-581411499CE9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Shape 369" descr="Cloud-Storage_256px.png">
              <a:extLst>
                <a:ext uri="{FF2B5EF4-FFF2-40B4-BE49-F238E27FC236}">
                  <a16:creationId xmlns:a16="http://schemas.microsoft.com/office/drawing/2014/main" id="{60BEB552-1075-8D4F-9AB1-DD0DB13179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A8F047-BCA4-3140-9975-14042CB88C96}"/>
              </a:ext>
            </a:extLst>
          </p:cNvPr>
          <p:cNvGrpSpPr/>
          <p:nvPr/>
        </p:nvGrpSpPr>
        <p:grpSpPr>
          <a:xfrm>
            <a:off x="15239999" y="4775830"/>
            <a:ext cx="530400" cy="1064948"/>
            <a:chOff x="2438400" y="5193958"/>
            <a:chExt cx="530400" cy="106494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FBAD83-EE65-6A4B-B56F-1C513FF826C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2703600" y="5193958"/>
              <a:ext cx="0" cy="588548"/>
            </a:xfrm>
            <a:prstGeom prst="line">
              <a:avLst/>
            </a:prstGeom>
            <a:ln w="25400" cap="sq">
              <a:solidFill>
                <a:schemeClr val="accent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Shape 369" descr="Cloud-Storage_256px.png">
              <a:extLst>
                <a:ext uri="{FF2B5EF4-FFF2-40B4-BE49-F238E27FC236}">
                  <a16:creationId xmlns:a16="http://schemas.microsoft.com/office/drawing/2014/main" id="{467137FD-E63D-2844-8DB7-78B385874C9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t="5092" b="5092"/>
            <a:stretch/>
          </p:blipFill>
          <p:spPr>
            <a:xfrm>
              <a:off x="2438400" y="578250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C4AD73-D98B-234E-B4E5-A98B9AE55ADE}"/>
              </a:ext>
            </a:extLst>
          </p:cNvPr>
          <p:cNvGrpSpPr/>
          <p:nvPr/>
        </p:nvGrpSpPr>
        <p:grpSpPr>
          <a:xfrm>
            <a:off x="7315199" y="3017381"/>
            <a:ext cx="1143001" cy="1754606"/>
            <a:chOff x="2133599" y="3390901"/>
            <a:chExt cx="1143001" cy="1754606"/>
          </a:xfrm>
        </p:grpSpPr>
        <p:sp>
          <p:nvSpPr>
            <p:cNvPr id="68" name="Shape 655">
              <a:extLst>
                <a:ext uri="{FF2B5EF4-FFF2-40B4-BE49-F238E27FC236}">
                  <a16:creationId xmlns:a16="http://schemas.microsoft.com/office/drawing/2014/main" id="{37B73D89-B35D-1448-BB24-A937475C4C94}"/>
                </a:ext>
              </a:extLst>
            </p:cNvPr>
            <p:cNvSpPr/>
            <p:nvPr/>
          </p:nvSpPr>
          <p:spPr>
            <a:xfrm>
              <a:off x="2133600" y="3390901"/>
              <a:ext cx="1143000" cy="175460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56">
              <a:extLst>
                <a:ext uri="{FF2B5EF4-FFF2-40B4-BE49-F238E27FC236}">
                  <a16:creationId xmlns:a16="http://schemas.microsoft.com/office/drawing/2014/main" id="{A5E208F3-E0E7-BA45-AEFC-9127C34963B2}"/>
                </a:ext>
              </a:extLst>
            </p:cNvPr>
            <p:cNvSpPr txBox="1"/>
            <p:nvPr/>
          </p:nvSpPr>
          <p:spPr>
            <a:xfrm>
              <a:off x="2133599" y="3439352"/>
              <a:ext cx="11430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1E73BB-47DB-254B-9B8B-0F1442FD3ABC}"/>
              </a:ext>
            </a:extLst>
          </p:cNvPr>
          <p:cNvGrpSpPr/>
          <p:nvPr/>
        </p:nvGrpSpPr>
        <p:grpSpPr>
          <a:xfrm>
            <a:off x="12649200" y="3017381"/>
            <a:ext cx="987600" cy="1754606"/>
            <a:chOff x="7315198" y="3390901"/>
            <a:chExt cx="987600" cy="1754606"/>
          </a:xfrm>
        </p:grpSpPr>
        <p:sp>
          <p:nvSpPr>
            <p:cNvPr id="71" name="Shape 655">
              <a:extLst>
                <a:ext uri="{FF2B5EF4-FFF2-40B4-BE49-F238E27FC236}">
                  <a16:creationId xmlns:a16="http://schemas.microsoft.com/office/drawing/2014/main" id="{CE554843-60C7-B545-831D-E0F4EA9D9BFD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656">
              <a:extLst>
                <a:ext uri="{FF2B5EF4-FFF2-40B4-BE49-F238E27FC236}">
                  <a16:creationId xmlns:a16="http://schemas.microsoft.com/office/drawing/2014/main" id="{B0F89395-2B1B-3140-9C9C-04F22AFC1037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24261F-76B2-9F4E-9248-C88D5C63245A}"/>
              </a:ext>
            </a:extLst>
          </p:cNvPr>
          <p:cNvGrpSpPr/>
          <p:nvPr/>
        </p:nvGrpSpPr>
        <p:grpSpPr>
          <a:xfrm>
            <a:off x="9906000" y="3017381"/>
            <a:ext cx="987600" cy="1754606"/>
            <a:chOff x="7315198" y="3390901"/>
            <a:chExt cx="987600" cy="1754606"/>
          </a:xfrm>
        </p:grpSpPr>
        <p:sp>
          <p:nvSpPr>
            <p:cNvPr id="74" name="Shape 655">
              <a:extLst>
                <a:ext uri="{FF2B5EF4-FFF2-40B4-BE49-F238E27FC236}">
                  <a16:creationId xmlns:a16="http://schemas.microsoft.com/office/drawing/2014/main" id="{921F8E59-873C-D245-8715-43850482D9DC}"/>
                </a:ext>
              </a:extLst>
            </p:cNvPr>
            <p:cNvSpPr/>
            <p:nvPr/>
          </p:nvSpPr>
          <p:spPr>
            <a:xfrm>
              <a:off x="7315198" y="3390901"/>
              <a:ext cx="987600" cy="1754606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656">
              <a:extLst>
                <a:ext uri="{FF2B5EF4-FFF2-40B4-BE49-F238E27FC236}">
                  <a16:creationId xmlns:a16="http://schemas.microsoft.com/office/drawing/2014/main" id="{A28CBCC6-69C0-7C48-8D5E-80E4B2268910}"/>
                </a:ext>
              </a:extLst>
            </p:cNvPr>
            <p:cNvSpPr txBox="1"/>
            <p:nvPr/>
          </p:nvSpPr>
          <p:spPr>
            <a:xfrm>
              <a:off x="7315198" y="3439352"/>
              <a:ext cx="987600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520FE0-7D28-4947-97D4-242C8E9E21C2}"/>
              </a:ext>
            </a:extLst>
          </p:cNvPr>
          <p:cNvGrpSpPr/>
          <p:nvPr/>
        </p:nvGrpSpPr>
        <p:grpSpPr>
          <a:xfrm>
            <a:off x="14972382" y="3017381"/>
            <a:ext cx="1065635" cy="1754606"/>
            <a:chOff x="12496798" y="3392716"/>
            <a:chExt cx="1065635" cy="1754606"/>
          </a:xfrm>
        </p:grpSpPr>
        <p:sp>
          <p:nvSpPr>
            <p:cNvPr id="77" name="Shape 655">
              <a:extLst>
                <a:ext uri="{FF2B5EF4-FFF2-40B4-BE49-F238E27FC236}">
                  <a16:creationId xmlns:a16="http://schemas.microsoft.com/office/drawing/2014/main" id="{FD4D0E50-0EF6-CA4C-878F-037A775EDF39}"/>
                </a:ext>
              </a:extLst>
            </p:cNvPr>
            <p:cNvSpPr/>
            <p:nvPr/>
          </p:nvSpPr>
          <p:spPr>
            <a:xfrm>
              <a:off x="12496798" y="3392716"/>
              <a:ext cx="1065635" cy="1754606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656">
              <a:extLst>
                <a:ext uri="{FF2B5EF4-FFF2-40B4-BE49-F238E27FC236}">
                  <a16:creationId xmlns:a16="http://schemas.microsoft.com/office/drawing/2014/main" id="{383930D1-BA4F-FD4E-AACC-6D8DF7B18DAB}"/>
                </a:ext>
              </a:extLst>
            </p:cNvPr>
            <p:cNvSpPr txBox="1"/>
            <p:nvPr/>
          </p:nvSpPr>
          <p:spPr>
            <a:xfrm>
              <a:off x="12496798" y="3441167"/>
              <a:ext cx="1065635" cy="3498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60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D498FC-8421-7148-A683-91BDADC4168E}"/>
              </a:ext>
            </a:extLst>
          </p:cNvPr>
          <p:cNvGrpSpPr/>
          <p:nvPr/>
        </p:nvGrpSpPr>
        <p:grpSpPr>
          <a:xfrm>
            <a:off x="1591352" y="6845273"/>
            <a:ext cx="6485848" cy="707886"/>
            <a:chOff x="10125752" y="3234821"/>
            <a:chExt cx="6485848" cy="707886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179AE274-2B88-6040-B2FC-CCAA65121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33909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BC97DD-AD7D-9247-B588-183EF703E931}"/>
                </a:ext>
              </a:extLst>
            </p:cNvPr>
            <p:cNvSpPr txBox="1"/>
            <p:nvPr/>
          </p:nvSpPr>
          <p:spPr>
            <a:xfrm>
              <a:off x="11125200" y="3234821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VM-based solutions loses application visibility with the introduction of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862FAC-3C4E-9E42-939B-01DF931FC98C}"/>
              </a:ext>
            </a:extLst>
          </p:cNvPr>
          <p:cNvGrpSpPr/>
          <p:nvPr/>
        </p:nvGrpSpPr>
        <p:grpSpPr>
          <a:xfrm>
            <a:off x="1591352" y="7761092"/>
            <a:ext cx="6485848" cy="707886"/>
            <a:chOff x="10125752" y="4150640"/>
            <a:chExt cx="6485848" cy="707886"/>
          </a:xfrm>
        </p:grpSpPr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8520D19-0C98-A74F-B3BB-D186BE03C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43053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375CD6-EBB5-B544-BD79-061835AE7F7E}"/>
                </a:ext>
              </a:extLst>
            </p:cNvPr>
            <p:cNvSpPr txBox="1"/>
            <p:nvPr/>
          </p:nvSpPr>
          <p:spPr>
            <a:xfrm>
              <a:off x="11125200" y="4150640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Transition to microservices increases scale by 100X with Kubernetes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79D12C-9DD2-454D-AF49-F03DE942DDB8}"/>
              </a:ext>
            </a:extLst>
          </p:cNvPr>
          <p:cNvGrpSpPr/>
          <p:nvPr/>
        </p:nvGrpSpPr>
        <p:grpSpPr>
          <a:xfrm>
            <a:off x="10210802" y="6845273"/>
            <a:ext cx="6485848" cy="707886"/>
            <a:chOff x="10125752" y="5066459"/>
            <a:chExt cx="6485848" cy="707886"/>
          </a:xfrm>
        </p:grpSpPr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F98DB489-3C5A-6F46-8C96-C1BD8E1E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52197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E0A3D0-5F16-0147-B75A-BC203FE5DF10}"/>
                </a:ext>
              </a:extLst>
            </p:cNvPr>
            <p:cNvSpPr txBox="1"/>
            <p:nvPr/>
          </p:nvSpPr>
          <p:spPr>
            <a:xfrm>
              <a:off x="11125200" y="5066459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No single VM has a complete application and breaks VM-based protection platforms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8B8A7E-81DB-654D-845F-B0E12B8368FF}"/>
              </a:ext>
            </a:extLst>
          </p:cNvPr>
          <p:cNvGrpSpPr/>
          <p:nvPr/>
        </p:nvGrpSpPr>
        <p:grpSpPr>
          <a:xfrm>
            <a:off x="10210804" y="7627516"/>
            <a:ext cx="6485848" cy="707886"/>
            <a:chOff x="10125752" y="5066459"/>
            <a:chExt cx="6485848" cy="707886"/>
          </a:xfrm>
        </p:grpSpPr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F58EE165-F5CF-B942-9744-610A06E9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5752" y="5219700"/>
              <a:ext cx="398697" cy="398697"/>
            </a:xfrm>
            <a:custGeom>
              <a:avLst/>
              <a:gdLst>
                <a:gd name="T0" fmla="*/ 78 w 144"/>
                <a:gd name="T1" fmla="*/ 72 h 144"/>
                <a:gd name="T2" fmla="*/ 143 w 144"/>
                <a:gd name="T3" fmla="*/ 7 h 144"/>
                <a:gd name="T4" fmla="*/ 144 w 144"/>
                <a:gd name="T5" fmla="*/ 4 h 144"/>
                <a:gd name="T6" fmla="*/ 140 w 144"/>
                <a:gd name="T7" fmla="*/ 0 h 144"/>
                <a:gd name="T8" fmla="*/ 137 w 144"/>
                <a:gd name="T9" fmla="*/ 1 h 144"/>
                <a:gd name="T10" fmla="*/ 72 w 144"/>
                <a:gd name="T11" fmla="*/ 66 h 144"/>
                <a:gd name="T12" fmla="*/ 7 w 144"/>
                <a:gd name="T13" fmla="*/ 1 h 144"/>
                <a:gd name="T14" fmla="*/ 4 w 144"/>
                <a:gd name="T15" fmla="*/ 0 h 144"/>
                <a:gd name="T16" fmla="*/ 0 w 144"/>
                <a:gd name="T17" fmla="*/ 4 h 144"/>
                <a:gd name="T18" fmla="*/ 1 w 144"/>
                <a:gd name="T19" fmla="*/ 7 h 144"/>
                <a:gd name="T20" fmla="*/ 66 w 144"/>
                <a:gd name="T21" fmla="*/ 72 h 144"/>
                <a:gd name="T22" fmla="*/ 1 w 144"/>
                <a:gd name="T23" fmla="*/ 137 h 144"/>
                <a:gd name="T24" fmla="*/ 0 w 144"/>
                <a:gd name="T25" fmla="*/ 140 h 144"/>
                <a:gd name="T26" fmla="*/ 4 w 144"/>
                <a:gd name="T27" fmla="*/ 144 h 144"/>
                <a:gd name="T28" fmla="*/ 7 w 144"/>
                <a:gd name="T29" fmla="*/ 143 h 144"/>
                <a:gd name="T30" fmla="*/ 72 w 144"/>
                <a:gd name="T31" fmla="*/ 78 h 144"/>
                <a:gd name="T32" fmla="*/ 137 w 144"/>
                <a:gd name="T33" fmla="*/ 143 h 144"/>
                <a:gd name="T34" fmla="*/ 140 w 144"/>
                <a:gd name="T35" fmla="*/ 144 h 144"/>
                <a:gd name="T36" fmla="*/ 144 w 144"/>
                <a:gd name="T37" fmla="*/ 140 h 144"/>
                <a:gd name="T38" fmla="*/ 143 w 144"/>
                <a:gd name="T39" fmla="*/ 137 h 144"/>
                <a:gd name="T40" fmla="*/ 78 w 144"/>
                <a:gd name="T4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8" y="72"/>
                  </a:moveTo>
                  <a:cubicBezTo>
                    <a:pt x="143" y="7"/>
                    <a:pt x="143" y="7"/>
                    <a:pt x="143" y="7"/>
                  </a:cubicBezTo>
                  <a:cubicBezTo>
                    <a:pt x="144" y="6"/>
                    <a:pt x="144" y="5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8" y="144"/>
                    <a:pt x="139" y="144"/>
                    <a:pt x="140" y="144"/>
                  </a:cubicBezTo>
                  <a:cubicBezTo>
                    <a:pt x="142" y="144"/>
                    <a:pt x="144" y="142"/>
                    <a:pt x="144" y="140"/>
                  </a:cubicBezTo>
                  <a:cubicBezTo>
                    <a:pt x="144" y="139"/>
                    <a:pt x="144" y="138"/>
                    <a:pt x="143" y="137"/>
                  </a:cubicBezTo>
                  <a:lnTo>
                    <a:pt x="78" y="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b="1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AD57C6-9FF2-C147-A9BA-BEDDD7AD4800}"/>
                </a:ext>
              </a:extLst>
            </p:cNvPr>
            <p:cNvSpPr txBox="1"/>
            <p:nvPr/>
          </p:nvSpPr>
          <p:spPr>
            <a:xfrm>
              <a:off x="11125200" y="5066459"/>
              <a:ext cx="548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95% of application components are now Kubernetes resources and not on disk</a:t>
              </a:r>
              <a:endParaRPr lang="uk-UA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6ED17-392C-BF4C-98F7-B34AC5CA3AAD}"/>
              </a:ext>
            </a:extLst>
          </p:cNvPr>
          <p:cNvGrpSpPr/>
          <p:nvPr/>
        </p:nvGrpSpPr>
        <p:grpSpPr>
          <a:xfrm>
            <a:off x="2368243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007895-B211-8447-9D09-320FD90B7736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D6DE03-3CF1-7842-8917-B2D8957B7FB0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88AEC14-B7ED-8645-8D42-9A27240E4290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B0ED5F7-33B6-384A-B2F0-7370789014D3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A3702C7-1FF5-B147-AD22-F8E80F752E91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34646DE-DFEF-E04F-A25C-496BD49F5689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01EBA8-BD24-674B-9B71-A7046AFB9AFD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B5E01E-78FB-9F45-971F-DF71A62EC665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D32DC6D-9355-3442-8A9B-038CD1A770E9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E56C27D-EC29-5C44-BB7C-7150349FBB66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5C96539-6A5C-6942-909A-4341B90C0BF8}"/>
              </a:ext>
            </a:extLst>
          </p:cNvPr>
          <p:cNvGrpSpPr/>
          <p:nvPr/>
        </p:nvGrpSpPr>
        <p:grpSpPr>
          <a:xfrm>
            <a:off x="3677282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1928824-1FD2-9240-83BB-AB865F8F6685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8D26F2E-5AD4-9A44-9826-A4CB86E15112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5A4DE7C-8624-9E4E-8032-1A85A65E7922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975765B-68EA-ED41-980E-FDDF5E9391A8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F84DC8D-0CBF-4C44-AA08-E5A3E7BB987C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5827C8-9464-DE46-93B7-27E4EDDDAA61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A3E9EA6-5527-9649-AD0E-E10205346DF2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BCF4405-E038-F84E-B02B-795ECE0A3009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1F51EF7-57B8-0543-AF89-12DF85EF3784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23332EE-59E2-1C43-B0E7-ABE9068A9C1C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F5DFEE3-A28C-494B-9E52-02F17AC4CC12}"/>
              </a:ext>
            </a:extLst>
          </p:cNvPr>
          <p:cNvGrpSpPr/>
          <p:nvPr/>
        </p:nvGrpSpPr>
        <p:grpSpPr>
          <a:xfrm>
            <a:off x="4865252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379A464-19AB-B84E-9C7F-DBF52FE2E595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2943FA5-64C5-EA47-8C07-2FA09C1F5A26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8ACC3A-D145-3D43-83A2-8242CBC1EE10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1940F5D-CBBC-474F-A171-2E4746F90E17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4E86EA0-6577-A14D-8576-2930A729DC7D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F31EDE6-3173-D34B-B969-9F1A9EC36A6B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A78E109-C646-D940-857B-19D8CA6B1F4C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EE3202-F653-7748-8E3E-FA2B78632B99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609CA10-C147-C643-AD75-646FE4F75D25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72F3454-96BF-9B4E-B468-996536C76DCE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ECF67C-8E2C-A54B-A4D5-0CBF3BA8B9B6}"/>
              </a:ext>
            </a:extLst>
          </p:cNvPr>
          <p:cNvGrpSpPr/>
          <p:nvPr/>
        </p:nvGrpSpPr>
        <p:grpSpPr>
          <a:xfrm>
            <a:off x="7549842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C52624E-9648-6F41-8043-EB8FBC523C43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BCB1C19-5EEE-B149-8582-9F69299F1B13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69F5145-3DFB-394D-984E-4A491FC7B0E9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EC37856-DE22-7947-BDE0-3B93BC9F8146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1CB573C-094D-AB41-A924-52F7294E7391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7AB4E7D-91F9-ED4B-AED3-8A52BCAE6332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561FAF5-9CF2-0740-B79A-A04A0D36D4A5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62D8F4-3244-D84F-B863-C52C45117814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3A3A13A-F7C5-6746-8748-D4EDBFFB3230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DAEAD36-FF40-C548-A051-38824F90325C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7A0ACE0-53C1-E34A-93F1-0AB87FAE83EC}"/>
              </a:ext>
            </a:extLst>
          </p:cNvPr>
          <p:cNvGrpSpPr/>
          <p:nvPr/>
        </p:nvGrpSpPr>
        <p:grpSpPr>
          <a:xfrm>
            <a:off x="10073293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12A8B1C-29E3-FC47-8282-D31FC254AB9B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61583E5-EF2E-7740-948D-DE3D8205B624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737BDCB-5DA3-5D43-9B9C-0A4CCB54DC99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FD61A58-7B8A-7249-8059-7A2C43EF35F0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9A39415-EF0C-EB48-BC3C-8DBDEB30869D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85D5991-D1A4-CE45-A1F1-D552988C03A3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B2CCCCE-7DC3-F74F-A4F4-5627A632C797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F00C2A2-1958-764E-8209-C1F1FF6F81F4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8297188-6031-4341-AF38-C98F34C3EFE9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DDC67AB-764E-D14D-873F-F5C614AE1739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0A5CD3B-5574-874E-A75F-124EA98670A3}"/>
              </a:ext>
            </a:extLst>
          </p:cNvPr>
          <p:cNvGrpSpPr/>
          <p:nvPr/>
        </p:nvGrpSpPr>
        <p:grpSpPr>
          <a:xfrm>
            <a:off x="12806143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0429197-785E-4049-B86B-E60BEE594C68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7DC0F6C-9318-E042-9BF5-5742EFE626BF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A1CDB7C-2D7F-8249-9EBC-91373EC1E160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B2718CF-C29C-834A-AFAF-21B9C4DE63B5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B29629C-9F7F-0445-8D78-7DA48F177D48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7B7AB11-EAAB-9841-AB54-338670334AEB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62B7212-45E5-7B4F-97CB-2CA56FD9BD86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4498ECF-2BAF-2B47-BF58-AD9FAFB9FA5A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F14A9FA-563D-264B-9770-CA242E10C602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8826A98-85B1-F64F-B008-74C83EA4BEBD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43C0E19-7517-254F-963B-C49BFBCB506E}"/>
              </a:ext>
            </a:extLst>
          </p:cNvPr>
          <p:cNvGrpSpPr/>
          <p:nvPr/>
        </p:nvGrpSpPr>
        <p:grpSpPr>
          <a:xfrm>
            <a:off x="15168342" y="3630991"/>
            <a:ext cx="673714" cy="313190"/>
            <a:chOff x="2415386" y="3412439"/>
            <a:chExt cx="673714" cy="313190"/>
          </a:xfrm>
          <a:solidFill>
            <a:schemeClr val="bg2">
              <a:lumMod val="65000"/>
            </a:schemeClr>
          </a:solidFill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53853AD-4ABA-7F45-9CE7-CBB296BC34D9}"/>
                </a:ext>
              </a:extLst>
            </p:cNvPr>
            <p:cNvGrpSpPr/>
            <p:nvPr/>
          </p:nvGrpSpPr>
          <p:grpSpPr>
            <a:xfrm>
              <a:off x="2415386" y="3412439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BC5A8DA-74B3-C444-9AA8-9814A38F42D2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E903EE2-78DC-164D-8A86-071433728F24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A6E33C-3992-F34F-8C7F-C5D0464E698C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962828-0ADA-E349-9AA3-49E39892322B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020EEE9-6354-F245-A65A-631298029350}"/>
                </a:ext>
              </a:extLst>
            </p:cNvPr>
            <p:cNvGrpSpPr/>
            <p:nvPr/>
          </p:nvGrpSpPr>
          <p:grpSpPr>
            <a:xfrm>
              <a:off x="2415386" y="3602061"/>
              <a:ext cx="673714" cy="123568"/>
              <a:chOff x="3669686" y="3823614"/>
              <a:chExt cx="673714" cy="123568"/>
            </a:xfrm>
            <a:grpFill/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1302B0E-92F5-A64E-9FEB-AF071F5BC336}"/>
                  </a:ext>
                </a:extLst>
              </p:cNvPr>
              <p:cNvSpPr/>
              <p:nvPr/>
            </p:nvSpPr>
            <p:spPr>
              <a:xfrm>
                <a:off x="3669686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6AC35DE-D032-3A4B-945B-3FF9B883D80B}"/>
                  </a:ext>
                </a:extLst>
              </p:cNvPr>
              <p:cNvSpPr/>
              <p:nvPr/>
            </p:nvSpPr>
            <p:spPr>
              <a:xfrm>
                <a:off x="3853068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7ED6B74-66AF-9047-A4B6-95E36DE65157}"/>
                  </a:ext>
                </a:extLst>
              </p:cNvPr>
              <p:cNvSpPr/>
              <p:nvPr/>
            </p:nvSpPr>
            <p:spPr>
              <a:xfrm>
                <a:off x="4036450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942E4F8-0445-A94D-A468-CAF378591484}"/>
                  </a:ext>
                </a:extLst>
              </p:cNvPr>
              <p:cNvSpPr/>
              <p:nvPr/>
            </p:nvSpPr>
            <p:spPr>
              <a:xfrm>
                <a:off x="4219831" y="3823614"/>
                <a:ext cx="123569" cy="123568"/>
              </a:xfrm>
              <a:prstGeom prst="rect">
                <a:avLst/>
              </a:prstGeom>
              <a:grp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11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571412"/>
            <a:ext cx="10713722" cy="138499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management vs. storage platforms</a:t>
            </a:r>
            <a:br>
              <a:rPr lang="en-US" dirty="0"/>
            </a:br>
            <a:r>
              <a:rPr lang="en-US" dirty="0"/>
              <a:t>our recommendations</a:t>
            </a:r>
            <a:endParaRPr lang="uk-U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8</a:t>
            </a:fld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3EC3DF-8B7A-5B46-9469-E094AFDF6560}"/>
              </a:ext>
            </a:extLst>
          </p:cNvPr>
          <p:cNvGrpSpPr/>
          <p:nvPr/>
        </p:nvGrpSpPr>
        <p:grpSpPr>
          <a:xfrm>
            <a:off x="1638300" y="2425064"/>
            <a:ext cx="4572000" cy="6900314"/>
            <a:chOff x="1092200" y="1616709"/>
            <a:chExt cx="3048000" cy="4600209"/>
          </a:xfrm>
        </p:grpSpPr>
        <p:grpSp>
          <p:nvGrpSpPr>
            <p:cNvPr id="9" name="Group 8"/>
            <p:cNvGrpSpPr/>
            <p:nvPr/>
          </p:nvGrpSpPr>
          <p:grpSpPr>
            <a:xfrm>
              <a:off x="1092201" y="2728783"/>
              <a:ext cx="3047999" cy="3488135"/>
              <a:chOff x="3543299" y="2552700"/>
              <a:chExt cx="4571998" cy="52322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543299" y="2552700"/>
                <a:ext cx="4571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+mj-lt"/>
                  </a:rPr>
                  <a:t>Storage Innovation</a:t>
                </a:r>
                <a:endParaRPr lang="uk-UA" sz="3600" dirty="0">
                  <a:latin typeface="+mj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3299" y="3199032"/>
                <a:ext cx="4571998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</a:rPr>
                  <a:t>Innovation at every layer: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Hardware (e.g.,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NVMe</a:t>
                </a:r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Acceleration (e.g.,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Pensando</a:t>
                </a:r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Architecture (e.g., Longhorn)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000" b="1" dirty="0">
                    <a:solidFill>
                      <a:schemeClr val="tx2"/>
                    </a:solidFill>
                  </a:rPr>
                  <a:t>Standardization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Container Storage Interface (CSI) abstracts away implementation and eliminates switching costs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400" b="1" dirty="0"/>
                  <a:t>Recommendation:</a:t>
                </a:r>
                <a:r>
                  <a:rPr lang="en-US" sz="2400" dirty="0">
                    <a:solidFill>
                      <a:schemeClr val="tx2"/>
                    </a:solidFill>
                  </a:rPr>
                  <a:t> Pick the best storage system for the environment (on-prem, cloud)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A430314-80BB-B540-8156-429DF9BC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2200" y="1616709"/>
              <a:ext cx="1020837" cy="102083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A18BC-4051-7D4F-BCB1-493C91E3BA93}"/>
              </a:ext>
            </a:extLst>
          </p:cNvPr>
          <p:cNvGrpSpPr/>
          <p:nvPr/>
        </p:nvGrpSpPr>
        <p:grpSpPr>
          <a:xfrm>
            <a:off x="6858002" y="2420128"/>
            <a:ext cx="4571999" cy="6905250"/>
            <a:chOff x="4572001" y="1613418"/>
            <a:chExt cx="3047999" cy="4603500"/>
          </a:xfrm>
        </p:grpSpPr>
        <p:grpSp>
          <p:nvGrpSpPr>
            <p:cNvPr id="22" name="Group 21"/>
            <p:cNvGrpSpPr/>
            <p:nvPr/>
          </p:nvGrpSpPr>
          <p:grpSpPr>
            <a:xfrm>
              <a:off x="4572001" y="2728783"/>
              <a:ext cx="3047999" cy="3488135"/>
              <a:chOff x="3543299" y="2552699"/>
              <a:chExt cx="4571998" cy="523220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543299" y="2552699"/>
                <a:ext cx="4571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+mj-lt"/>
                  </a:rPr>
                  <a:t>Overlay Overhead</a:t>
                </a:r>
                <a:endParaRPr lang="uk-UA" sz="3600" dirty="0">
                  <a:latin typeface="+mj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43299" y="3199031"/>
                <a:ext cx="4571998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</a:rPr>
                  <a:t>Overhead of layering </a:t>
                </a:r>
                <a:r>
                  <a:rPr lang="en-US" sz="2000" dirty="0">
                    <a:solidFill>
                      <a:schemeClr val="tx2"/>
                    </a:solidFill>
                  </a:rPr>
                  <a:t>an SDS on another storage system: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Management Complexity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Security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Budget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Performance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Often limited to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lowest-common denominator</a:t>
                </a:r>
                <a:r>
                  <a:rPr lang="en-US" sz="2000" dirty="0">
                    <a:solidFill>
                      <a:schemeClr val="tx2"/>
                    </a:solidFill>
                  </a:rPr>
                  <a:t> for features</a:t>
                </a: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400" b="1" dirty="0"/>
                  <a:t>Recommendation:</a:t>
                </a:r>
                <a:r>
                  <a:rPr lang="en-US" sz="2400" dirty="0">
                    <a:solidFill>
                      <a:schemeClr val="tx2"/>
                    </a:solidFill>
                  </a:rPr>
                  <a:t> Do not overlay storage stacks (e.g., block-on-block)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uk-UA" sz="20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8CBEFC-2860-0848-B319-2DCBA2970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2001" y="1613418"/>
              <a:ext cx="1024128" cy="102412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6F9C3F-0342-2741-9246-B0DC64B27814}"/>
              </a:ext>
            </a:extLst>
          </p:cNvPr>
          <p:cNvGrpSpPr/>
          <p:nvPr/>
        </p:nvGrpSpPr>
        <p:grpSpPr>
          <a:xfrm>
            <a:off x="12077702" y="2420127"/>
            <a:ext cx="4571999" cy="6597473"/>
            <a:chOff x="8051801" y="1613418"/>
            <a:chExt cx="3047999" cy="4398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051801" y="2728783"/>
              <a:ext cx="3047999" cy="3282950"/>
              <a:chOff x="3543299" y="2552699"/>
              <a:chExt cx="4571998" cy="492442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543299" y="2552699"/>
                <a:ext cx="4571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+mj-lt"/>
                  </a:rPr>
                  <a:t>System Isolation</a:t>
                </a:r>
                <a:endParaRPr lang="uk-UA" sz="3600" dirty="0">
                  <a:latin typeface="+mj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43300" y="3199031"/>
                <a:ext cx="4571997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/>
                    </a:solidFill>
                  </a:rPr>
                  <a:t>No fault isolation </a:t>
                </a:r>
                <a:r>
                  <a:rPr lang="en-US" sz="2000" dirty="0">
                    <a:solidFill>
                      <a:schemeClr val="tx2"/>
                    </a:solidFill>
                  </a:rPr>
                  <a:t>when primary storage system also manages data.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Accidental/Malicious Outage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“Query of Death” faults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Downtime = backup unavailability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000" b="1" dirty="0">
                    <a:solidFill>
                      <a:schemeClr val="tx2"/>
                    </a:solidFill>
                  </a:rPr>
                  <a:t>Focus</a:t>
                </a:r>
                <a:r>
                  <a:rPr lang="en-US" sz="2000" dirty="0">
                    <a:solidFill>
                      <a:schemeClr val="tx2"/>
                    </a:solidFill>
                  </a:rPr>
                  <a:t>: Diversity and depth dictates that storage and data management should evolve independently</a:t>
                </a:r>
              </a:p>
              <a:p>
                <a:pPr marL="428625" indent="-428625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r>
                  <a:rPr lang="en-US" sz="2400" b="1" dirty="0"/>
                  <a:t>Recommendation:</a:t>
                </a:r>
                <a:r>
                  <a:rPr lang="en-US" sz="2400" dirty="0">
                    <a:solidFill>
                      <a:schemeClr val="tx2"/>
                    </a:solidFill>
                  </a:rPr>
                  <a:t> Separate your data protection and management from storage</a:t>
                </a:r>
                <a:endParaRPr lang="uk-UA" sz="24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498828-9CAF-C349-BD34-3A7B1515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1801" y="1613418"/>
              <a:ext cx="1024128" cy="1024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79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11931852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high-level comparison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native storage </a:t>
            </a:r>
            <a:r>
              <a:rPr lang="en-US" dirty="0"/>
              <a:t>vs.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DC582C"/>
                </a:solidFill>
              </a:rPr>
              <a:t>storage overlay</a:t>
            </a:r>
            <a:endParaRPr lang="uk-UA" dirty="0">
              <a:solidFill>
                <a:srgbClr val="DC582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9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BD4F84-4DCF-5842-B785-91316BD1B8F9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345180"/>
          <a:ext cx="1615440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06578984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89921973"/>
                    </a:ext>
                  </a:extLst>
                </a:gridCol>
                <a:gridCol w="9372600">
                  <a:extLst>
                    <a:ext uri="{9D8B030D-6E8A-4147-A177-3AD203B41FA5}">
                      <a16:colId xmlns:a16="http://schemas.microsoft.com/office/drawing/2014/main" val="319295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436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~33-70% 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improvements possible by skipping spending all IO through a storage overlay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/ Usable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300%+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replication will consume 3X native storage. Storage overlay licensing costs are extra.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5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manage storage, access, security at native and overlay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98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FB413F-A7F3-A74D-9765-F2FF0B5815F3}"/>
              </a:ext>
            </a:extLst>
          </p:cNvPr>
          <p:cNvSpPr txBox="1"/>
          <p:nvPr/>
        </p:nvSpPr>
        <p:spPr>
          <a:xfrm>
            <a:off x="0" y="9867900"/>
            <a:ext cx="182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© Kasten, Inc. CONFIDENTIAL, DO NOT DISTRIBUTE.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6261E5F-9487-844E-AD0E-0EE95DB5B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3588" y="571411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- Cool Ic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62ACC9"/>
      </a:accent1>
      <a:accent2>
        <a:srgbClr val="C0C0C8"/>
      </a:accent2>
      <a:accent3>
        <a:srgbClr val="62ACC9"/>
      </a:accent3>
      <a:accent4>
        <a:srgbClr val="62ACC9"/>
      </a:accent4>
      <a:accent5>
        <a:srgbClr val="62ACC9"/>
      </a:accent5>
      <a:accent6>
        <a:srgbClr val="62ACC9"/>
      </a:accent6>
      <a:hlink>
        <a:srgbClr val="3988A6"/>
      </a:hlink>
      <a:folHlink>
        <a:srgbClr val="A0CDDE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- Cool Ic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62ACC9"/>
      </a:accent1>
      <a:accent2>
        <a:srgbClr val="C0C0C8"/>
      </a:accent2>
      <a:accent3>
        <a:srgbClr val="62ACC9"/>
      </a:accent3>
      <a:accent4>
        <a:srgbClr val="62ACC9"/>
      </a:accent4>
      <a:accent5>
        <a:srgbClr val="62ACC9"/>
      </a:accent5>
      <a:accent6>
        <a:srgbClr val="62ACC9"/>
      </a:accent6>
      <a:hlink>
        <a:srgbClr val="3988A6"/>
      </a:hlink>
      <a:folHlink>
        <a:srgbClr val="A0CDDE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DES WITH IMAGES">
  <a:themeElements>
    <a:clrScheme name="SIMPLICITY - Cool Ic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62ACC9"/>
      </a:accent1>
      <a:accent2>
        <a:srgbClr val="C0C0C8"/>
      </a:accent2>
      <a:accent3>
        <a:srgbClr val="62ACC9"/>
      </a:accent3>
      <a:accent4>
        <a:srgbClr val="62ACC9"/>
      </a:accent4>
      <a:accent5>
        <a:srgbClr val="62ACC9"/>
      </a:accent5>
      <a:accent6>
        <a:srgbClr val="62ACC9"/>
      </a:accent6>
      <a:hlink>
        <a:srgbClr val="3988A6"/>
      </a:hlink>
      <a:folHlink>
        <a:srgbClr val="A0CDDE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ORTFOLIO">
  <a:themeElements>
    <a:clrScheme name="SIMPLICITY - Cool Ic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62ACC9"/>
      </a:accent1>
      <a:accent2>
        <a:srgbClr val="C0C0C8"/>
      </a:accent2>
      <a:accent3>
        <a:srgbClr val="62ACC9"/>
      </a:accent3>
      <a:accent4>
        <a:srgbClr val="62ACC9"/>
      </a:accent4>
      <a:accent5>
        <a:srgbClr val="62ACC9"/>
      </a:accent5>
      <a:accent6>
        <a:srgbClr val="62ACC9"/>
      </a:accent6>
      <a:hlink>
        <a:srgbClr val="3988A6"/>
      </a:hlink>
      <a:folHlink>
        <a:srgbClr val="A0CDDE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1065</Words>
  <Application>Microsoft Macintosh PowerPoint</Application>
  <PresentationFormat>Personnalisé</PresentationFormat>
  <Paragraphs>237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Roboto</vt:lpstr>
      <vt:lpstr>Roboto Condensed</vt:lpstr>
      <vt:lpstr>GENARAL LAYOUTS</vt:lpstr>
      <vt:lpstr>TEAM SLIDES</vt:lpstr>
      <vt:lpstr>SLIDES WITH IMAGES</vt:lpstr>
      <vt:lpstr>PORTFOLIO</vt:lpstr>
      <vt:lpstr>Présentation PowerPoint</vt:lpstr>
      <vt:lpstr>infra-centric data management scales poorly and leaves data exposed</vt:lpstr>
      <vt:lpstr>where does vm-based backup fall short? a high-level walkthrough</vt:lpstr>
      <vt:lpstr>where does vm-based backup fall short? a high-level walkthrough</vt:lpstr>
      <vt:lpstr>where does vm-based backup fall short? a high-level walkthrough</vt:lpstr>
      <vt:lpstr>where does vm-based backup fall short? a high-level walkthrough</vt:lpstr>
      <vt:lpstr>where does vm-based backup fall short? a high-level walkthrough</vt:lpstr>
      <vt:lpstr>data management vs. storage platforms our recommendations</vt:lpstr>
      <vt:lpstr>high-level comparison native storage vs. storage overlay</vt:lpstr>
      <vt:lpstr>results overview (100 GB IO performed) native storage vs. storage overlay</vt:lpstr>
      <vt:lpstr>Build vs. Buy </vt:lpstr>
      <vt:lpstr>kasten k10 vs. velero enterprise readiness</vt:lpstr>
      <vt:lpstr>infrastructure integration zero-impact on storage stack or data path </vt:lpstr>
      <vt:lpstr>kasten approach: focus on complete application kubernetes resources and persistent state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 Tolia</dc:creator>
  <cp:lastModifiedBy>Michael Courcy</cp:lastModifiedBy>
  <cp:revision>62</cp:revision>
  <dcterms:created xsi:type="dcterms:W3CDTF">2020-06-11T15:12:02Z</dcterms:created>
  <dcterms:modified xsi:type="dcterms:W3CDTF">2022-04-22T10:07:12Z</dcterms:modified>
</cp:coreProperties>
</file>