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0"/>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6" r:id="rId16"/>
    <p:sldId id="1297" r:id="rId17"/>
    <p:sldId id="1288" r:id="rId18"/>
    <p:sldId id="1323" r:id="rId19"/>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 xmlns:p15="http://schemas.microsoft.com/office/powerpoint/2012/main">
        <p15:guide id="1" orient="horz" pos="667" userDrawn="1">
          <p15:clr>
            <a:srgbClr val="A4A3A4"/>
          </p15:clr>
        </p15:guide>
        <p15:guide id="2" pos="144" userDrawn="1">
          <p15:clr>
            <a:srgbClr val="A4A3A4"/>
          </p15:clr>
        </p15:guide>
        <p15:guide id="3" orient="horz" pos="8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showGuides="1">
      <p:cViewPr varScale="1">
        <p:scale>
          <a:sx n="91" d="100"/>
          <a:sy n="91" d="100"/>
        </p:scale>
        <p:origin x="-984" y="-96"/>
      </p:cViewPr>
      <p:guideLst>
        <p:guide orient="horz" pos="667"/>
        <p:guide orient="horz" pos="811"/>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45696" y="395941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Times New Roman" pitchFamily="18" charset="0"/>
                <a:cs typeface="Times New Roman" pitchFamily="18" charset="0"/>
                <a:sym typeface="Arial" panose="020B0604020202020204"/>
              </a:rPr>
              <a:t>Student Name </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:KASTHURI G</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Times New Roman" pitchFamily="18" charset="0"/>
                <a:cs typeface="Times New Roman" pitchFamily="18" charset="0"/>
                <a:sym typeface="Arial" panose="020B0604020202020204"/>
              </a:rPr>
              <a:t>Student ID </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815521104004</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4572000" y="3966845"/>
            <a:ext cx="3237185" cy="374650"/>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Times New Roman" pitchFamily="18" charset="0"/>
                <a:cs typeface="Times New Roman" pitchFamily="18" charset="0"/>
                <a:sym typeface="Arial" panose="020B0604020202020204"/>
              </a:rPr>
              <a:t>SURYA COLLEGE OF ENGINEERING KONALAI</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Modelling: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362585" y="1110615"/>
            <a:ext cx="8315960" cy="3063875"/>
          </a:xfrm>
          <a:prstGeom prst="rect">
            <a:avLst/>
          </a:prstGeom>
          <a:noFill/>
        </p:spPr>
        <p:txBody>
          <a:bodyPr wrap="square" rtlCol="0" anchor="t">
            <a:noAutofit/>
          </a:bodyPr>
          <a:lstStyle/>
          <a:p>
            <a:r>
              <a:rPr lang="en-IN" altLang="en-US" b="1"/>
              <a:t>1</a:t>
            </a:r>
          </a:p>
          <a:p>
            <a:r>
              <a:rPr lang="en-IN" altLang="en-US"/>
              <a:t>      </a:t>
            </a:r>
            <a:r>
              <a:rPr lang="en-US"/>
              <a:t>User: Represents a user of the application.</a:t>
            </a:r>
          </a:p>
          <a:p>
            <a:pPr marL="285750" indent="-285750">
              <a:buFont typeface="Wingdings" panose="05000000000000000000" charset="0"/>
              <a:buChar char="Ø"/>
            </a:pPr>
            <a:endParaRPr lang="en-US"/>
          </a:p>
          <a:p>
            <a:pPr marL="285750" indent="-285750">
              <a:buFont typeface="Arial" panose="020B0604020202020204" pitchFamily="34" charset="0"/>
              <a:buChar char="•"/>
            </a:pPr>
            <a:r>
              <a:rPr lang="en-US"/>
              <a:t>Fields:</a:t>
            </a:r>
          </a:p>
          <a:p>
            <a:pPr marL="285750" indent="-285750">
              <a:buFont typeface="Arial" panose="020B0604020202020204" pitchFamily="34" charset="0"/>
              <a:buChar char="•"/>
            </a:pPr>
            <a:r>
              <a:rPr lang="en-US"/>
              <a:t>Username (CharField)</a:t>
            </a:r>
          </a:p>
          <a:p>
            <a:pPr marL="285750" indent="-285750">
              <a:buFont typeface="Arial" panose="020B0604020202020204" pitchFamily="34" charset="0"/>
              <a:buChar char="•"/>
            </a:pPr>
            <a:r>
              <a:rPr lang="en-US"/>
              <a:t>Email (EmailField)</a:t>
            </a:r>
          </a:p>
          <a:p>
            <a:pPr marL="285750" indent="-285750">
              <a:buFont typeface="Arial" panose="020B0604020202020204" pitchFamily="34" charset="0"/>
              <a:buChar char="•"/>
            </a:pPr>
            <a:r>
              <a:rPr lang="en-US"/>
              <a:t>Password (CharField)</a:t>
            </a:r>
          </a:p>
          <a:p>
            <a:pPr marL="285750" indent="-285750">
              <a:buFont typeface="Arial" panose="020B0604020202020204" pitchFamily="34" charset="0"/>
              <a:buChar char="•"/>
            </a:pPr>
            <a:endParaRPr lang="en-US"/>
          </a:p>
          <a:p>
            <a:pPr marL="0" indent="0">
              <a:buFont typeface="Arial" panose="020B0604020202020204" pitchFamily="34" charset="0"/>
              <a:buNone/>
            </a:pPr>
            <a:r>
              <a:rPr lang="en-IN" altLang="en-US" b="1"/>
              <a:t>2</a:t>
            </a:r>
          </a:p>
          <a:p>
            <a:pPr marL="0" indent="0">
              <a:buFont typeface="Wingdings" panose="05000000000000000000" charset="0"/>
              <a:buNone/>
            </a:pPr>
            <a:r>
              <a:rPr lang="en-IN" altLang="en-US"/>
              <a:t>       </a:t>
            </a:r>
            <a:r>
              <a:rPr lang="en-US"/>
              <a:t>Note: Represents a single note created by a user.</a:t>
            </a:r>
          </a:p>
          <a:p>
            <a:endParaRPr lang="en-US"/>
          </a:p>
          <a:p>
            <a:pPr marL="285750" indent="-285750">
              <a:buFont typeface="Arial" panose="020B0604020202020204" pitchFamily="34" charset="0"/>
              <a:buChar char="•"/>
            </a:pPr>
            <a:r>
              <a:rPr lang="en-US"/>
              <a:t>Fields:</a:t>
            </a:r>
          </a:p>
          <a:p>
            <a:pPr marL="285750" indent="-285750">
              <a:buFont typeface="Arial" panose="020B0604020202020204" pitchFamily="34" charset="0"/>
              <a:buChar char="•"/>
            </a:pPr>
            <a:r>
              <a:rPr lang="en-US"/>
              <a:t>Title (CharField)</a:t>
            </a:r>
          </a:p>
          <a:p>
            <a:pPr marL="285750" indent="-285750">
              <a:buFont typeface="Arial" panose="020B0604020202020204" pitchFamily="34" charset="0"/>
              <a:buChar char="•"/>
            </a:pPr>
            <a:r>
              <a:rPr lang="en-US"/>
              <a:t>Content (TextField)</a:t>
            </a:r>
          </a:p>
          <a:p>
            <a:pPr marL="285750" indent="-285750">
              <a:buFont typeface="Arial" panose="020B0604020202020204" pitchFamily="34" charset="0"/>
              <a:buChar char="•"/>
            </a:pPr>
            <a:r>
              <a:rPr lang="en-US"/>
              <a:t>Created_at (DateTimeField, auto_now_add=True)</a:t>
            </a:r>
          </a:p>
          <a:p>
            <a:pPr marL="285750" indent="-285750">
              <a:buFont typeface="Arial" panose="020B0604020202020204" pitchFamily="34" charset="0"/>
              <a:buChar char="•"/>
            </a:pPr>
            <a:r>
              <a:rPr lang="en-US"/>
              <a:t>Last_updated (DateTimeField, auto_now=True)</a:t>
            </a:r>
          </a:p>
          <a:p>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60" y="601132"/>
            <a:ext cx="7886430" cy="666517"/>
          </a:xfrm>
        </p:spPr>
        <p:txBody>
          <a:bodyPr/>
          <a:lstStyle/>
          <a:p>
            <a:pPr algn="l"/>
            <a:r>
              <a:rPr lang="en-IN" altLang="en-US" sz="1600" b="1" dirty="0">
                <a:solidFill>
                  <a:srgbClr val="FF0000"/>
                </a:solidFill>
              </a:rPr>
              <a:t>RESULT:</a:t>
            </a:r>
            <a:r>
              <a:rPr lang="en-IN" altLang="en-US" b="1" dirty="0">
                <a:gradFill>
                  <a:gsLst>
                    <a:gs pos="0">
                      <a:srgbClr val="14CD68"/>
                    </a:gs>
                    <a:gs pos="100000">
                      <a:srgbClr val="0B6E38"/>
                    </a:gs>
                  </a:gsLst>
                  <a:lin scaled="0"/>
                </a:gradFill>
              </a:rPr>
              <a:t/>
            </a:r>
            <a:br>
              <a:rPr lang="en-IN" altLang="en-US" b="1" dirty="0">
                <a:gradFill>
                  <a:gsLst>
                    <a:gs pos="0">
                      <a:srgbClr val="14CD68"/>
                    </a:gs>
                    <a:gs pos="100000">
                      <a:srgbClr val="0B6E38"/>
                    </a:gs>
                  </a:gsLst>
                  <a:lin scaled="0"/>
                </a:gradFill>
              </a:rPr>
            </a:br>
            <a:endParaRPr lang="en-IN" altLang="en-US" b="1" dirty="0">
              <a:gradFill>
                <a:gsLst>
                  <a:gs pos="0">
                    <a:srgbClr val="14CD68"/>
                  </a:gs>
                  <a:gs pos="100000">
                    <a:srgbClr val="0B6E38"/>
                  </a:gs>
                </a:gsLst>
                <a:lin scaled="0"/>
              </a:gradFill>
            </a:endParaRPr>
          </a:p>
        </p:txBody>
      </p:sp>
      <p:sp>
        <p:nvSpPr>
          <p:cNvPr id="4" name="Text Box 3"/>
          <p:cNvSpPr txBox="1"/>
          <p:nvPr/>
        </p:nvSpPr>
        <p:spPr>
          <a:xfrm>
            <a:off x="1151890" y="1442720"/>
            <a:ext cx="6493510" cy="2799715"/>
          </a:xfrm>
          <a:prstGeom prst="rect">
            <a:avLst/>
          </a:prstGeom>
          <a:noFill/>
        </p:spPr>
        <p:txBody>
          <a:bodyPr wrap="square" rtlCol="0" anchor="t">
            <a:noAutofit/>
          </a:bodyPr>
          <a:lstStyle/>
          <a:p>
            <a:pPr marL="285750" indent="-285750">
              <a:buFont typeface="Wingdings" panose="05000000000000000000" charset="0"/>
              <a:buChar char="v"/>
            </a:pPr>
            <a:r>
              <a:rPr lang="en-US" sz="1600"/>
              <a:t>Once you've implemented these components, you'll have a basic notes sharing web application where users can register, </a:t>
            </a:r>
          </a:p>
          <a:p>
            <a:pPr marL="285750" indent="-285750">
              <a:buFont typeface="Wingdings" panose="05000000000000000000" charset="0"/>
              <a:buChar char="v"/>
            </a:pPr>
            <a:endParaRPr lang="en-US" sz="1600"/>
          </a:p>
          <a:p>
            <a:pPr marL="285750" indent="-285750">
              <a:buFont typeface="Wingdings" panose="05000000000000000000" charset="0"/>
              <a:buChar char="v"/>
            </a:pPr>
            <a:r>
              <a:rPr lang="en-US" sz="1600"/>
              <a:t>log in, create, update, view, and delete their notes. You can further enhance the application by adding features like user profiles,</a:t>
            </a:r>
          </a:p>
          <a:p>
            <a:pPr marL="285750" indent="-285750">
              <a:buFont typeface="Wingdings" panose="05000000000000000000" charset="0"/>
              <a:buChar char="v"/>
            </a:pPr>
            <a:endParaRPr lang="en-US" sz="1600"/>
          </a:p>
          <a:p>
            <a:pPr marL="285750" indent="-285750">
              <a:buFont typeface="Wingdings" panose="05000000000000000000" charset="0"/>
              <a:buChar char="v"/>
            </a:pPr>
            <a:r>
              <a:rPr lang="en-IN" altLang="en-US" sz="1600"/>
              <a:t>the</a:t>
            </a:r>
            <a:r>
              <a:rPr lang="en-US" sz="1600"/>
              <a:t> search functionality, sharing notes with other users, etc., depending on your requirements.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l"/>
            <a:r>
              <a:rPr lang="en-IN" altLang="en-US" b="1" dirty="0">
                <a:solidFill>
                  <a:srgbClr val="FF0000"/>
                </a:solidFill>
              </a:rPr>
              <a:t>Blogging Platform :</a:t>
            </a:r>
          </a:p>
        </p:txBody>
      </p:sp>
      <p:sp>
        <p:nvSpPr>
          <p:cNvPr id="3" name="Text Box 2"/>
          <p:cNvSpPr txBox="1"/>
          <p:nvPr/>
        </p:nvSpPr>
        <p:spPr>
          <a:xfrm>
            <a:off x="940435" y="1267460"/>
            <a:ext cx="7170420" cy="979170"/>
          </a:xfrm>
          <a:prstGeom prst="rect">
            <a:avLst/>
          </a:prstGeom>
          <a:noFill/>
        </p:spPr>
        <p:txBody>
          <a:bodyPr wrap="square" rtlCol="0" anchor="t">
            <a:noAutofit/>
          </a:bodyPr>
          <a:lstStyle/>
          <a:p>
            <a:pPr marL="285750" indent="-285750">
              <a:buFont typeface="Wingdings" panose="05000000000000000000" charset="0"/>
              <a:buChar char="Ø"/>
            </a:pPr>
            <a:r>
              <a:rPr lang="en-US"/>
              <a:t>Django, a high-level Python web framework, provides a powerful and flexible foundation to build upon. In this article, we will explore the process of building a blogging platform using Django, covering key concepts and steps along the way.</a:t>
            </a:r>
          </a:p>
          <a:p>
            <a:endParaRPr lang="en-US"/>
          </a:p>
        </p:txBody>
      </p:sp>
      <p:sp>
        <p:nvSpPr>
          <p:cNvPr id="4" name="Text Box 3"/>
          <p:cNvSpPr txBox="1"/>
          <p:nvPr/>
        </p:nvSpPr>
        <p:spPr>
          <a:xfrm>
            <a:off x="1092835" y="2877185"/>
            <a:ext cx="6603365" cy="1850390"/>
          </a:xfrm>
          <a:prstGeom prst="rect">
            <a:avLst/>
          </a:prstGeom>
          <a:noFill/>
        </p:spPr>
        <p:txBody>
          <a:bodyPr wrap="square" rtlCol="0" anchor="t">
            <a:noAutofit/>
          </a:bodyPr>
          <a:lstStyle/>
          <a:p>
            <a:endParaRPr lang="en-US" b="1"/>
          </a:p>
          <a:p>
            <a:pPr marL="285750" indent="-285750">
              <a:buFont typeface="Wingdings" panose="05000000000000000000" charset="0"/>
              <a:buChar char="Ø"/>
            </a:pPr>
            <a:r>
              <a:rPr lang="en-US"/>
              <a:t>A blogging platform using Django is a web application built with the Django framework that allows users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 to create, publish, and manage blog posts on a website, providing a user-friendly content management system for bloggers.</a:t>
            </a:r>
          </a:p>
        </p:txBody>
      </p:sp>
      <p:sp>
        <p:nvSpPr>
          <p:cNvPr id="5" name="Text Box 4"/>
          <p:cNvSpPr txBox="1"/>
          <p:nvPr/>
        </p:nvSpPr>
        <p:spPr>
          <a:xfrm>
            <a:off x="431800" y="2388235"/>
            <a:ext cx="3361690" cy="346710"/>
          </a:xfrm>
          <a:prstGeom prst="rect">
            <a:avLst/>
          </a:prstGeom>
          <a:noFill/>
        </p:spPr>
        <p:txBody>
          <a:bodyPr wrap="square" rtlCol="0" anchor="t">
            <a:noAutofit/>
          </a:bodyPr>
          <a:lstStyle/>
          <a:p>
            <a:r>
              <a:rPr lang="en-IN" altLang="en-US" b="1">
                <a:solidFill>
                  <a:srgbClr val="FF0000"/>
                </a:solidFill>
                <a:sym typeface="+mn-ea"/>
              </a:rPr>
              <a:t> </a:t>
            </a:r>
            <a:r>
              <a:rPr lang="en-US" b="1">
                <a:solidFill>
                  <a:srgbClr val="FF0000"/>
                </a:solidFill>
                <a:sym typeface="+mn-ea"/>
              </a:rPr>
              <a:t>Blogging Platform using Django</a:t>
            </a:r>
            <a:r>
              <a:rPr lang="en-IN" altLang="en-US" b="1">
                <a:solidFill>
                  <a:srgbClr val="FF0000"/>
                </a:solidFill>
                <a:sym typeface="+mn-ea"/>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FF0000"/>
                </a:solidFill>
                <a:latin typeface="+mj-lt"/>
              </a:rPr>
              <a:t>Future </a:t>
            </a:r>
            <a:r>
              <a:rPr lang="en-US" sz="1600" b="1">
                <a:solidFill>
                  <a:srgbClr val="FF0000"/>
                </a:solidFill>
                <a:latin typeface="+mj-lt"/>
              </a:rPr>
              <a:t>Enhancements</a:t>
            </a:r>
            <a:r>
              <a:rPr lang="en-US" sz="1600" b="1">
                <a:solidFill>
                  <a:srgbClr val="FF0000"/>
                </a:solidFill>
                <a:latin typeface="+mj-lt"/>
                <a:cs typeface="Times New Roman" panose="02020603050405020304" pitchFamily="18" charset="0"/>
              </a:rPr>
              <a:t>:</a:t>
            </a:r>
            <a:r>
              <a:rPr lang="en-US" b="0" i="0">
                <a:gradFill>
                  <a:gsLst>
                    <a:gs pos="0">
                      <a:srgbClr val="FE4444"/>
                    </a:gs>
                    <a:gs pos="100000">
                      <a:srgbClr val="832B2B"/>
                    </a:gs>
                  </a:gsLst>
                  <a:lin scaled="0"/>
                </a:gradFill>
                <a:effectLst/>
                <a:latin typeface="Söhne"/>
              </a:rPr>
              <a:t/>
            </a:r>
            <a:br>
              <a:rPr lang="en-US" b="0" i="0">
                <a:gradFill>
                  <a:gsLst>
                    <a:gs pos="0">
                      <a:srgbClr val="FE4444"/>
                    </a:gs>
                    <a:gs pos="100000">
                      <a:srgbClr val="832B2B"/>
                    </a:gs>
                  </a:gsLst>
                  <a:lin scaled="0"/>
                </a:gradFill>
                <a:effectLst/>
                <a:latin typeface="Söhne"/>
              </a:rPr>
            </a:br>
            <a:endParaRPr lang="en-US" b="0" i="0">
              <a:gradFill>
                <a:gsLst>
                  <a:gs pos="0">
                    <a:srgbClr val="FE4444"/>
                  </a:gs>
                  <a:gs pos="100000">
                    <a:srgbClr val="832B2B"/>
                  </a:gs>
                </a:gsLst>
                <a:lin scaled="0"/>
              </a:gradFill>
              <a:effectLst/>
              <a:latin typeface="Söhne"/>
            </a:endParaRPr>
          </a:p>
        </p:txBody>
      </p:sp>
      <p:sp>
        <p:nvSpPr>
          <p:cNvPr id="3" name="Text Box 2"/>
          <p:cNvSpPr txBox="1"/>
          <p:nvPr/>
        </p:nvSpPr>
        <p:spPr>
          <a:xfrm>
            <a:off x="770890" y="1042670"/>
            <a:ext cx="7469505" cy="2795270"/>
          </a:xfrm>
          <a:prstGeom prst="rect">
            <a:avLst/>
          </a:prstGeom>
          <a:noFill/>
        </p:spPr>
        <p:txBody>
          <a:bodyPr wrap="square" rtlCol="0" anchor="t">
            <a:noAutofit/>
          </a:bodyPr>
          <a:lstStyle/>
          <a:p>
            <a:r>
              <a:rPr lang="en-US" sz="1200" b="1"/>
              <a:t>1. User Profiles:</a:t>
            </a:r>
          </a:p>
          <a:p>
            <a:r>
              <a:rPr lang="en-IN" altLang="en-US" sz="1200"/>
              <a:t>               </a:t>
            </a:r>
            <a:r>
              <a:rPr lang="en-US" sz="1200"/>
              <a:t>Allow users to create profiles with additional information such as profile picture, bio, etc.Enable users to customize their profile settings.</a:t>
            </a:r>
          </a:p>
          <a:p>
            <a:endParaRPr lang="en-US" sz="1200"/>
          </a:p>
          <a:p>
            <a:r>
              <a:rPr lang="en-US" sz="1200" b="1"/>
              <a:t>2. Social Authentication:</a:t>
            </a:r>
          </a:p>
          <a:p>
            <a:r>
              <a:rPr lang="en-IN" altLang="en-US" sz="1200"/>
              <a:t>               </a:t>
            </a:r>
            <a:r>
              <a:rPr lang="en-US" sz="1200"/>
              <a:t>Implement OAuth authentication (e.g., via Google, Facebook, GitHub) to allow users to sign in with their social media accounts.</a:t>
            </a:r>
          </a:p>
          <a:p>
            <a:endParaRPr lang="en-US" sz="1200"/>
          </a:p>
          <a:p>
            <a:r>
              <a:rPr lang="en-US" sz="1200" b="1"/>
              <a:t>3. Rich Text Editor:</a:t>
            </a:r>
          </a:p>
          <a:p>
            <a:r>
              <a:rPr lang="en-IN" altLang="en-US" sz="1200"/>
              <a:t>              </a:t>
            </a:r>
            <a:r>
              <a:rPr lang="en-US" sz="1200"/>
              <a:t>Integrate a rich text editor (e.g., TinyMCE, CKEditor) for creating and editing notes with formatting options like bold, italic, bullet points, etc.</a:t>
            </a:r>
          </a:p>
          <a:p>
            <a:endParaRPr lang="en-US" sz="1200"/>
          </a:p>
          <a:p>
            <a:r>
              <a:rPr lang="en-US" sz="1200" b="1"/>
              <a:t>4. Tagging and Categories:</a:t>
            </a:r>
          </a:p>
          <a:p>
            <a:r>
              <a:rPr lang="en-IN" altLang="en-US" sz="1200"/>
              <a:t>              </a:t>
            </a:r>
            <a:r>
              <a:rPr lang="en-US" sz="1200"/>
              <a:t>Allow users to categorize their notes by adding tags or organizing them into categories for better organization and searchability.</a:t>
            </a:r>
          </a:p>
          <a:p>
            <a:endParaRPr lang="en-US" sz="1200" b="1"/>
          </a:p>
          <a:p>
            <a:r>
              <a:rPr lang="en-US" sz="1200" b="1"/>
              <a:t>5. Sharing and Collaboration:</a:t>
            </a:r>
          </a:p>
          <a:p>
            <a:r>
              <a:rPr lang="en-IN" altLang="en-US" sz="1200"/>
              <a:t>             </a:t>
            </a:r>
            <a:r>
              <a:rPr lang="en-US" sz="1200"/>
              <a:t>Implement features to share notes with other users via email or generate unique shareable links.</a:t>
            </a:r>
          </a:p>
          <a:p>
            <a:r>
              <a:rPr lang="en-US" sz="1200"/>
              <a:t>Allow collaborative editing of notes among multiple users in real-time.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44087"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Conclusion:</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668145" y="1280795"/>
            <a:ext cx="6323965" cy="3358515"/>
          </a:xfrm>
          <a:prstGeom prst="rect">
            <a:avLst/>
          </a:prstGeom>
          <a:noFill/>
        </p:spPr>
        <p:txBody>
          <a:bodyPr wrap="square" rtlCol="0" anchor="t">
            <a:noAutofit/>
          </a:bodyPr>
          <a:lstStyle/>
          <a:p>
            <a:pPr marL="342900" indent="-342900"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Django has built-in features that make it safer to use the user-submitted data on the application.</a:t>
            </a:r>
          </a:p>
          <a:p>
            <a:pPr marL="342900" indent="-342900"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 It has provisions to handle errors related to </a:t>
            </a:r>
            <a:r>
              <a:rPr lang="en-US" sz="2000" dirty="0" err="1" smtClean="0">
                <a:latin typeface="Times New Roman" panose="02020603050405020304" pitchFamily="18" charset="0"/>
                <a:cs typeface="Times New Roman" panose="02020603050405020304" pitchFamily="18" charset="0"/>
                <a:sym typeface="+mn-ea"/>
              </a:rPr>
              <a:t>clickjacking</a:t>
            </a:r>
            <a:r>
              <a:rPr lang="en-US" sz="2000" dirty="0" smtClean="0">
                <a:latin typeface="Times New Roman" panose="02020603050405020304" pitchFamily="18" charset="0"/>
                <a:cs typeface="Times New Roman" panose="02020603050405020304" pitchFamily="18" charset="0"/>
                <a:sym typeface="+mn-ea"/>
              </a:rPr>
              <a:t>, SQL injections, cross-site scripting, and forgery. </a:t>
            </a:r>
          </a:p>
          <a:p>
            <a:pPr marL="342900" indent="-342900"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charset="0"/>
              <a:buChar char="Ø"/>
            </a:pPr>
            <a:r>
              <a:rPr lang="en-US" sz="2000" smtClean="0">
                <a:latin typeface="Times New Roman" panose="02020603050405020304" pitchFamily="18" charset="0"/>
                <a:cs typeface="Times New Roman" panose="02020603050405020304" pitchFamily="18" charset="0"/>
                <a:sym typeface="+mn-ea"/>
              </a:rPr>
              <a:t>It </a:t>
            </a:r>
            <a:r>
              <a:rPr lang="en-US" sz="2000" dirty="0" smtClean="0">
                <a:latin typeface="Times New Roman" panose="02020603050405020304" pitchFamily="18" charset="0"/>
                <a:cs typeface="Times New Roman" panose="02020603050405020304" pitchFamily="18" charset="0"/>
                <a:sym typeface="+mn-ea"/>
              </a:rPr>
              <a:t>also often releases new security patches before any other framework to tackle the latest security threats</a:t>
            </a:r>
            <a:r>
              <a:rPr lang="en-US" sz="1000" dirty="0" smtClean="0">
                <a:sym typeface="+mn-ea"/>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40_F_434149057_64xbwxJFNcjS8yqQEmfT4SUq7iqhFOyB"/>
          <p:cNvPicPr>
            <a:picLocks noChangeAspect="1"/>
          </p:cNvPicPr>
          <p:nvPr/>
        </p:nvPicPr>
        <p:blipFill>
          <a:blip r:embed="rId2"/>
          <a:stretch>
            <a:fillRect/>
          </a:stretch>
        </p:blipFill>
        <p:spPr>
          <a:xfrm>
            <a:off x="2354580" y="996315"/>
            <a:ext cx="4026535" cy="2473325"/>
          </a:xfrm>
          <a:prstGeom prst="rect">
            <a:avLst/>
          </a:prstGeom>
        </p:spPr>
      </p:pic>
      <p:pic>
        <p:nvPicPr>
          <p:cNvPr id="6" name="Picture 5" descr="images"/>
          <p:cNvPicPr>
            <a:picLocks noChangeAspect="1"/>
          </p:cNvPicPr>
          <p:nvPr/>
        </p:nvPicPr>
        <p:blipFill>
          <a:blip r:embed="rId3"/>
          <a:srcRect b="4966"/>
          <a:stretch>
            <a:fillRect/>
          </a:stretch>
        </p:blipFill>
        <p:spPr>
          <a:xfrm>
            <a:off x="3117850" y="3469640"/>
            <a:ext cx="2771775" cy="14217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2" name="Text Box 1"/>
          <p:cNvSpPr txBox="1"/>
          <p:nvPr/>
        </p:nvSpPr>
        <p:spPr>
          <a:xfrm>
            <a:off x="1167130" y="1344295"/>
            <a:ext cx="2886075" cy="175260"/>
          </a:xfrm>
          <a:prstGeom prst="rect">
            <a:avLst/>
          </a:prstGeom>
          <a:noFill/>
        </p:spPr>
        <p:txBody>
          <a:bodyPr wrap="square" rtlCol="0">
            <a:noAutofit/>
          </a:bodyPr>
          <a:lstStyle/>
          <a:p>
            <a:endParaRPr lang="en-US"/>
          </a:p>
        </p:txBody>
      </p:sp>
      <p:sp>
        <p:nvSpPr>
          <p:cNvPr id="6" name="Text Box 5"/>
          <p:cNvSpPr txBox="1"/>
          <p:nvPr/>
        </p:nvSpPr>
        <p:spPr>
          <a:xfrm>
            <a:off x="750570" y="1243965"/>
            <a:ext cx="8078470" cy="3138170"/>
          </a:xfrm>
          <a:prstGeom prst="rect">
            <a:avLst/>
          </a:prstGeom>
          <a:noFill/>
        </p:spPr>
        <p:txBody>
          <a:bodyPr wrap="square" rtlCol="0">
            <a:spAutoFit/>
          </a:bodyPr>
          <a:lstStyle/>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Technological Implementations in the field of Academics has helped Students as well as Professionals in very important ways.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availability of all educational resources helps the students a lot in their educational life.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paper illustrates a website model with the help of which Students can be able to access class notes, previous year question papers, syllabus, and can sell their old books from the same digital platform as well.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paper also describes the role of software engineering in project development.</a:t>
            </a:r>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sym typeface="+mn-ea"/>
            </a:endParaRPr>
          </a:p>
          <a:p>
            <a:pPr algn="just"/>
            <a:r>
              <a:rPr lang="en-US" sz="1800" dirty="0" smtClean="0">
                <a:latin typeface="Times New Roman" panose="02020603050405020304" pitchFamily="18" charset="0"/>
                <a:cs typeface="Times New Roman" panose="02020603050405020304" pitchFamily="18" charset="0"/>
                <a:sym typeface="+mn-ea"/>
              </a:rPr>
              <a:t>The project is developed on Django Framework; the backend development is in Python, Jinja2 and </a:t>
            </a:r>
            <a:r>
              <a:rPr lang="en-US" sz="1800" dirty="0" err="1" smtClean="0">
                <a:latin typeface="Times New Roman" panose="02020603050405020304" pitchFamily="18" charset="0"/>
                <a:cs typeface="Times New Roman" panose="02020603050405020304" pitchFamily="18" charset="0"/>
                <a:sym typeface="+mn-ea"/>
              </a:rPr>
              <a:t>SQLite</a:t>
            </a:r>
            <a:r>
              <a:rPr lang="en-US" sz="1800" dirty="0" smtClean="0">
                <a:latin typeface="Times New Roman" panose="02020603050405020304" pitchFamily="18" charset="0"/>
                <a:cs typeface="Times New Roman" panose="02020603050405020304" pitchFamily="18" charset="0"/>
                <a:sym typeface="+mn-ea"/>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1026" name="Picture 2"/>
          <p:cNvPicPr>
            <a:picLocks noGrp="1" noChangeAspect="1" noChangeArrowheads="1"/>
          </p:cNvPicPr>
          <p:nvPr/>
        </p:nvPicPr>
        <p:blipFill>
          <a:blip r:embed="rId3"/>
          <a:stretch>
            <a:fillRect/>
          </a:stretch>
        </p:blipFill>
        <p:spPr bwMode="auto">
          <a:xfrm>
            <a:off x="1504950" y="1650365"/>
            <a:ext cx="4033520" cy="210693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Project Overview</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650240" y="1627505"/>
            <a:ext cx="7390130" cy="2647950"/>
          </a:xfrm>
          <a:prstGeom prst="rect">
            <a:avLst/>
          </a:prstGeom>
          <a:noFill/>
        </p:spPr>
        <p:txBody>
          <a:bodyPr wrap="square" rtlCol="0">
            <a:noAutofit/>
          </a:bodyPr>
          <a:lstStyle/>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the availability of different resources on different digital devices is making our lives easy and convenient.</a:t>
            </a:r>
          </a:p>
          <a:p>
            <a:pPr marL="0" indent="0" algn="just">
              <a:buFont typeface="Wingdings" panose="05000000000000000000" charset="0"/>
              <a:buNone/>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 In the field of academics too, there are many educational websites that share educational resources like short notes, video lectures, presentations and books etc.</a:t>
            </a:r>
          </a:p>
          <a:p>
            <a:pPr marL="0" indent="0" algn="just">
              <a:buFont typeface="Wingdings" panose="05000000000000000000" charset="0"/>
              <a:buNone/>
            </a:pPr>
            <a:r>
              <a:rPr lang="en-US" sz="1600" dirty="0" smtClean="0">
                <a:latin typeface="Times New Roman" panose="02020603050405020304" pitchFamily="18" charset="0"/>
                <a:cs typeface="Times New Roman" panose="02020603050405020304" pitchFamily="18" charset="0"/>
                <a:sym typeface="+mn-ea"/>
              </a:rPr>
              <a:t>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But, none of them provide class notes or question papers related to courses taught in a particular college or university; and most of the students due to lack of communication from batch mates or seniors, often face the problem of not getting class notes, if were absent or previous year question papers from seniors.</a:t>
            </a: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837705"/>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Proposed Solution:</a:t>
            </a:r>
          </a:p>
        </p:txBody>
      </p:sp>
      <p:sp>
        <p:nvSpPr>
          <p:cNvPr id="11" name="TextBox 10"/>
          <p:cNvSpPr txBox="1"/>
          <p:nvPr/>
        </p:nvSpPr>
        <p:spPr>
          <a:xfrm>
            <a:off x="103" y="902195"/>
            <a:ext cx="8866934" cy="376834"/>
          </a:xfrm>
          <a:prstGeom prst="rect">
            <a:avLst/>
          </a:prstGeom>
          <a:noFill/>
        </p:spPr>
        <p:txBody>
          <a:bodyPr wrap="square">
            <a:spAutoFit/>
          </a:bodyPr>
          <a:lstStyle/>
          <a:p>
            <a:pPr algn="l">
              <a:lnSpc>
                <a:spcPct val="150000"/>
              </a:lnSpc>
            </a:pPr>
            <a:r>
              <a:rPr lang="en-US" b="0" i="0">
                <a:solidFill>
                  <a:srgbClr val="FF0000"/>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1114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64834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gradFill>
                  <a:gsLst>
                    <a:gs pos="0">
                      <a:srgbClr val="012D86"/>
                    </a:gs>
                    <a:gs pos="100000">
                      <a:srgbClr val="0E2557"/>
                    </a:gs>
                  </a:gsLst>
                  <a:lin scaled="0"/>
                </a:gradFill>
              </a:rPr>
              <a:t>Source:</a:t>
            </a:r>
          </a:p>
        </p:txBody>
      </p:sp>
      <p:sp>
        <p:nvSpPr>
          <p:cNvPr id="4" name="Text Box 3"/>
          <p:cNvSpPr txBox="1"/>
          <p:nvPr/>
        </p:nvSpPr>
        <p:spPr>
          <a:xfrm>
            <a:off x="1725295" y="2291080"/>
            <a:ext cx="4224655" cy="1972310"/>
          </a:xfrm>
          <a:prstGeom prst="rect">
            <a:avLst/>
          </a:prstGeom>
          <a:noFill/>
        </p:spPr>
        <p:txBody>
          <a:bodyPr wrap="square" rtlCol="0">
            <a:noAutofit/>
          </a:bodyPr>
          <a:lstStyle/>
          <a:p>
            <a:pPr marL="285750" indent="-285750">
              <a:buFont typeface="Wingdings" panose="05000000000000000000" charset="0"/>
              <a:buChar char="Ø"/>
            </a:pPr>
            <a:endParaRPr lang="en-US" sz="1800" dirty="0">
              <a:solidFill>
                <a:srgbClr val="FF0000"/>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800" dirty="0">
              <a:solidFill>
                <a:srgbClr val="FF0000"/>
              </a:solidFill>
              <a:latin typeface="Times New Roman" panose="02020603050405020304" pitchFamily="18" charset="0"/>
              <a:cs typeface="Times New Roman" panose="02020603050405020304" pitchFamily="18" charset="0"/>
            </a:endParaRPr>
          </a:p>
        </p:txBody>
      </p:sp>
      <p:sp>
        <p:nvSpPr>
          <p:cNvPr id="5" name="Text Box 4"/>
          <p:cNvSpPr txBox="1"/>
          <p:nvPr/>
        </p:nvSpPr>
        <p:spPr>
          <a:xfrm>
            <a:off x="1947545" y="1751965"/>
            <a:ext cx="4987290" cy="2095500"/>
          </a:xfrm>
          <a:prstGeom prst="rect">
            <a:avLst/>
          </a:prstGeom>
          <a:noFill/>
        </p:spPr>
        <p:txBody>
          <a:bodyPr wrap="square" rtlCol="0" anchor="t">
            <a:noAutofit/>
          </a:bodyPr>
          <a:lstStyle/>
          <a:p>
            <a:pPr marL="285750" indent="-285750">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S</a:t>
            </a:r>
            <a:r>
              <a:rPr lang="en-US" sz="2000" dirty="0" smtClean="0">
                <a:latin typeface="Times New Roman" panose="02020603050405020304" pitchFamily="18" charset="0"/>
                <a:cs typeface="Times New Roman" panose="02020603050405020304" pitchFamily="18" charset="0"/>
                <a:sym typeface="+mn-ea"/>
              </a:rPr>
              <a:t>oftware Development Life Cycle</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SDLC Model</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Feasibility Study</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E-R Diagram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510" y="803632"/>
            <a:ext cx="8017933" cy="1153160"/>
          </a:xfrm>
          <a:prstGeom prst="rect">
            <a:avLst/>
          </a:prstGeom>
          <a:noFill/>
        </p:spPr>
        <p:txBody>
          <a:bodyPr wrap="square">
            <a:spAutoFit/>
          </a:bodyPr>
          <a:lstStyle/>
          <a:p>
            <a:pPr marL="457200" lvl="1" algn="l">
              <a:lnSpc>
                <a:spcPct val="150000"/>
              </a:lnSpc>
            </a:pPr>
            <a:r>
              <a:rPr lang="en-US" sz="1800" b="1" dirty="0" smtClean="0">
                <a:solidFill>
                  <a:srgbClr val="FF0000"/>
                </a:solidFill>
                <a:latin typeface="Times New Roman" panose="02020603050405020304" pitchFamily="18" charset="0"/>
                <a:cs typeface="Times New Roman" panose="02020603050405020304" pitchFamily="18" charset="0"/>
                <a:sym typeface="+mn-ea"/>
              </a:rPr>
              <a:t>IMPLEMENTATION</a:t>
            </a:r>
            <a:r>
              <a:rPr lang="en-IN" altLang="en-US" sz="1800" b="1" dirty="0" smtClean="0">
                <a:solidFill>
                  <a:srgbClr val="FF0000"/>
                </a:solidFill>
                <a:latin typeface="Times New Roman" panose="02020603050405020304" pitchFamily="18" charset="0"/>
                <a:cs typeface="Times New Roman" panose="02020603050405020304" pitchFamily="18" charset="0"/>
                <a:sym typeface="+mn-ea"/>
              </a:rPr>
              <a:t>:</a:t>
            </a:r>
            <a:endParaRPr lang="en-US" sz="1800" b="1" dirty="0">
              <a:solidFill>
                <a:srgbClr val="FF0000"/>
              </a:solidFill>
              <a:latin typeface="Times New Roman" panose="02020603050405020304" pitchFamily="18" charset="0"/>
              <a:cs typeface="Times New Roman" panose="02020603050405020304" pitchFamily="18" charset="0"/>
            </a:endParaRPr>
          </a:p>
          <a:p>
            <a:pPr marL="457200" lvl="1" algn="l">
              <a:lnSpc>
                <a:spcPct val="150000"/>
              </a:lnSpc>
            </a:pPr>
            <a:endParaRPr lang="en-US" b="1" i="0">
              <a:solidFill>
                <a:srgbClr val="FF0000"/>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1" i="0">
              <a:solidFill>
                <a:srgbClr val="FF0000"/>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1606550" y="1509395"/>
            <a:ext cx="6069965" cy="2584450"/>
          </a:xfrm>
          <a:prstGeom prst="rect">
            <a:avLst/>
          </a:prstGeom>
          <a:noFill/>
        </p:spPr>
        <p:txBody>
          <a:bodyPr wrap="square" rtlCol="0">
            <a:spAutoFit/>
          </a:bodyPr>
          <a:lstStyle/>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Front End Technologies :</a:t>
            </a:r>
          </a:p>
          <a:p>
            <a:pPr marL="0" indent="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 </a:t>
            </a:r>
            <a:endParaRPr lang="en-US" sz="1800" dirty="0" smtClean="0">
              <a:latin typeface="Times New Roman" panose="02020603050405020304" pitchFamily="18" charset="0"/>
              <a:cs typeface="Times New Roman" panose="02020603050405020304" pitchFamily="18" charset="0"/>
            </a:endParaRPr>
          </a:p>
          <a:p>
            <a:pPr marL="0" indent="45720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CSS, JavaScript/</a:t>
            </a:r>
            <a:r>
              <a:rPr lang="en-US" sz="1800" dirty="0" err="1" smtClean="0">
                <a:latin typeface="Times New Roman" panose="02020603050405020304" pitchFamily="18" charset="0"/>
                <a:cs typeface="Times New Roman" panose="02020603050405020304" pitchFamily="18" charset="0"/>
                <a:sym typeface="+mn-ea"/>
              </a:rPr>
              <a:t>Jquery</a:t>
            </a:r>
            <a:r>
              <a:rPr lang="en-US" sz="1800" dirty="0" smtClean="0">
                <a:latin typeface="Times New Roman" panose="02020603050405020304" pitchFamily="18" charset="0"/>
                <a:cs typeface="Times New Roman" panose="02020603050405020304" pitchFamily="18" charset="0"/>
                <a:sym typeface="+mn-ea"/>
              </a:rPr>
              <a:t>, </a:t>
            </a:r>
            <a:r>
              <a:rPr lang="en-US" sz="1800" dirty="0" err="1" smtClean="0">
                <a:latin typeface="Times New Roman" panose="02020603050405020304" pitchFamily="18" charset="0"/>
                <a:cs typeface="Times New Roman" panose="02020603050405020304" pitchFamily="18" charset="0"/>
                <a:sym typeface="+mn-ea"/>
              </a:rPr>
              <a:t>BootStrap</a:t>
            </a:r>
            <a:r>
              <a:rPr lang="en-US" sz="1800" dirty="0" smtClean="0">
                <a:latin typeface="Times New Roman" panose="02020603050405020304" pitchFamily="18" charset="0"/>
                <a:cs typeface="Times New Roman" panose="02020603050405020304" pitchFamily="18" charset="0"/>
                <a:sym typeface="+mn-ea"/>
              </a:rPr>
              <a:t> </a:t>
            </a:r>
            <a:endParaRPr lang="en-US" sz="1800" dirty="0" smtClean="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sz="18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Back End Technologies :</a:t>
            </a:r>
            <a:endParaRPr lang="en-US" sz="1800" dirty="0" smtClean="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sz="1800" dirty="0" smtClean="0">
              <a:latin typeface="Times New Roman" panose="02020603050405020304" pitchFamily="18" charset="0"/>
              <a:cs typeface="Times New Roman" panose="02020603050405020304" pitchFamily="18" charset="0"/>
              <a:sym typeface="+mn-ea"/>
            </a:endParaRPr>
          </a:p>
          <a:p>
            <a:pPr marL="0" indent="45720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Python, Django, </a:t>
            </a:r>
            <a:r>
              <a:rPr lang="en-US" sz="1800" dirty="0" err="1" smtClean="0">
                <a:latin typeface="Times New Roman" panose="02020603050405020304" pitchFamily="18" charset="0"/>
                <a:cs typeface="Times New Roman" panose="02020603050405020304" pitchFamily="18" charset="0"/>
                <a:sym typeface="+mn-ea"/>
              </a:rPr>
              <a:t>SQLite</a:t>
            </a:r>
            <a:r>
              <a:rPr lang="en-US" sz="1800" dirty="0" smtClean="0">
                <a:latin typeface="Times New Roman" panose="02020603050405020304" pitchFamily="18" charset="0"/>
                <a:cs typeface="Times New Roman" panose="02020603050405020304" pitchFamily="18" charset="0"/>
                <a:sym typeface="+mn-ea"/>
              </a:rPr>
              <a:t> , Jinja2</a:t>
            </a:r>
            <a:endParaRPr lang="en-US" sz="1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800" dirty="0"/>
          </a:p>
          <a:p>
            <a:pPr marL="285750" indent="-285750">
              <a:buFont typeface="Wingdings" panose="05000000000000000000" charset="0"/>
              <a:buChar char="Ø"/>
            </a:pP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3110"/>
            <a:ext cx="8018145" cy="525780"/>
          </a:xfrm>
          <a:prstGeom prst="rect">
            <a:avLst/>
          </a:prstGeom>
          <a:noFill/>
        </p:spPr>
        <p:txBody>
          <a:bodyPr wrap="square">
            <a:noAutofit/>
          </a:bodyPr>
          <a:lstStyle/>
          <a:p>
            <a:r>
              <a:rPr lang="en-US" sz="1600" b="1" dirty="0" smtClean="0">
                <a:solidFill>
                  <a:srgbClr val="FF0000"/>
                </a:solidFill>
                <a:latin typeface="Times New Roman" panose="02020603050405020304" pitchFamily="18" charset="0"/>
                <a:cs typeface="Times New Roman" panose="02020603050405020304" pitchFamily="18" charset="0"/>
                <a:sym typeface="+mn-ea"/>
              </a:rPr>
              <a:t>Hardware and Software Requirements</a:t>
            </a:r>
            <a:r>
              <a:rPr lang="en-IN" altLang="en-US" sz="1600" b="1" dirty="0" smtClean="0">
                <a:solidFill>
                  <a:srgbClr val="FF0000"/>
                </a:solidFill>
                <a:latin typeface="Times New Roman" panose="02020603050405020304" pitchFamily="18" charset="0"/>
                <a:cs typeface="Times New Roman" panose="02020603050405020304" pitchFamily="18" charset="0"/>
                <a:sym typeface="+mn-ea"/>
              </a:rPr>
              <a:t>:</a:t>
            </a:r>
            <a:endParaRPr lang="en-IN" altLang="en-US" sz="1600" b="1" i="0" dirty="0" smtClean="0">
              <a:solidFill>
                <a:srgbClr val="FF0000"/>
              </a:solidFill>
              <a:effectLst/>
              <a:latin typeface="Times New Roman" panose="02020603050405020304" pitchFamily="18" charset="0"/>
              <a:cs typeface="Times New Roman" panose="02020603050405020304" pitchFamily="18" charset="0"/>
              <a:sym typeface="+mn-ea"/>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1072515" y="1487805"/>
            <a:ext cx="6120765" cy="2799715"/>
          </a:xfrm>
          <a:prstGeom prst="rect">
            <a:avLst/>
          </a:prstGeom>
          <a:noFill/>
        </p:spPr>
        <p:txBody>
          <a:bodyPr wrap="square" rtlCol="0">
            <a:spAutoFit/>
          </a:bodyPr>
          <a:lstStyle/>
          <a:p>
            <a:pPr algn="just">
              <a:buNone/>
            </a:pPr>
            <a:r>
              <a:rPr lang="en-US" sz="1600" b="1" u="sng" dirty="0" smtClean="0">
                <a:latin typeface="Times New Roman" panose="02020603050405020304" pitchFamily="18" charset="0"/>
                <a:cs typeface="Times New Roman" panose="02020603050405020304" pitchFamily="18" charset="0"/>
                <a:sym typeface="+mn-ea"/>
              </a:rPr>
              <a:t>System Specifications </a:t>
            </a:r>
            <a:endParaRPr lang="en-US" sz="1600" b="1" u="sng"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Processor</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 Intel(R) Core (TM) ie-5005U CPU @ 2.00GHz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RAM</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2 GB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System Type</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32-bit/64-bit operating system, x32 or x64 </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based processor </a:t>
            </a:r>
          </a:p>
          <a:p>
            <a:pPr algn="just">
              <a:buNone/>
            </a:pPr>
            <a:r>
              <a:rPr lang="en-US" sz="1600" b="1" dirty="0" smtClean="0">
                <a:latin typeface="Times New Roman" panose="02020603050405020304" pitchFamily="18" charset="0"/>
                <a:cs typeface="Times New Roman" panose="02020603050405020304" pitchFamily="18" charset="0"/>
                <a:sym typeface="+mn-ea"/>
              </a:rPr>
              <a:t>Operating System </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 Windows 7/8/10.</a:t>
            </a:r>
            <a:endParaRPr lang="en-US" sz="1600" dirty="0" smtClean="0">
              <a:latin typeface="Times New Roman" panose="02020603050405020304" pitchFamily="18" charset="0"/>
              <a:cs typeface="Times New Roman" panose="02020603050405020304" pitchFamily="18" charset="0"/>
            </a:endParaRPr>
          </a:p>
          <a:p>
            <a:pPr algn="just">
              <a:buNone/>
            </a:pPr>
            <a:endParaRPr lang="en-US" sz="1600" b="1" u="sng" dirty="0" smtClean="0">
              <a:latin typeface="Times New Roman" panose="02020603050405020304" pitchFamily="18" charset="0"/>
              <a:cs typeface="Times New Roman" panose="02020603050405020304" pitchFamily="18" charset="0"/>
              <a:sym typeface="+mn-ea"/>
            </a:endParaRPr>
          </a:p>
          <a:p>
            <a:pPr algn="just">
              <a:buNone/>
            </a:pPr>
            <a:r>
              <a:rPr lang="en-US" sz="1600" b="1" u="sng" dirty="0" smtClean="0">
                <a:latin typeface="Times New Roman" panose="02020603050405020304" pitchFamily="18" charset="0"/>
                <a:cs typeface="Times New Roman" panose="02020603050405020304" pitchFamily="18" charset="0"/>
                <a:sym typeface="+mn-ea"/>
              </a:rPr>
              <a:t>Software Interface </a:t>
            </a:r>
            <a:endParaRPr lang="en-US" sz="1600" b="1" u="sng"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Front End</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HTML, CSS, Bootstrap, Jquery</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Backend</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Django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Local Access Link</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localhost:8000 Global Access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p:cNvPicPr>
            <a:picLocks noChangeAspect="1"/>
          </p:cNvPicPr>
          <p:nvPr/>
        </p:nvPicPr>
        <p:blipFill>
          <a:blip r:embed="rId8"/>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6</TotalTime>
  <Words>783</Words>
  <Application>WPS Presentation</Application>
  <PresentationFormat>On-screen Show (16:9)</PresentationFormat>
  <Paragraphs>121</Paragraphs>
  <Slides>15</Slides>
  <Notes>9</Notes>
  <HiddenSlides>0</HiddenSlides>
  <MMClips>0</MMClips>
  <ScaleCrop>false</ScaleCrop>
  <HeadingPairs>
    <vt:vector size="6" baseType="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17"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vt:lpstr>
      <vt:lpstr>RESULT: </vt:lpstr>
      <vt:lpstr>Blogging Platform :</vt:lpstr>
      <vt:lpstr>Future Enhancements: </vt:lpstr>
      <vt:lpstr>Conclusion:</vt:lpstr>
      <vt:lpstr>Slide 15</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12</cp:revision>
  <dcterms:created xsi:type="dcterms:W3CDTF">2024-04-06T04:08:32Z</dcterms:created>
  <dcterms:modified xsi:type="dcterms:W3CDTF">2024-04-08T04:46:21Z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DA79E3DF70474B3EBF721F02B99D4295_12</vt:lpwstr>
  </property>
  <property fmtid="{D5CDD505-2E9C-101B-9397-08002B2CF9AE}" pid="4" name="KSOProductBuildVer">
    <vt:lpwstr>1033-12.2.0.13489</vt:lpwstr>
  </property>
</Properties>
</file>