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3" r:id="rId1"/>
  </p:sldMasterIdLst>
  <p:notesMasterIdLst>
    <p:notesMasterId r:id="rId37"/>
  </p:notesMasterIdLst>
  <p:sldIdLst>
    <p:sldId id="281" r:id="rId2"/>
    <p:sldId id="282" r:id="rId3"/>
    <p:sldId id="283" r:id="rId4"/>
    <p:sldId id="284" r:id="rId5"/>
    <p:sldId id="257" r:id="rId6"/>
    <p:sldId id="258" r:id="rId7"/>
    <p:sldId id="259" r:id="rId8"/>
    <p:sldId id="260" r:id="rId9"/>
    <p:sldId id="261" r:id="rId10"/>
    <p:sldId id="268" r:id="rId11"/>
    <p:sldId id="262" r:id="rId12"/>
    <p:sldId id="296" r:id="rId13"/>
    <p:sldId id="263" r:id="rId14"/>
    <p:sldId id="265" r:id="rId15"/>
    <p:sldId id="266" r:id="rId16"/>
    <p:sldId id="267" r:id="rId17"/>
    <p:sldId id="269" r:id="rId18"/>
    <p:sldId id="270" r:id="rId19"/>
    <p:sldId id="271" r:id="rId20"/>
    <p:sldId id="272" r:id="rId21"/>
    <p:sldId id="273" r:id="rId22"/>
    <p:sldId id="280" r:id="rId23"/>
    <p:sldId id="275" r:id="rId24"/>
    <p:sldId id="289" r:id="rId25"/>
    <p:sldId id="288" r:id="rId26"/>
    <p:sldId id="290" r:id="rId27"/>
    <p:sldId id="291" r:id="rId28"/>
    <p:sldId id="292" r:id="rId29"/>
    <p:sldId id="293" r:id="rId30"/>
    <p:sldId id="294" r:id="rId31"/>
    <p:sldId id="276" r:id="rId32"/>
    <p:sldId id="286" r:id="rId33"/>
    <p:sldId id="285" r:id="rId34"/>
    <p:sldId id="287" r:id="rId35"/>
    <p:sldId id="29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2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73432-D074-45CD-BF0A-2481FF82B257}"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529C20-6531-4CB0-B341-6A7DC6E27899}" type="slidenum">
              <a:rPr lang="en-IN" smtClean="0"/>
              <a:t>‹#›</a:t>
            </a:fld>
            <a:endParaRPr lang="en-IN"/>
          </a:p>
        </p:txBody>
      </p:sp>
    </p:spTree>
    <p:extLst>
      <p:ext uri="{BB962C8B-B14F-4D97-AF65-F5344CB8AC3E}">
        <p14:creationId xmlns:p14="http://schemas.microsoft.com/office/powerpoint/2010/main" val="7590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400" dirty="0"/>
          </a:p>
          <a:p>
            <a:endParaRPr lang="en-IN" sz="2400" dirty="0"/>
          </a:p>
        </p:txBody>
      </p:sp>
      <p:sp>
        <p:nvSpPr>
          <p:cNvPr id="4" name="Slide Number Placeholder 3"/>
          <p:cNvSpPr>
            <a:spLocks noGrp="1"/>
          </p:cNvSpPr>
          <p:nvPr>
            <p:ph type="sldNum" sz="quarter" idx="5"/>
          </p:nvPr>
        </p:nvSpPr>
        <p:spPr/>
        <p:txBody>
          <a:bodyPr/>
          <a:lstStyle/>
          <a:p>
            <a:fld id="{70529C20-6531-4CB0-B341-6A7DC6E27899}" type="slidenum">
              <a:rPr lang="en-IN" smtClean="0"/>
              <a:t>7</a:t>
            </a:fld>
            <a:endParaRPr lang="en-IN"/>
          </a:p>
        </p:txBody>
      </p:sp>
    </p:spTree>
    <p:extLst>
      <p:ext uri="{BB962C8B-B14F-4D97-AF65-F5344CB8AC3E}">
        <p14:creationId xmlns:p14="http://schemas.microsoft.com/office/powerpoint/2010/main" val="2281713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529C20-6531-4CB0-B341-6A7DC6E27899}" type="slidenum">
              <a:rPr lang="en-IN" smtClean="0"/>
              <a:t>8</a:t>
            </a:fld>
            <a:endParaRPr lang="en-IN"/>
          </a:p>
        </p:txBody>
      </p:sp>
    </p:spTree>
    <p:extLst>
      <p:ext uri="{BB962C8B-B14F-4D97-AF65-F5344CB8AC3E}">
        <p14:creationId xmlns:p14="http://schemas.microsoft.com/office/powerpoint/2010/main" val="2140576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give in conditional column in output  others present in data</a:t>
            </a:r>
          </a:p>
          <a:p>
            <a:endParaRPr lang="en-IN" dirty="0"/>
          </a:p>
        </p:txBody>
      </p:sp>
      <p:sp>
        <p:nvSpPr>
          <p:cNvPr id="4" name="Slide Number Placeholder 3"/>
          <p:cNvSpPr>
            <a:spLocks noGrp="1"/>
          </p:cNvSpPr>
          <p:nvPr>
            <p:ph type="sldNum" sz="quarter" idx="5"/>
          </p:nvPr>
        </p:nvSpPr>
        <p:spPr/>
        <p:txBody>
          <a:bodyPr/>
          <a:lstStyle/>
          <a:p>
            <a:fld id="{70529C20-6531-4CB0-B341-6A7DC6E27899}" type="slidenum">
              <a:rPr lang="en-IN" smtClean="0"/>
              <a:t>11</a:t>
            </a:fld>
            <a:endParaRPr lang="en-IN"/>
          </a:p>
        </p:txBody>
      </p:sp>
    </p:spTree>
    <p:extLst>
      <p:ext uri="{BB962C8B-B14F-4D97-AF65-F5344CB8AC3E}">
        <p14:creationId xmlns:p14="http://schemas.microsoft.com/office/powerpoint/2010/main" val="1802188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7408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11294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4369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5397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5870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0057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5/29/2025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548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5/29/2025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3055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66456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92607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spTree>
    <p:extLst>
      <p:ext uri="{BB962C8B-B14F-4D97-AF65-F5344CB8AC3E}">
        <p14:creationId xmlns:p14="http://schemas.microsoft.com/office/powerpoint/2010/main" val="331684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6000" b="-1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298CD5-6C1E-4009-B41F-6DF62E31D3BE}" type="datetimeFigureOut">
              <a:rPr lang="en-US" smtClean="0"/>
              <a:pPr/>
              <a:t>5/29/2025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0114582"/>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C3F3BD-3EE2-AAAD-424C-F5EB325B6BF9}"/>
              </a:ext>
            </a:extLst>
          </p:cNvPr>
          <p:cNvSpPr>
            <a:spLocks noGrp="1"/>
          </p:cNvSpPr>
          <p:nvPr>
            <p:ph type="ctrTitle"/>
          </p:nvPr>
        </p:nvSpPr>
        <p:spPr>
          <a:xfrm>
            <a:off x="1523999" y="311085"/>
            <a:ext cx="8854912" cy="2944877"/>
          </a:xfrm>
        </p:spPr>
        <p:txBody>
          <a:bodyPr>
            <a:normAutofit/>
          </a:bodyPr>
          <a:lstStyle/>
          <a:p>
            <a:pPr algn="l"/>
            <a:r>
              <a:rPr lang="en-US" sz="7200" dirty="0">
                <a:latin typeface="Bodoni MT Condensed" panose="02070606080606020203" pitchFamily="18" charset="0"/>
              </a:rPr>
              <a:t>welcome</a:t>
            </a:r>
            <a:br>
              <a:rPr lang="en-US" dirty="0"/>
            </a:br>
            <a:r>
              <a:rPr lang="en-US" dirty="0"/>
              <a:t>                   </a:t>
            </a:r>
            <a:r>
              <a:rPr lang="en-US" dirty="0">
                <a:latin typeface="Brush Script MT" panose="03060802040406070304" pitchFamily="66" charset="0"/>
              </a:rPr>
              <a:t>to</a:t>
            </a:r>
            <a:r>
              <a:rPr lang="en-US" dirty="0"/>
              <a:t>                    </a:t>
            </a:r>
            <a:br>
              <a:rPr lang="en-US" dirty="0"/>
            </a:br>
            <a:r>
              <a:rPr lang="en-US" dirty="0"/>
              <a:t>                            </a:t>
            </a:r>
            <a:r>
              <a:rPr lang="en-US" dirty="0">
                <a:latin typeface="Bodoni MT Condensed" panose="02070606080606020203" pitchFamily="18" charset="0"/>
              </a:rPr>
              <a:t>our project</a:t>
            </a:r>
            <a:r>
              <a:rPr lang="en-US" dirty="0"/>
              <a:t>                                  </a:t>
            </a:r>
            <a:endParaRPr lang="en-IN" dirty="0"/>
          </a:p>
        </p:txBody>
      </p:sp>
      <p:sp>
        <p:nvSpPr>
          <p:cNvPr id="5" name="Subtitle 4">
            <a:extLst>
              <a:ext uri="{FF2B5EF4-FFF2-40B4-BE49-F238E27FC236}">
                <a16:creationId xmlns:a16="http://schemas.microsoft.com/office/drawing/2014/main" id="{FED60C82-DAF0-5FED-12DE-D8054165B124}"/>
              </a:ext>
            </a:extLst>
          </p:cNvPr>
          <p:cNvSpPr>
            <a:spLocks noGrp="1"/>
          </p:cNvSpPr>
          <p:nvPr>
            <p:ph type="subTitle" idx="1"/>
          </p:nvPr>
        </p:nvSpPr>
        <p:spPr>
          <a:xfrm rot="10800000" flipV="1">
            <a:off x="4561114" y="3777343"/>
            <a:ext cx="7630884" cy="3404977"/>
          </a:xfrm>
        </p:spPr>
        <p:txBody>
          <a:bodyPr>
            <a:normAutofit/>
          </a:bodyPr>
          <a:lstStyle/>
          <a:p>
            <a:pPr algn="l"/>
            <a:r>
              <a:rPr lang="en-US" sz="4000" dirty="0"/>
              <a:t> </a:t>
            </a:r>
            <a:r>
              <a:rPr lang="en-US" sz="3600" dirty="0"/>
              <a:t>Name: </a:t>
            </a:r>
            <a:r>
              <a:rPr lang="en-US" sz="3600" dirty="0" err="1"/>
              <a:t>Kasthurimounika</a:t>
            </a:r>
            <a:r>
              <a:rPr lang="en-US" sz="3600" dirty="0"/>
              <a:t>  </a:t>
            </a:r>
            <a:r>
              <a:rPr lang="en-US" sz="3600" dirty="0" err="1"/>
              <a:t>Paidisetti</a:t>
            </a:r>
            <a:endParaRPr lang="en-US" sz="3600" dirty="0"/>
          </a:p>
          <a:p>
            <a:pPr algn="l"/>
            <a:r>
              <a:rPr lang="en-US" sz="3600" dirty="0"/>
              <a:t> Specialization: BSC .data science</a:t>
            </a:r>
          </a:p>
          <a:p>
            <a:pPr algn="l"/>
            <a:r>
              <a:rPr lang="en-US" sz="3600" dirty="0"/>
              <a:t>  Branch: AWDC KKD</a:t>
            </a:r>
          </a:p>
          <a:p>
            <a:pPr algn="l"/>
            <a:r>
              <a:rPr lang="en-US" sz="3600" dirty="0"/>
              <a:t>  SUC : 2347390580</a:t>
            </a:r>
          </a:p>
          <a:p>
            <a:pPr algn="l"/>
            <a:r>
              <a:rPr lang="en-US" sz="3600" dirty="0"/>
              <a:t> </a:t>
            </a:r>
            <a:endParaRPr lang="en-IN" sz="4000" dirty="0"/>
          </a:p>
        </p:txBody>
      </p:sp>
    </p:spTree>
    <p:extLst>
      <p:ext uri="{BB962C8B-B14F-4D97-AF65-F5344CB8AC3E}">
        <p14:creationId xmlns:p14="http://schemas.microsoft.com/office/powerpoint/2010/main" val="180538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D629-1659-A756-56FC-FFC4F4067A8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ADA64D3-C0EC-649C-235A-964EC8A1F848}"/>
              </a:ext>
            </a:extLst>
          </p:cNvPr>
          <p:cNvPicPr>
            <a:picLocks noGrp="1" noChangeAspect="1"/>
          </p:cNvPicPr>
          <p:nvPr>
            <p:ph idx="1"/>
          </p:nvPr>
        </p:nvPicPr>
        <p:blipFill>
          <a:blip r:embed="rId2"/>
          <a:stretch>
            <a:fillRect/>
          </a:stretch>
        </p:blipFill>
        <p:spPr>
          <a:xfrm>
            <a:off x="1296717" y="1901825"/>
            <a:ext cx="8901879" cy="4351338"/>
          </a:xfrm>
        </p:spPr>
      </p:pic>
    </p:spTree>
    <p:extLst>
      <p:ext uri="{BB962C8B-B14F-4D97-AF65-F5344CB8AC3E}">
        <p14:creationId xmlns:p14="http://schemas.microsoft.com/office/powerpoint/2010/main" val="3697220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A9E0-DFEF-48D2-81F7-639CD34AEB88}"/>
              </a:ext>
            </a:extLst>
          </p:cNvPr>
          <p:cNvSpPr>
            <a:spLocks noGrp="1"/>
          </p:cNvSpPr>
          <p:nvPr>
            <p:ph type="title"/>
          </p:nvPr>
        </p:nvSpPr>
        <p:spPr>
          <a:xfrm>
            <a:off x="1024128" y="548640"/>
            <a:ext cx="9720072" cy="1029789"/>
          </a:xfrm>
        </p:spPr>
        <p:txBody>
          <a:bodyPr>
            <a:normAutofit/>
          </a:bodyPr>
          <a:lstStyle/>
          <a:p>
            <a:r>
              <a:rPr lang="en-US" sz="2800" dirty="0"/>
              <a:t>Which output you can give they represent in dataset</a:t>
            </a:r>
            <a:endParaRPr lang="en-IN" sz="2800" dirty="0"/>
          </a:p>
        </p:txBody>
      </p:sp>
      <p:pic>
        <p:nvPicPr>
          <p:cNvPr id="5" name="Content Placeholder 4">
            <a:extLst>
              <a:ext uri="{FF2B5EF4-FFF2-40B4-BE49-F238E27FC236}">
                <a16:creationId xmlns:a16="http://schemas.microsoft.com/office/drawing/2014/main" id="{B717AD1D-4101-91CC-1410-7F5DA155B4FA}"/>
              </a:ext>
            </a:extLst>
          </p:cNvPr>
          <p:cNvPicPr>
            <a:picLocks noGrp="1" noChangeAspect="1"/>
          </p:cNvPicPr>
          <p:nvPr>
            <p:ph idx="1"/>
          </p:nvPr>
        </p:nvPicPr>
        <p:blipFill>
          <a:blip r:embed="rId3"/>
          <a:stretch>
            <a:fillRect/>
          </a:stretch>
        </p:blipFill>
        <p:spPr>
          <a:xfrm>
            <a:off x="2373086" y="1839686"/>
            <a:ext cx="4654540" cy="4469039"/>
          </a:xfrm>
        </p:spPr>
      </p:pic>
    </p:spTree>
    <p:extLst>
      <p:ext uri="{BB962C8B-B14F-4D97-AF65-F5344CB8AC3E}">
        <p14:creationId xmlns:p14="http://schemas.microsoft.com/office/powerpoint/2010/main" val="3127544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5E2D-5AAD-4C78-7C52-163C629E71E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F9DD3C8-CFD0-5FDF-733E-F0399312E915}"/>
              </a:ext>
            </a:extLst>
          </p:cNvPr>
          <p:cNvPicPr>
            <a:picLocks noGrp="1" noChangeAspect="1"/>
          </p:cNvPicPr>
          <p:nvPr>
            <p:ph idx="1"/>
          </p:nvPr>
        </p:nvPicPr>
        <p:blipFill>
          <a:blip r:embed="rId2"/>
          <a:stretch>
            <a:fillRect/>
          </a:stretch>
        </p:blipFill>
        <p:spPr>
          <a:xfrm>
            <a:off x="76200" y="0"/>
            <a:ext cx="11582400" cy="7445829"/>
          </a:xfrm>
        </p:spPr>
      </p:pic>
    </p:spTree>
    <p:extLst>
      <p:ext uri="{BB962C8B-B14F-4D97-AF65-F5344CB8AC3E}">
        <p14:creationId xmlns:p14="http://schemas.microsoft.com/office/powerpoint/2010/main" val="3383012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2F4A7-1BC1-892B-71B5-E6013CDB8BE2}"/>
              </a:ext>
            </a:extLst>
          </p:cNvPr>
          <p:cNvSpPr>
            <a:spLocks noGrp="1"/>
          </p:cNvSpPr>
          <p:nvPr>
            <p:ph type="title"/>
          </p:nvPr>
        </p:nvSpPr>
        <p:spPr>
          <a:xfrm>
            <a:off x="1024128" y="585216"/>
            <a:ext cx="9720072" cy="1014984"/>
          </a:xfrm>
        </p:spPr>
        <p:txBody>
          <a:bodyPr>
            <a:normAutofit/>
          </a:bodyPr>
          <a:lstStyle/>
          <a:p>
            <a:r>
              <a:rPr lang="en-US" dirty="0"/>
              <a:t>Custom column:</a:t>
            </a:r>
            <a:endParaRPr lang="en-IN" dirty="0"/>
          </a:p>
        </p:txBody>
      </p:sp>
      <p:pic>
        <p:nvPicPr>
          <p:cNvPr id="5" name="Content Placeholder 4">
            <a:extLst>
              <a:ext uri="{FF2B5EF4-FFF2-40B4-BE49-F238E27FC236}">
                <a16:creationId xmlns:a16="http://schemas.microsoft.com/office/drawing/2014/main" id="{7131F1D1-2E55-E39A-C0A3-81758C6651B5}"/>
              </a:ext>
            </a:extLst>
          </p:cNvPr>
          <p:cNvPicPr>
            <a:picLocks noGrp="1" noChangeAspect="1"/>
          </p:cNvPicPr>
          <p:nvPr>
            <p:ph idx="1"/>
          </p:nvPr>
        </p:nvPicPr>
        <p:blipFill>
          <a:blip r:embed="rId2"/>
          <a:stretch>
            <a:fillRect/>
          </a:stretch>
        </p:blipFill>
        <p:spPr>
          <a:xfrm>
            <a:off x="1741714" y="1600200"/>
            <a:ext cx="7393641" cy="4708525"/>
          </a:xfrm>
        </p:spPr>
      </p:pic>
    </p:spTree>
    <p:extLst>
      <p:ext uri="{BB962C8B-B14F-4D97-AF65-F5344CB8AC3E}">
        <p14:creationId xmlns:p14="http://schemas.microsoft.com/office/powerpoint/2010/main" val="640024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DA06-E139-5FE5-E469-613FEF26A42B}"/>
              </a:ext>
            </a:extLst>
          </p:cNvPr>
          <p:cNvSpPr>
            <a:spLocks noGrp="1"/>
          </p:cNvSpPr>
          <p:nvPr>
            <p:ph type="title"/>
          </p:nvPr>
        </p:nvSpPr>
        <p:spPr/>
        <p:txBody>
          <a:bodyPr/>
          <a:lstStyle/>
          <a:p>
            <a:r>
              <a:rPr lang="en-US" dirty="0"/>
              <a:t>Replace values :</a:t>
            </a:r>
            <a:endParaRPr lang="en-IN" dirty="0"/>
          </a:p>
        </p:txBody>
      </p:sp>
      <p:sp>
        <p:nvSpPr>
          <p:cNvPr id="3" name="Content Placeholder 2">
            <a:extLst>
              <a:ext uri="{FF2B5EF4-FFF2-40B4-BE49-F238E27FC236}">
                <a16:creationId xmlns:a16="http://schemas.microsoft.com/office/drawing/2014/main" id="{C91718A5-EC6F-F771-27BD-70F4A25583BB}"/>
              </a:ext>
            </a:extLst>
          </p:cNvPr>
          <p:cNvSpPr>
            <a:spLocks noGrp="1"/>
          </p:cNvSpPr>
          <p:nvPr>
            <p:ph idx="1"/>
          </p:nvPr>
        </p:nvSpPr>
        <p:spPr>
          <a:xfrm>
            <a:off x="1024128" y="2286000"/>
            <a:ext cx="9720073" cy="2808514"/>
          </a:xfrm>
        </p:spPr>
        <p:txBody>
          <a:bodyPr/>
          <a:lstStyle/>
          <a:p>
            <a:r>
              <a:rPr lang="en-US" dirty="0"/>
              <a:t>You can replacing variables identifiers like take example</a:t>
            </a:r>
          </a:p>
          <a:p>
            <a:r>
              <a:rPr lang="en-US" dirty="0"/>
              <a:t>Example, </a:t>
            </a:r>
            <a:r>
              <a:rPr lang="en-US" dirty="0" err="1"/>
              <a:t>karachi</a:t>
            </a:r>
            <a:r>
              <a:rPr lang="en-US" dirty="0"/>
              <a:t> central </a:t>
            </a:r>
          </a:p>
          <a:p>
            <a:r>
              <a:rPr lang="en-US" dirty="0"/>
              <a:t>           to replacing</a:t>
            </a:r>
          </a:p>
          <a:p>
            <a:r>
              <a:rPr lang="en-US" dirty="0"/>
              <a:t>           </a:t>
            </a:r>
            <a:r>
              <a:rPr lang="en-US" dirty="0" err="1"/>
              <a:t>vizag</a:t>
            </a:r>
            <a:endParaRPr lang="en-IN" dirty="0"/>
          </a:p>
        </p:txBody>
      </p:sp>
    </p:spTree>
    <p:extLst>
      <p:ext uri="{BB962C8B-B14F-4D97-AF65-F5344CB8AC3E}">
        <p14:creationId xmlns:p14="http://schemas.microsoft.com/office/powerpoint/2010/main" val="5994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08C18-E8F6-F3B4-ACBB-064AE3EF9DDB}"/>
              </a:ext>
            </a:extLst>
          </p:cNvPr>
          <p:cNvSpPr>
            <a:spLocks noGrp="1"/>
          </p:cNvSpPr>
          <p:nvPr>
            <p:ph type="title"/>
          </p:nvPr>
        </p:nvSpPr>
        <p:spPr/>
        <p:txBody>
          <a:bodyPr/>
          <a:lstStyle/>
          <a:p>
            <a:r>
              <a:rPr lang="en-US" dirty="0"/>
              <a:t>Sample image</a:t>
            </a:r>
            <a:endParaRPr lang="en-IN" dirty="0"/>
          </a:p>
        </p:txBody>
      </p:sp>
      <p:pic>
        <p:nvPicPr>
          <p:cNvPr id="5" name="Content Placeholder 4">
            <a:extLst>
              <a:ext uri="{FF2B5EF4-FFF2-40B4-BE49-F238E27FC236}">
                <a16:creationId xmlns:a16="http://schemas.microsoft.com/office/drawing/2014/main" id="{85246981-D927-20C9-2694-602A072FE59C}"/>
              </a:ext>
            </a:extLst>
          </p:cNvPr>
          <p:cNvPicPr>
            <a:picLocks noGrp="1" noChangeAspect="1"/>
          </p:cNvPicPr>
          <p:nvPr>
            <p:ph idx="1"/>
          </p:nvPr>
        </p:nvPicPr>
        <p:blipFill>
          <a:blip r:embed="rId2"/>
          <a:stretch>
            <a:fillRect/>
          </a:stretch>
        </p:blipFill>
        <p:spPr>
          <a:xfrm>
            <a:off x="1275991" y="1825625"/>
            <a:ext cx="9640018" cy="4351338"/>
          </a:xfrm>
        </p:spPr>
      </p:pic>
    </p:spTree>
    <p:extLst>
      <p:ext uri="{BB962C8B-B14F-4D97-AF65-F5344CB8AC3E}">
        <p14:creationId xmlns:p14="http://schemas.microsoft.com/office/powerpoint/2010/main" val="3926380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B57A8-CABD-5FBC-4A42-CE641E0B2C34}"/>
              </a:ext>
            </a:extLst>
          </p:cNvPr>
          <p:cNvSpPr>
            <a:spLocks noGrp="1"/>
          </p:cNvSpPr>
          <p:nvPr>
            <p:ph type="title"/>
          </p:nvPr>
        </p:nvSpPr>
        <p:spPr>
          <a:xfrm>
            <a:off x="1024128" y="119744"/>
            <a:ext cx="2448415" cy="1055914"/>
          </a:xfrm>
        </p:spPr>
        <p:txBody>
          <a:bodyPr/>
          <a:lstStyle/>
          <a:p>
            <a:r>
              <a:rPr lang="en-US" dirty="0"/>
              <a:t>Pivot: </a:t>
            </a:r>
            <a:endParaRPr lang="en-IN" dirty="0"/>
          </a:p>
        </p:txBody>
      </p:sp>
      <p:sp>
        <p:nvSpPr>
          <p:cNvPr id="3" name="Content Placeholder 2">
            <a:extLst>
              <a:ext uri="{FF2B5EF4-FFF2-40B4-BE49-F238E27FC236}">
                <a16:creationId xmlns:a16="http://schemas.microsoft.com/office/drawing/2014/main" id="{0F0F8782-2C66-6408-12CE-BAA714B7AC7C}"/>
              </a:ext>
            </a:extLst>
          </p:cNvPr>
          <p:cNvSpPr>
            <a:spLocks noGrp="1"/>
          </p:cNvSpPr>
          <p:nvPr>
            <p:ph idx="1"/>
          </p:nvPr>
        </p:nvSpPr>
        <p:spPr>
          <a:xfrm>
            <a:off x="1024128" y="1567543"/>
            <a:ext cx="9720073" cy="5725886"/>
          </a:xfrm>
        </p:spPr>
        <p:txBody>
          <a:bodyPr>
            <a:normAutofit fontScale="92500" lnSpcReduction="20000"/>
          </a:bodyPr>
          <a:lstStyle/>
          <a:p>
            <a:r>
              <a:rPr lang="en-US" dirty="0"/>
              <a:t>.Group by summarize data(</a:t>
            </a:r>
            <a:r>
              <a:rPr lang="en-US" dirty="0" err="1"/>
              <a:t>e.g</a:t>
            </a:r>
            <a:r>
              <a:rPr lang="en-US" dirty="0"/>
              <a:t> , total sales by region)</a:t>
            </a:r>
          </a:p>
          <a:p>
            <a:r>
              <a:rPr lang="en-US" dirty="0"/>
              <a:t>.Rearrange pivot rows and columns.</a:t>
            </a:r>
          </a:p>
          <a:p>
            <a:r>
              <a:rPr lang="en-US" dirty="0"/>
              <a:t>.apply function like sum, count, average, etc.</a:t>
            </a:r>
          </a:p>
          <a:p>
            <a:r>
              <a:rPr lang="en-IN" dirty="0"/>
              <a:t>Example</a:t>
            </a:r>
          </a:p>
          <a:p>
            <a:r>
              <a:rPr lang="en-IN" dirty="0"/>
              <a:t>Original data</a:t>
            </a:r>
          </a:p>
          <a:p>
            <a:r>
              <a:rPr lang="en-IN" dirty="0"/>
              <a:t>Region     product     sales</a:t>
            </a:r>
          </a:p>
          <a:p>
            <a:r>
              <a:rPr lang="en-IN" dirty="0"/>
              <a:t>East          shampoo       100</a:t>
            </a:r>
          </a:p>
          <a:p>
            <a:r>
              <a:rPr lang="en-IN" dirty="0"/>
              <a:t>East        </a:t>
            </a:r>
            <a:r>
              <a:rPr lang="en-IN" dirty="0" err="1"/>
              <a:t>hairconditioner</a:t>
            </a:r>
            <a:r>
              <a:rPr lang="en-IN" dirty="0"/>
              <a:t>     150</a:t>
            </a:r>
          </a:p>
          <a:p>
            <a:r>
              <a:rPr lang="en-IN" dirty="0"/>
              <a:t>West         dress                   400</a:t>
            </a:r>
          </a:p>
          <a:p>
            <a:r>
              <a:rPr lang="en-IN" dirty="0"/>
              <a:t>     &gt; pivot sum of sales</a:t>
            </a:r>
          </a:p>
          <a:p>
            <a:r>
              <a:rPr lang="en-IN" dirty="0"/>
              <a:t> region     a           b</a:t>
            </a:r>
          </a:p>
          <a:p>
            <a:r>
              <a:rPr lang="en-IN" dirty="0"/>
              <a:t>East      100         150</a:t>
            </a:r>
          </a:p>
          <a:p>
            <a:r>
              <a:rPr lang="en-IN" dirty="0"/>
              <a:t>West       400   </a:t>
            </a:r>
          </a:p>
          <a:p>
            <a:endParaRPr lang="en-IN" dirty="0"/>
          </a:p>
        </p:txBody>
      </p:sp>
    </p:spTree>
    <p:extLst>
      <p:ext uri="{BB962C8B-B14F-4D97-AF65-F5344CB8AC3E}">
        <p14:creationId xmlns:p14="http://schemas.microsoft.com/office/powerpoint/2010/main" val="344212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35B7-28D2-B780-2E70-DD58ECB96D1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B1AF58-59B0-C25B-F0B0-A75FC09BE00F}"/>
              </a:ext>
            </a:extLst>
          </p:cNvPr>
          <p:cNvPicPr>
            <a:picLocks noGrp="1" noChangeAspect="1"/>
          </p:cNvPicPr>
          <p:nvPr>
            <p:ph idx="1"/>
          </p:nvPr>
        </p:nvPicPr>
        <p:blipFill>
          <a:blip r:embed="rId2"/>
          <a:stretch>
            <a:fillRect/>
          </a:stretch>
        </p:blipFill>
        <p:spPr>
          <a:xfrm>
            <a:off x="934027" y="1825625"/>
            <a:ext cx="10323945" cy="4351338"/>
          </a:xfrm>
        </p:spPr>
      </p:pic>
    </p:spTree>
    <p:extLst>
      <p:ext uri="{BB962C8B-B14F-4D97-AF65-F5344CB8AC3E}">
        <p14:creationId xmlns:p14="http://schemas.microsoft.com/office/powerpoint/2010/main" val="1998758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08B94-937B-EDCE-8930-0CD83BB9A141}"/>
              </a:ext>
            </a:extLst>
          </p:cNvPr>
          <p:cNvSpPr>
            <a:spLocks noGrp="1"/>
          </p:cNvSpPr>
          <p:nvPr>
            <p:ph type="title"/>
          </p:nvPr>
        </p:nvSpPr>
        <p:spPr/>
        <p:txBody>
          <a:bodyPr/>
          <a:lstStyle/>
          <a:p>
            <a:r>
              <a:rPr lang="en-US" dirty="0"/>
              <a:t>Split column</a:t>
            </a:r>
            <a:endParaRPr lang="en-IN" dirty="0"/>
          </a:p>
        </p:txBody>
      </p:sp>
      <p:pic>
        <p:nvPicPr>
          <p:cNvPr id="5" name="Content Placeholder 4">
            <a:extLst>
              <a:ext uri="{FF2B5EF4-FFF2-40B4-BE49-F238E27FC236}">
                <a16:creationId xmlns:a16="http://schemas.microsoft.com/office/drawing/2014/main" id="{DBC718A5-9197-131F-35EE-C469C97556F1}"/>
              </a:ext>
            </a:extLst>
          </p:cNvPr>
          <p:cNvPicPr>
            <a:picLocks noGrp="1" noChangeAspect="1"/>
          </p:cNvPicPr>
          <p:nvPr>
            <p:ph idx="1"/>
          </p:nvPr>
        </p:nvPicPr>
        <p:blipFill>
          <a:blip r:embed="rId2"/>
          <a:stretch>
            <a:fillRect/>
          </a:stretch>
        </p:blipFill>
        <p:spPr>
          <a:xfrm>
            <a:off x="1179878" y="1885242"/>
            <a:ext cx="2876951" cy="3648584"/>
          </a:xfrm>
        </p:spPr>
      </p:pic>
      <p:sp>
        <p:nvSpPr>
          <p:cNvPr id="6" name="TextBox 5">
            <a:extLst>
              <a:ext uri="{FF2B5EF4-FFF2-40B4-BE49-F238E27FC236}">
                <a16:creationId xmlns:a16="http://schemas.microsoft.com/office/drawing/2014/main" id="{43C69110-E9C8-3F44-EA4D-2E92772E0A42}"/>
              </a:ext>
            </a:extLst>
          </p:cNvPr>
          <p:cNvSpPr txBox="1"/>
          <p:nvPr/>
        </p:nvSpPr>
        <p:spPr>
          <a:xfrm>
            <a:off x="5627915" y="1885241"/>
            <a:ext cx="4365172" cy="1200329"/>
          </a:xfrm>
          <a:prstGeom prst="rect">
            <a:avLst/>
          </a:prstGeom>
          <a:noFill/>
        </p:spPr>
        <p:txBody>
          <a:bodyPr wrap="square" rtlCol="0">
            <a:spAutoFit/>
          </a:bodyPr>
          <a:lstStyle/>
          <a:p>
            <a:r>
              <a:rPr lang="en-US" dirty="0"/>
              <a:t>In these split column to break a single column to multiple parts, like </a:t>
            </a:r>
            <a:r>
              <a:rPr lang="en-US" dirty="0" err="1"/>
              <a:t>separting</a:t>
            </a:r>
            <a:endParaRPr lang="en-US" dirty="0"/>
          </a:p>
          <a:p>
            <a:r>
              <a:rPr lang="en-US" dirty="0"/>
              <a:t>You can see image split column by delimiter like perform it. </a:t>
            </a:r>
            <a:endParaRPr lang="en-IN" dirty="0"/>
          </a:p>
        </p:txBody>
      </p:sp>
    </p:spTree>
    <p:extLst>
      <p:ext uri="{BB962C8B-B14F-4D97-AF65-F5344CB8AC3E}">
        <p14:creationId xmlns:p14="http://schemas.microsoft.com/office/powerpoint/2010/main" val="4241366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B0A3C-A77F-577A-55B0-BC035B72DB8D}"/>
              </a:ext>
            </a:extLst>
          </p:cNvPr>
          <p:cNvSpPr>
            <a:spLocks noGrp="1"/>
          </p:cNvSpPr>
          <p:nvPr>
            <p:ph type="title"/>
          </p:nvPr>
        </p:nvSpPr>
        <p:spPr>
          <a:xfrm>
            <a:off x="1024128" y="585216"/>
            <a:ext cx="4222786" cy="1499616"/>
          </a:xfrm>
        </p:spPr>
        <p:txBody>
          <a:bodyPr/>
          <a:lstStyle/>
          <a:p>
            <a:r>
              <a:rPr lang="en-US" dirty="0"/>
              <a:t>Here you can see</a:t>
            </a:r>
            <a:endParaRPr lang="en-IN" dirty="0"/>
          </a:p>
        </p:txBody>
      </p:sp>
      <p:pic>
        <p:nvPicPr>
          <p:cNvPr id="5" name="Content Placeholder 4">
            <a:extLst>
              <a:ext uri="{FF2B5EF4-FFF2-40B4-BE49-F238E27FC236}">
                <a16:creationId xmlns:a16="http://schemas.microsoft.com/office/drawing/2014/main" id="{D221F7A6-C535-F5B2-833A-B878B3072289}"/>
              </a:ext>
            </a:extLst>
          </p:cNvPr>
          <p:cNvPicPr>
            <a:picLocks noGrp="1" noChangeAspect="1"/>
          </p:cNvPicPr>
          <p:nvPr>
            <p:ph idx="1"/>
          </p:nvPr>
        </p:nvPicPr>
        <p:blipFill>
          <a:blip r:embed="rId2"/>
          <a:stretch>
            <a:fillRect/>
          </a:stretch>
        </p:blipFill>
        <p:spPr>
          <a:xfrm>
            <a:off x="609600" y="2286000"/>
            <a:ext cx="9074507" cy="4022725"/>
          </a:xfrm>
        </p:spPr>
      </p:pic>
      <p:sp>
        <p:nvSpPr>
          <p:cNvPr id="6" name="TextBox 5">
            <a:extLst>
              <a:ext uri="{FF2B5EF4-FFF2-40B4-BE49-F238E27FC236}">
                <a16:creationId xmlns:a16="http://schemas.microsoft.com/office/drawing/2014/main" id="{51C97780-8D3C-FB23-EE3F-1BF2155A9335}"/>
              </a:ext>
            </a:extLst>
          </p:cNvPr>
          <p:cNvSpPr txBox="1"/>
          <p:nvPr/>
        </p:nvSpPr>
        <p:spPr>
          <a:xfrm>
            <a:off x="6237514" y="794657"/>
            <a:ext cx="3973286" cy="646331"/>
          </a:xfrm>
          <a:prstGeom prst="rect">
            <a:avLst/>
          </a:prstGeom>
          <a:noFill/>
        </p:spPr>
        <p:txBody>
          <a:bodyPr wrap="square" rtlCol="0">
            <a:spAutoFit/>
          </a:bodyPr>
          <a:lstStyle/>
          <a:p>
            <a:r>
              <a:rPr lang="en-US" dirty="0"/>
              <a:t>67 column was split number of characters in left possible.</a:t>
            </a:r>
            <a:endParaRPr lang="en-IN" dirty="0"/>
          </a:p>
        </p:txBody>
      </p:sp>
    </p:spTree>
    <p:extLst>
      <p:ext uri="{BB962C8B-B14F-4D97-AF65-F5344CB8AC3E}">
        <p14:creationId xmlns:p14="http://schemas.microsoft.com/office/powerpoint/2010/main" val="492734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B39D1-3A36-187B-F112-4A64CCF40624}"/>
              </a:ext>
            </a:extLst>
          </p:cNvPr>
          <p:cNvSpPr>
            <a:spLocks noGrp="1"/>
          </p:cNvSpPr>
          <p:nvPr>
            <p:ph type="title"/>
          </p:nvPr>
        </p:nvSpPr>
        <p:spPr>
          <a:xfrm>
            <a:off x="838200" y="397780"/>
            <a:ext cx="10515600" cy="5681212"/>
          </a:xfrm>
          <a:blipFill>
            <a:blip r:embed="rId2"/>
            <a:stretch>
              <a:fillRect/>
            </a:stretch>
          </a:blipFill>
        </p:spPr>
        <p:txBody>
          <a:bodyPr/>
          <a:lstStyle/>
          <a:p>
            <a:endParaRPr lang="en-IN" dirty="0"/>
          </a:p>
        </p:txBody>
      </p:sp>
      <p:sp>
        <p:nvSpPr>
          <p:cNvPr id="3" name="Content Placeholder 2">
            <a:extLst>
              <a:ext uri="{FF2B5EF4-FFF2-40B4-BE49-F238E27FC236}">
                <a16:creationId xmlns:a16="http://schemas.microsoft.com/office/drawing/2014/main" id="{1F34ABFF-25FF-0D1A-EE42-980538200E50}"/>
              </a:ext>
            </a:extLst>
          </p:cNvPr>
          <p:cNvSpPr>
            <a:spLocks noGrp="1"/>
          </p:cNvSpPr>
          <p:nvPr>
            <p:ph idx="1"/>
          </p:nvPr>
        </p:nvSpPr>
        <p:spPr>
          <a:xfrm>
            <a:off x="838201" y="397780"/>
            <a:ext cx="10515599" cy="5811839"/>
          </a:xfrm>
          <a:gradFill>
            <a:gsLst>
              <a:gs pos="0">
                <a:schemeClr val="accent6">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rmAutofit/>
          </a:bodyPr>
          <a:lstStyle/>
          <a:p>
            <a:pPr marL="0" indent="0" algn="ctr">
              <a:buNone/>
            </a:pPr>
            <a:r>
              <a:rPr lang="en-US" sz="7200" dirty="0">
                <a:latin typeface="Bahnschrift SemiBold Condensed" panose="020B0502040204020203" pitchFamily="34" charset="0"/>
              </a:rPr>
              <a:t>       </a:t>
            </a:r>
          </a:p>
          <a:p>
            <a:pPr marL="0" indent="0" algn="ctr">
              <a:buNone/>
            </a:pPr>
            <a:r>
              <a:rPr lang="en-US" sz="7200" dirty="0">
                <a:latin typeface="Bahnschrift SemiBold Condensed" panose="020B0502040204020203" pitchFamily="34" charset="0"/>
              </a:rPr>
              <a:t>SALES ANALYSIS DASHBOARD</a:t>
            </a:r>
          </a:p>
          <a:p>
            <a:pPr marL="0" indent="0">
              <a:buNone/>
            </a:pPr>
            <a:r>
              <a:rPr lang="en-US" sz="7200" dirty="0">
                <a:latin typeface="Bahnschrift SemiBold Condensed" panose="020B0502040204020203" pitchFamily="34" charset="0"/>
              </a:rPr>
              <a:t>                    OF DATASET.</a:t>
            </a:r>
          </a:p>
          <a:p>
            <a:pPr marL="0" indent="0">
              <a:buNone/>
            </a:pPr>
            <a:r>
              <a:rPr lang="en-US" sz="7200" dirty="0">
                <a:latin typeface="Bahnschrift SemiBold Condensed" panose="020B0502040204020203" pitchFamily="34" charset="0"/>
              </a:rPr>
              <a:t>                   POWER BI       </a:t>
            </a:r>
            <a:endParaRPr lang="en-IN" sz="7200" dirty="0">
              <a:latin typeface="Bahnschrift SemiBold Condensed" panose="020B0502040204020203" pitchFamily="34" charset="0"/>
            </a:endParaRPr>
          </a:p>
        </p:txBody>
      </p:sp>
    </p:spTree>
    <p:extLst>
      <p:ext uri="{BB962C8B-B14F-4D97-AF65-F5344CB8AC3E}">
        <p14:creationId xmlns:p14="http://schemas.microsoft.com/office/powerpoint/2010/main" val="716176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D1C84-DA5B-1D96-6B73-901995892157}"/>
              </a:ext>
            </a:extLst>
          </p:cNvPr>
          <p:cNvSpPr>
            <a:spLocks noGrp="1"/>
          </p:cNvSpPr>
          <p:nvPr>
            <p:ph type="title"/>
          </p:nvPr>
        </p:nvSpPr>
        <p:spPr/>
        <p:txBody>
          <a:bodyPr/>
          <a:lstStyle/>
          <a:p>
            <a:r>
              <a:rPr lang="en-US" dirty="0"/>
              <a:t>Group by</a:t>
            </a:r>
            <a:endParaRPr lang="en-IN" dirty="0"/>
          </a:p>
        </p:txBody>
      </p:sp>
      <p:pic>
        <p:nvPicPr>
          <p:cNvPr id="5" name="Content Placeholder 4">
            <a:extLst>
              <a:ext uri="{FF2B5EF4-FFF2-40B4-BE49-F238E27FC236}">
                <a16:creationId xmlns:a16="http://schemas.microsoft.com/office/drawing/2014/main" id="{0DBFF30F-EE62-FAE4-C4FF-8638E379358A}"/>
              </a:ext>
            </a:extLst>
          </p:cNvPr>
          <p:cNvPicPr>
            <a:picLocks noGrp="1" noChangeAspect="1"/>
          </p:cNvPicPr>
          <p:nvPr>
            <p:ph idx="1"/>
          </p:nvPr>
        </p:nvPicPr>
        <p:blipFill>
          <a:blip r:embed="rId2"/>
          <a:stretch>
            <a:fillRect/>
          </a:stretch>
        </p:blipFill>
        <p:spPr>
          <a:xfrm>
            <a:off x="1153885" y="1774373"/>
            <a:ext cx="9079480" cy="4523468"/>
          </a:xfrm>
        </p:spPr>
      </p:pic>
    </p:spTree>
    <p:extLst>
      <p:ext uri="{BB962C8B-B14F-4D97-AF65-F5344CB8AC3E}">
        <p14:creationId xmlns:p14="http://schemas.microsoft.com/office/powerpoint/2010/main" val="1984256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19350-9F4F-FC98-9D6B-2C907B435FE9}"/>
              </a:ext>
            </a:extLst>
          </p:cNvPr>
          <p:cNvSpPr>
            <a:spLocks noGrp="1"/>
          </p:cNvSpPr>
          <p:nvPr>
            <p:ph type="title"/>
          </p:nvPr>
        </p:nvSpPr>
        <p:spPr>
          <a:xfrm>
            <a:off x="1024128" y="585216"/>
            <a:ext cx="9720072" cy="481584"/>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1B51F914-DAA0-6351-560D-F9C295556F76}"/>
              </a:ext>
            </a:extLst>
          </p:cNvPr>
          <p:cNvPicPr>
            <a:picLocks noGrp="1" noChangeAspect="1"/>
          </p:cNvPicPr>
          <p:nvPr>
            <p:ph idx="1"/>
          </p:nvPr>
        </p:nvPicPr>
        <p:blipFill>
          <a:blip r:embed="rId2"/>
          <a:stretch>
            <a:fillRect/>
          </a:stretch>
        </p:blipFill>
        <p:spPr>
          <a:xfrm>
            <a:off x="1502229" y="1417638"/>
            <a:ext cx="5268685" cy="4022725"/>
          </a:xfrm>
        </p:spPr>
      </p:pic>
      <p:sp>
        <p:nvSpPr>
          <p:cNvPr id="6" name="TextBox 5">
            <a:extLst>
              <a:ext uri="{FF2B5EF4-FFF2-40B4-BE49-F238E27FC236}">
                <a16:creationId xmlns:a16="http://schemas.microsoft.com/office/drawing/2014/main" id="{8A512F79-C83B-4318-E6FC-5F7432130531}"/>
              </a:ext>
            </a:extLst>
          </p:cNvPr>
          <p:cNvSpPr txBox="1"/>
          <p:nvPr/>
        </p:nvSpPr>
        <p:spPr>
          <a:xfrm>
            <a:off x="8153400" y="1589314"/>
            <a:ext cx="3505200" cy="1200329"/>
          </a:xfrm>
          <a:prstGeom prst="rect">
            <a:avLst/>
          </a:prstGeom>
          <a:noFill/>
        </p:spPr>
        <p:txBody>
          <a:bodyPr wrap="square" rtlCol="0">
            <a:spAutoFit/>
          </a:bodyPr>
          <a:lstStyle/>
          <a:p>
            <a:r>
              <a:rPr lang="en-US" dirty="0"/>
              <a:t>Group by I can choose in basic  pick shipped date and   order id only these two based who can person order id product shipping time date</a:t>
            </a:r>
            <a:endParaRPr lang="en-IN" dirty="0"/>
          </a:p>
        </p:txBody>
      </p:sp>
    </p:spTree>
    <p:extLst>
      <p:ext uri="{BB962C8B-B14F-4D97-AF65-F5344CB8AC3E}">
        <p14:creationId xmlns:p14="http://schemas.microsoft.com/office/powerpoint/2010/main" val="70088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5BDFD-41AB-1670-9B88-0B2DC7551C65}"/>
              </a:ext>
            </a:extLst>
          </p:cNvPr>
          <p:cNvSpPr>
            <a:spLocks noGrp="1"/>
          </p:cNvSpPr>
          <p:nvPr>
            <p:ph type="title"/>
          </p:nvPr>
        </p:nvSpPr>
        <p:spPr/>
        <p:txBody>
          <a:bodyPr/>
          <a:lstStyle/>
          <a:p>
            <a:r>
              <a:rPr lang="en-US" dirty="0"/>
              <a:t>Data modelling</a:t>
            </a:r>
            <a:endParaRPr lang="en-IN" dirty="0"/>
          </a:p>
        </p:txBody>
      </p:sp>
      <p:pic>
        <p:nvPicPr>
          <p:cNvPr id="5" name="Content Placeholder 4">
            <a:extLst>
              <a:ext uri="{FF2B5EF4-FFF2-40B4-BE49-F238E27FC236}">
                <a16:creationId xmlns:a16="http://schemas.microsoft.com/office/drawing/2014/main" id="{85E26D99-11AD-4D12-AEC0-3CD789806C10}"/>
              </a:ext>
            </a:extLst>
          </p:cNvPr>
          <p:cNvPicPr>
            <a:picLocks noGrp="1" noChangeAspect="1"/>
          </p:cNvPicPr>
          <p:nvPr>
            <p:ph idx="1"/>
          </p:nvPr>
        </p:nvPicPr>
        <p:blipFill>
          <a:blip r:embed="rId2"/>
          <a:stretch>
            <a:fillRect/>
          </a:stretch>
        </p:blipFill>
        <p:spPr>
          <a:xfrm>
            <a:off x="1733692" y="1825625"/>
            <a:ext cx="8724615" cy="4351338"/>
          </a:xfrm>
        </p:spPr>
      </p:pic>
    </p:spTree>
    <p:extLst>
      <p:ext uri="{BB962C8B-B14F-4D97-AF65-F5344CB8AC3E}">
        <p14:creationId xmlns:p14="http://schemas.microsoft.com/office/powerpoint/2010/main" val="20471919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4F016-F192-DADE-1171-ED13D32BAD20}"/>
              </a:ext>
            </a:extLst>
          </p:cNvPr>
          <p:cNvSpPr>
            <a:spLocks noGrp="1"/>
          </p:cNvSpPr>
          <p:nvPr>
            <p:ph type="title"/>
          </p:nvPr>
        </p:nvSpPr>
        <p:spPr/>
        <p:txBody>
          <a:bodyPr/>
          <a:lstStyle/>
          <a:p>
            <a:r>
              <a:rPr lang="en-US" dirty="0"/>
              <a:t>cardinality</a:t>
            </a:r>
            <a:endParaRPr lang="en-IN" dirty="0"/>
          </a:p>
        </p:txBody>
      </p:sp>
      <p:sp>
        <p:nvSpPr>
          <p:cNvPr id="3" name="Content Placeholder 2">
            <a:extLst>
              <a:ext uri="{FF2B5EF4-FFF2-40B4-BE49-F238E27FC236}">
                <a16:creationId xmlns:a16="http://schemas.microsoft.com/office/drawing/2014/main" id="{403B3D97-AE48-B554-36EE-E2C351D595B1}"/>
              </a:ext>
            </a:extLst>
          </p:cNvPr>
          <p:cNvSpPr>
            <a:spLocks noGrp="1"/>
          </p:cNvSpPr>
          <p:nvPr>
            <p:ph idx="1"/>
          </p:nvPr>
        </p:nvSpPr>
        <p:spPr/>
        <p:txBody>
          <a:bodyPr/>
          <a:lstStyle/>
          <a:p>
            <a:r>
              <a:rPr lang="en-US" dirty="0"/>
              <a:t>One to one</a:t>
            </a:r>
          </a:p>
          <a:p>
            <a:r>
              <a:rPr lang="en-US" dirty="0"/>
              <a:t>One to may</a:t>
            </a:r>
          </a:p>
          <a:p>
            <a:r>
              <a:rPr lang="en-US" dirty="0"/>
              <a:t>Many to one </a:t>
            </a:r>
          </a:p>
          <a:p>
            <a:r>
              <a:rPr lang="en-US" dirty="0"/>
              <a:t>Many to many</a:t>
            </a:r>
            <a:endParaRPr lang="en-IN" dirty="0"/>
          </a:p>
        </p:txBody>
      </p:sp>
    </p:spTree>
    <p:extLst>
      <p:ext uri="{BB962C8B-B14F-4D97-AF65-F5344CB8AC3E}">
        <p14:creationId xmlns:p14="http://schemas.microsoft.com/office/powerpoint/2010/main" val="3914935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8D6EA-14BD-9C7F-DF24-13F496F1269B}"/>
              </a:ext>
            </a:extLst>
          </p:cNvPr>
          <p:cNvSpPr>
            <a:spLocks noGrp="1"/>
          </p:cNvSpPr>
          <p:nvPr>
            <p:ph type="title"/>
          </p:nvPr>
        </p:nvSpPr>
        <p:spPr>
          <a:xfrm>
            <a:off x="838200" y="979713"/>
            <a:ext cx="10515600" cy="1349829"/>
          </a:xfrm>
        </p:spPr>
        <p:txBody>
          <a:bodyPr>
            <a:normAutofit/>
          </a:bodyPr>
          <a:lstStyle/>
          <a:p>
            <a:r>
              <a:rPr lang="en-US" sz="4800" dirty="0"/>
              <a:t>What is Visualization?</a:t>
            </a:r>
            <a:endParaRPr lang="en-IN" sz="4800" dirty="0"/>
          </a:p>
        </p:txBody>
      </p:sp>
      <p:sp>
        <p:nvSpPr>
          <p:cNvPr id="4" name="Rectangle 1">
            <a:extLst>
              <a:ext uri="{FF2B5EF4-FFF2-40B4-BE49-F238E27FC236}">
                <a16:creationId xmlns:a16="http://schemas.microsoft.com/office/drawing/2014/main" id="{DD4D97F3-6F9B-ECB3-12FB-8569BF12E25B}"/>
              </a:ext>
            </a:extLst>
          </p:cNvPr>
          <p:cNvSpPr>
            <a:spLocks noGrp="1" noChangeArrowheads="1"/>
          </p:cNvSpPr>
          <p:nvPr>
            <p:ph idx="1"/>
          </p:nvPr>
        </p:nvSpPr>
        <p:spPr bwMode="auto">
          <a:xfrm>
            <a:off x="838200" y="2570136"/>
            <a:ext cx="1070065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Visualization is the graphical representation of information and data using charts,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graphs, maps, and other visual elements. It helps to make complex data easier to understand and analyze.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We use visualization to quickly identify patterns, trends, and outliers in data, which supports better decision-making and communication of insights.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We can more in </a:t>
            </a:r>
            <a:r>
              <a:rPr lang="en-US" altLang="en-US" sz="1800" dirty="0" err="1">
                <a:latin typeface="Arial" panose="020B0604020202020204" pitchFamily="34" charset="0"/>
              </a:rPr>
              <a:t>piechart</a:t>
            </a:r>
            <a:r>
              <a:rPr lang="en-US" altLang="en-US" sz="1800" dirty="0">
                <a:latin typeface="Arial" panose="020B0604020202020204" pitchFamily="34" charset="0"/>
              </a:rPr>
              <a:t>, donut chart , stacked column char, table ,</a:t>
            </a:r>
            <a:r>
              <a:rPr lang="en-US" altLang="en-US" sz="1800" dirty="0" err="1">
                <a:latin typeface="Arial" panose="020B0604020202020204" pitchFamily="34" charset="0"/>
              </a:rPr>
              <a:t>barchart</a:t>
            </a:r>
            <a:r>
              <a:rPr lang="en-US" altLang="en-US" sz="180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They are </a:t>
            </a:r>
            <a:r>
              <a:rPr lang="en-US" altLang="en-US" sz="1800" dirty="0">
                <a:latin typeface="Arial" panose="020B0604020202020204" pitchFamily="34" charset="0"/>
              </a:rPr>
              <a:t>many visualizations in power BI for example in pie chart can give in city and payment type represents in different colors.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2673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668B-158E-2066-07B8-F02CA904B3D6}"/>
              </a:ext>
            </a:extLst>
          </p:cNvPr>
          <p:cNvSpPr>
            <a:spLocks noGrp="1"/>
          </p:cNvSpPr>
          <p:nvPr>
            <p:ph type="title"/>
          </p:nvPr>
        </p:nvSpPr>
        <p:spPr>
          <a:xfrm>
            <a:off x="293914" y="0"/>
            <a:ext cx="9775372" cy="3026229"/>
          </a:xfrm>
        </p:spPr>
        <p:txBody>
          <a:bodyPr>
            <a:normAutofit fontScale="90000"/>
          </a:bodyPr>
          <a:lstStyle/>
          <a:p>
            <a:r>
              <a:rPr lang="en-US" sz="4800" dirty="0"/>
              <a:t> </a:t>
            </a:r>
            <a:br>
              <a:rPr lang="en-US" sz="4800" dirty="0"/>
            </a:br>
            <a:r>
              <a:rPr lang="en-US" sz="4800" dirty="0" err="1"/>
              <a:t>Piechart</a:t>
            </a:r>
            <a:r>
              <a:rPr lang="en-US" sz="4800" dirty="0"/>
              <a:t>:</a:t>
            </a:r>
            <a:br>
              <a:rPr lang="en-US" sz="4800" dirty="0"/>
            </a:br>
            <a:r>
              <a:rPr lang="en-US" sz="4800" dirty="0"/>
              <a:t> </a:t>
            </a:r>
            <a:r>
              <a:rPr lang="en-US" sz="4000" dirty="0"/>
              <a:t>sum of Quantity by category</a:t>
            </a:r>
            <a:br>
              <a:rPr lang="en-US" sz="4000" dirty="0"/>
            </a:br>
            <a:r>
              <a:rPr lang="en-US" sz="4000" dirty="0"/>
              <a:t>&gt; used to show in </a:t>
            </a:r>
            <a:r>
              <a:rPr lang="en-US" sz="4000" dirty="0" err="1"/>
              <a:t>piechart</a:t>
            </a:r>
            <a:r>
              <a:rPr lang="en-US" sz="4000" dirty="0"/>
              <a:t> which  category like candy how many customers can buy it. Show in percentage.</a:t>
            </a:r>
            <a:br>
              <a:rPr lang="en-US" sz="4800" dirty="0"/>
            </a:br>
            <a:br>
              <a:rPr lang="en-US" sz="4800" dirty="0"/>
            </a:br>
            <a:endParaRPr lang="en-IN" sz="4800" dirty="0"/>
          </a:p>
        </p:txBody>
      </p:sp>
      <p:pic>
        <p:nvPicPr>
          <p:cNvPr id="5" name="Content Placeholder 4">
            <a:extLst>
              <a:ext uri="{FF2B5EF4-FFF2-40B4-BE49-F238E27FC236}">
                <a16:creationId xmlns:a16="http://schemas.microsoft.com/office/drawing/2014/main" id="{A75F6A34-B0D6-F800-FD62-4FA8CDB5C235}"/>
              </a:ext>
            </a:extLst>
          </p:cNvPr>
          <p:cNvPicPr>
            <a:picLocks noGrp="1" noChangeAspect="1"/>
          </p:cNvPicPr>
          <p:nvPr>
            <p:ph idx="1"/>
          </p:nvPr>
        </p:nvPicPr>
        <p:blipFill>
          <a:blip r:embed="rId2"/>
          <a:stretch>
            <a:fillRect/>
          </a:stretch>
        </p:blipFill>
        <p:spPr>
          <a:xfrm>
            <a:off x="979715" y="3124200"/>
            <a:ext cx="7380514" cy="3429000"/>
          </a:xfrm>
        </p:spPr>
      </p:pic>
    </p:spTree>
    <p:extLst>
      <p:ext uri="{BB962C8B-B14F-4D97-AF65-F5344CB8AC3E}">
        <p14:creationId xmlns:p14="http://schemas.microsoft.com/office/powerpoint/2010/main" val="264490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57AC-9F48-B941-EBCB-0FBA08D50B0A}"/>
              </a:ext>
            </a:extLst>
          </p:cNvPr>
          <p:cNvSpPr>
            <a:spLocks noGrp="1"/>
          </p:cNvSpPr>
          <p:nvPr>
            <p:ph type="title"/>
          </p:nvPr>
        </p:nvSpPr>
        <p:spPr>
          <a:xfrm>
            <a:off x="838200" y="365125"/>
            <a:ext cx="10515600" cy="2584904"/>
          </a:xfrm>
        </p:spPr>
        <p:txBody>
          <a:bodyPr>
            <a:normAutofit fontScale="90000"/>
          </a:bodyPr>
          <a:lstStyle/>
          <a:p>
            <a:br>
              <a:rPr lang="en-US" dirty="0"/>
            </a:br>
            <a:br>
              <a:rPr lang="en-US" dirty="0"/>
            </a:br>
            <a:r>
              <a:rPr lang="en-US" dirty="0"/>
              <a:t>CARD VISUALS:</a:t>
            </a:r>
            <a:br>
              <a:rPr lang="en-US" dirty="0"/>
            </a:br>
            <a:br>
              <a:rPr lang="en-US" dirty="0"/>
            </a:br>
            <a:r>
              <a:rPr lang="en-US" dirty="0"/>
              <a:t>&gt; </a:t>
            </a:r>
            <a:r>
              <a:rPr lang="en-US" dirty="0" err="1"/>
              <a:t>choosen</a:t>
            </a:r>
            <a:r>
              <a:rPr lang="en-US" dirty="0"/>
              <a:t> in sum of first city in place Bahawalpur.</a:t>
            </a:r>
            <a:br>
              <a:rPr lang="en-US" dirty="0"/>
            </a:br>
            <a:r>
              <a:rPr lang="en-US" dirty="0"/>
              <a:t>&gt; taken in column first month April.</a:t>
            </a:r>
            <a:br>
              <a:rPr lang="en-US" dirty="0"/>
            </a:br>
            <a:br>
              <a:rPr lang="en-US" dirty="0"/>
            </a:br>
            <a:endParaRPr lang="en-IN" dirty="0"/>
          </a:p>
        </p:txBody>
      </p:sp>
      <p:pic>
        <p:nvPicPr>
          <p:cNvPr id="7" name="Content Placeholder 6">
            <a:extLst>
              <a:ext uri="{FF2B5EF4-FFF2-40B4-BE49-F238E27FC236}">
                <a16:creationId xmlns:a16="http://schemas.microsoft.com/office/drawing/2014/main" id="{08E78AF5-3EBE-32B4-9D18-23F3E285F2D5}"/>
              </a:ext>
            </a:extLst>
          </p:cNvPr>
          <p:cNvPicPr>
            <a:picLocks noGrp="1" noChangeAspect="1"/>
          </p:cNvPicPr>
          <p:nvPr>
            <p:ph idx="1"/>
          </p:nvPr>
        </p:nvPicPr>
        <p:blipFill>
          <a:blip r:embed="rId2"/>
          <a:stretch>
            <a:fillRect/>
          </a:stretch>
        </p:blipFill>
        <p:spPr>
          <a:xfrm>
            <a:off x="1600200" y="2797629"/>
            <a:ext cx="6501735" cy="3962400"/>
          </a:xfrm>
        </p:spPr>
      </p:pic>
    </p:spTree>
    <p:extLst>
      <p:ext uri="{BB962C8B-B14F-4D97-AF65-F5344CB8AC3E}">
        <p14:creationId xmlns:p14="http://schemas.microsoft.com/office/powerpoint/2010/main" val="208992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0AE6-DC64-1052-1611-26E0BECB119B}"/>
              </a:ext>
            </a:extLst>
          </p:cNvPr>
          <p:cNvSpPr>
            <a:spLocks noGrp="1"/>
          </p:cNvSpPr>
          <p:nvPr>
            <p:ph type="title"/>
          </p:nvPr>
        </p:nvSpPr>
        <p:spPr/>
        <p:txBody>
          <a:bodyPr>
            <a:normAutofit fontScale="90000"/>
          </a:bodyPr>
          <a:lstStyle/>
          <a:p>
            <a:r>
              <a:rPr lang="en-US" dirty="0"/>
              <a:t>Donut chart:</a:t>
            </a:r>
            <a:br>
              <a:rPr lang="en-US" dirty="0"/>
            </a:br>
            <a:r>
              <a:rPr lang="en-US" dirty="0"/>
              <a:t>&gt; </a:t>
            </a:r>
            <a:r>
              <a:rPr lang="en-US" sz="3600" dirty="0"/>
              <a:t>sum of revenue by payment type.</a:t>
            </a:r>
            <a:br>
              <a:rPr lang="en-US" sz="3600" dirty="0"/>
            </a:br>
            <a:r>
              <a:rPr lang="en-US" sz="3600" dirty="0"/>
              <a:t>&gt;  Used visualize payment type.</a:t>
            </a:r>
            <a:endParaRPr lang="en-IN" dirty="0"/>
          </a:p>
        </p:txBody>
      </p:sp>
      <p:pic>
        <p:nvPicPr>
          <p:cNvPr id="5" name="Content Placeholder 4">
            <a:extLst>
              <a:ext uri="{FF2B5EF4-FFF2-40B4-BE49-F238E27FC236}">
                <a16:creationId xmlns:a16="http://schemas.microsoft.com/office/drawing/2014/main" id="{53BF86E6-DE60-FDF2-102D-D7324AB2B30D}"/>
              </a:ext>
            </a:extLst>
          </p:cNvPr>
          <p:cNvPicPr>
            <a:picLocks noGrp="1" noChangeAspect="1"/>
          </p:cNvPicPr>
          <p:nvPr>
            <p:ph idx="1"/>
          </p:nvPr>
        </p:nvPicPr>
        <p:blipFill>
          <a:blip r:embed="rId2"/>
          <a:stretch>
            <a:fillRect/>
          </a:stretch>
        </p:blipFill>
        <p:spPr>
          <a:xfrm>
            <a:off x="2547258" y="1919791"/>
            <a:ext cx="5763614" cy="4163006"/>
          </a:xfrm>
        </p:spPr>
      </p:pic>
    </p:spTree>
    <p:extLst>
      <p:ext uri="{BB962C8B-B14F-4D97-AF65-F5344CB8AC3E}">
        <p14:creationId xmlns:p14="http://schemas.microsoft.com/office/powerpoint/2010/main" val="3711998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690-7587-C363-89FF-283297446BA4}"/>
              </a:ext>
            </a:extLst>
          </p:cNvPr>
          <p:cNvSpPr>
            <a:spLocks noGrp="1"/>
          </p:cNvSpPr>
          <p:nvPr>
            <p:ph type="title"/>
          </p:nvPr>
        </p:nvSpPr>
        <p:spPr>
          <a:xfrm>
            <a:off x="107950" y="365125"/>
            <a:ext cx="11245850" cy="1325563"/>
          </a:xfrm>
        </p:spPr>
        <p:txBody>
          <a:bodyPr>
            <a:normAutofit fontScale="90000"/>
          </a:bodyPr>
          <a:lstStyle/>
          <a:p>
            <a:r>
              <a:rPr lang="en-US" dirty="0"/>
              <a:t>Table:</a:t>
            </a:r>
            <a:br>
              <a:rPr lang="en-US" sz="3600" dirty="0"/>
            </a:br>
            <a:r>
              <a:rPr lang="en-US" sz="3600" dirty="0"/>
              <a:t>&gt; product name and payment type.</a:t>
            </a:r>
            <a:br>
              <a:rPr lang="en-US" sz="3600" dirty="0"/>
            </a:br>
            <a:r>
              <a:rPr lang="en-US" sz="3600" dirty="0"/>
              <a:t>&gt; used to visualize detailed understand product and payment type. </a:t>
            </a:r>
            <a:br>
              <a:rPr lang="en-US" sz="3600" dirty="0"/>
            </a:br>
            <a:r>
              <a:rPr lang="en-US" sz="3600" dirty="0"/>
              <a:t> </a:t>
            </a:r>
            <a:endParaRPr lang="en-IN" dirty="0"/>
          </a:p>
        </p:txBody>
      </p:sp>
      <p:pic>
        <p:nvPicPr>
          <p:cNvPr id="5" name="Content Placeholder 4">
            <a:extLst>
              <a:ext uri="{FF2B5EF4-FFF2-40B4-BE49-F238E27FC236}">
                <a16:creationId xmlns:a16="http://schemas.microsoft.com/office/drawing/2014/main" id="{891225E9-9304-628B-B28C-2DC4C0E97344}"/>
              </a:ext>
            </a:extLst>
          </p:cNvPr>
          <p:cNvPicPr>
            <a:picLocks noGrp="1" noChangeAspect="1"/>
          </p:cNvPicPr>
          <p:nvPr>
            <p:ph idx="1"/>
          </p:nvPr>
        </p:nvPicPr>
        <p:blipFill>
          <a:blip r:embed="rId2"/>
          <a:stretch>
            <a:fillRect/>
          </a:stretch>
        </p:blipFill>
        <p:spPr>
          <a:xfrm>
            <a:off x="1930555" y="1813294"/>
            <a:ext cx="6694714" cy="4094162"/>
          </a:xfrm>
        </p:spPr>
      </p:pic>
    </p:spTree>
    <p:extLst>
      <p:ext uri="{BB962C8B-B14F-4D97-AF65-F5344CB8AC3E}">
        <p14:creationId xmlns:p14="http://schemas.microsoft.com/office/powerpoint/2010/main" val="2990073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0AEE-3CF3-773C-22DA-7869E7903E55}"/>
              </a:ext>
            </a:extLst>
          </p:cNvPr>
          <p:cNvSpPr>
            <a:spLocks noGrp="1"/>
          </p:cNvSpPr>
          <p:nvPr>
            <p:ph type="title"/>
          </p:nvPr>
        </p:nvSpPr>
        <p:spPr/>
        <p:txBody>
          <a:bodyPr>
            <a:normAutofit fontScale="90000"/>
          </a:bodyPr>
          <a:lstStyle/>
          <a:p>
            <a:r>
              <a:rPr lang="en-US" dirty="0" err="1"/>
              <a:t>Barchart</a:t>
            </a:r>
            <a:r>
              <a:rPr lang="en-US" dirty="0"/>
              <a:t>: </a:t>
            </a:r>
            <a:br>
              <a:rPr lang="en-US" sz="3600" dirty="0"/>
            </a:br>
            <a:r>
              <a:rPr lang="en-US" sz="3600" dirty="0"/>
              <a:t>&gt; sum of quantity and by city.</a:t>
            </a:r>
            <a:br>
              <a:rPr lang="en-US" sz="3600" dirty="0"/>
            </a:br>
            <a:r>
              <a:rPr lang="en-US" sz="3600" dirty="0"/>
              <a:t>&gt; consider and used to which city members more quantity can but it in product</a:t>
            </a:r>
            <a:endParaRPr lang="en-IN" dirty="0"/>
          </a:p>
        </p:txBody>
      </p:sp>
      <p:pic>
        <p:nvPicPr>
          <p:cNvPr id="5" name="Content Placeholder 4">
            <a:extLst>
              <a:ext uri="{FF2B5EF4-FFF2-40B4-BE49-F238E27FC236}">
                <a16:creationId xmlns:a16="http://schemas.microsoft.com/office/drawing/2014/main" id="{9BDD6943-DD29-C588-FA50-E740D0650B89}"/>
              </a:ext>
            </a:extLst>
          </p:cNvPr>
          <p:cNvPicPr>
            <a:picLocks noGrp="1" noChangeAspect="1"/>
          </p:cNvPicPr>
          <p:nvPr>
            <p:ph idx="1"/>
          </p:nvPr>
        </p:nvPicPr>
        <p:blipFill>
          <a:blip r:embed="rId2"/>
          <a:stretch>
            <a:fillRect/>
          </a:stretch>
        </p:blipFill>
        <p:spPr>
          <a:xfrm>
            <a:off x="1263319" y="1961092"/>
            <a:ext cx="9665361" cy="4351338"/>
          </a:xfrm>
        </p:spPr>
      </p:pic>
    </p:spTree>
    <p:extLst>
      <p:ext uri="{BB962C8B-B14F-4D97-AF65-F5344CB8AC3E}">
        <p14:creationId xmlns:p14="http://schemas.microsoft.com/office/powerpoint/2010/main" val="4255425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BBA7-60A4-C8FC-34CB-0AA7511103AB}"/>
              </a:ext>
            </a:extLst>
          </p:cNvPr>
          <p:cNvSpPr>
            <a:spLocks noGrp="1"/>
          </p:cNvSpPr>
          <p:nvPr>
            <p:ph type="title"/>
          </p:nvPr>
        </p:nvSpPr>
        <p:spPr/>
        <p:txBody>
          <a:bodyPr>
            <a:normAutofit/>
          </a:bodyPr>
          <a:lstStyle/>
          <a:p>
            <a:r>
              <a:rPr lang="en-US" sz="6600" dirty="0"/>
              <a:t>USING POWER BI</a:t>
            </a:r>
            <a:endParaRPr lang="en-IN" sz="6600" dirty="0"/>
          </a:p>
        </p:txBody>
      </p:sp>
      <p:sp>
        <p:nvSpPr>
          <p:cNvPr id="3" name="Content Placeholder 2">
            <a:extLst>
              <a:ext uri="{FF2B5EF4-FFF2-40B4-BE49-F238E27FC236}">
                <a16:creationId xmlns:a16="http://schemas.microsoft.com/office/drawing/2014/main" id="{799446F8-A264-D9F6-7008-231F3835166A}"/>
              </a:ext>
            </a:extLst>
          </p:cNvPr>
          <p:cNvSpPr>
            <a:spLocks noGrp="1"/>
          </p:cNvSpPr>
          <p:nvPr>
            <p:ph idx="1"/>
          </p:nvPr>
        </p:nvSpPr>
        <p:spPr/>
        <p:txBody>
          <a:bodyPr>
            <a:normAutofit/>
          </a:bodyPr>
          <a:lstStyle/>
          <a:p>
            <a:pPr marL="0" indent="0" algn="ctr">
              <a:buNone/>
            </a:pPr>
            <a:r>
              <a:rPr lang="en-US" sz="6000" dirty="0"/>
              <a:t>DATASET SOURCE:</a:t>
            </a:r>
          </a:p>
          <a:p>
            <a:pPr marL="0" indent="0" algn="ctr">
              <a:buNone/>
            </a:pPr>
            <a:endParaRPr lang="en-US" sz="6000" dirty="0"/>
          </a:p>
          <a:p>
            <a:pPr marL="0" indent="0" algn="ctr">
              <a:buNone/>
            </a:pPr>
            <a:r>
              <a:rPr lang="en-US" sz="5400" dirty="0">
                <a:latin typeface="Algerian" panose="04020705040A02060702" pitchFamily="82" charset="0"/>
              </a:rPr>
              <a:t>KAGGLE</a:t>
            </a:r>
            <a:endParaRPr lang="en-IN" sz="5400" dirty="0">
              <a:latin typeface="Algerian" panose="04020705040A02060702" pitchFamily="82" charset="0"/>
            </a:endParaRPr>
          </a:p>
        </p:txBody>
      </p:sp>
      <p:sp>
        <p:nvSpPr>
          <p:cNvPr id="4" name="Arrow: Down 3">
            <a:extLst>
              <a:ext uri="{FF2B5EF4-FFF2-40B4-BE49-F238E27FC236}">
                <a16:creationId xmlns:a16="http://schemas.microsoft.com/office/drawing/2014/main" id="{3112CF07-EFB3-2F2E-196B-F71ECEAC0ECE}"/>
              </a:ext>
            </a:extLst>
          </p:cNvPr>
          <p:cNvSpPr/>
          <p:nvPr/>
        </p:nvSpPr>
        <p:spPr>
          <a:xfrm>
            <a:off x="5856514" y="2688771"/>
            <a:ext cx="718457" cy="8817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18176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9BBDA-2506-D3BD-C4AA-2D59ADA3183C}"/>
              </a:ext>
            </a:extLst>
          </p:cNvPr>
          <p:cNvSpPr>
            <a:spLocks noGrp="1"/>
          </p:cNvSpPr>
          <p:nvPr>
            <p:ph type="title"/>
          </p:nvPr>
        </p:nvSpPr>
        <p:spPr/>
        <p:txBody>
          <a:bodyPr>
            <a:normAutofit fontScale="90000"/>
          </a:bodyPr>
          <a:lstStyle/>
          <a:p>
            <a:r>
              <a:rPr lang="en-US" dirty="0"/>
              <a:t>Funnel chart:</a:t>
            </a:r>
            <a:br>
              <a:rPr lang="en-US" dirty="0"/>
            </a:br>
            <a:r>
              <a:rPr lang="en-US" dirty="0"/>
              <a:t>&gt; </a:t>
            </a:r>
            <a:r>
              <a:rPr lang="en-US" sz="3600" dirty="0"/>
              <a:t>sum of revenue </a:t>
            </a:r>
            <a:br>
              <a:rPr lang="en-US" sz="3600" dirty="0"/>
            </a:br>
            <a:r>
              <a:rPr lang="en-US" sz="3600" dirty="0"/>
              <a:t>&gt;  we can divide in each sales person count product revenue&gt;</a:t>
            </a:r>
            <a:br>
              <a:rPr lang="en-US" sz="3600" dirty="0"/>
            </a:br>
            <a:endParaRPr lang="en-IN" dirty="0"/>
          </a:p>
        </p:txBody>
      </p:sp>
      <p:pic>
        <p:nvPicPr>
          <p:cNvPr id="5" name="Content Placeholder 4">
            <a:extLst>
              <a:ext uri="{FF2B5EF4-FFF2-40B4-BE49-F238E27FC236}">
                <a16:creationId xmlns:a16="http://schemas.microsoft.com/office/drawing/2014/main" id="{EB3D1A49-128A-3AD9-A862-1D1D49F2A4BF}"/>
              </a:ext>
            </a:extLst>
          </p:cNvPr>
          <p:cNvPicPr>
            <a:picLocks noGrp="1" noChangeAspect="1"/>
          </p:cNvPicPr>
          <p:nvPr>
            <p:ph idx="1"/>
          </p:nvPr>
        </p:nvPicPr>
        <p:blipFill>
          <a:blip r:embed="rId2"/>
          <a:stretch>
            <a:fillRect/>
          </a:stretch>
        </p:blipFill>
        <p:spPr>
          <a:xfrm>
            <a:off x="2590801" y="1825625"/>
            <a:ext cx="5029112" cy="4351338"/>
          </a:xfrm>
        </p:spPr>
      </p:pic>
    </p:spTree>
    <p:extLst>
      <p:ext uri="{BB962C8B-B14F-4D97-AF65-F5344CB8AC3E}">
        <p14:creationId xmlns:p14="http://schemas.microsoft.com/office/powerpoint/2010/main" val="6930416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C17C-062B-0ECF-12E0-2DBA0E685A7C}"/>
              </a:ext>
            </a:extLst>
          </p:cNvPr>
          <p:cNvSpPr>
            <a:spLocks noGrp="1"/>
          </p:cNvSpPr>
          <p:nvPr>
            <p:ph type="title"/>
          </p:nvPr>
        </p:nvSpPr>
        <p:spPr/>
        <p:txBody>
          <a:bodyPr/>
          <a:lstStyle/>
          <a:p>
            <a:r>
              <a:rPr lang="en-US" dirty="0"/>
              <a:t>DASHBORDS:</a:t>
            </a:r>
            <a:endParaRPr lang="en-IN" dirty="0"/>
          </a:p>
        </p:txBody>
      </p:sp>
      <p:pic>
        <p:nvPicPr>
          <p:cNvPr id="5" name="Content Placeholder 4">
            <a:extLst>
              <a:ext uri="{FF2B5EF4-FFF2-40B4-BE49-F238E27FC236}">
                <a16:creationId xmlns:a16="http://schemas.microsoft.com/office/drawing/2014/main" id="{31FAD721-589B-A370-EE36-9E40A030AB5D}"/>
              </a:ext>
            </a:extLst>
          </p:cNvPr>
          <p:cNvPicPr>
            <a:picLocks noGrp="1" noChangeAspect="1"/>
          </p:cNvPicPr>
          <p:nvPr>
            <p:ph idx="1"/>
          </p:nvPr>
        </p:nvPicPr>
        <p:blipFill>
          <a:blip r:embed="rId2"/>
          <a:stretch>
            <a:fillRect/>
          </a:stretch>
        </p:blipFill>
        <p:spPr>
          <a:xfrm>
            <a:off x="496803" y="1690688"/>
            <a:ext cx="10856997" cy="5050970"/>
          </a:xfrm>
        </p:spPr>
      </p:pic>
    </p:spTree>
    <p:extLst>
      <p:ext uri="{BB962C8B-B14F-4D97-AF65-F5344CB8AC3E}">
        <p14:creationId xmlns:p14="http://schemas.microsoft.com/office/powerpoint/2010/main" val="109040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1A0E7-4245-DA31-3634-59C15EBC10A7}"/>
              </a:ext>
            </a:extLst>
          </p:cNvPr>
          <p:cNvSpPr>
            <a:spLocks noGrp="1"/>
          </p:cNvSpPr>
          <p:nvPr>
            <p:ph type="title"/>
          </p:nvPr>
        </p:nvSpPr>
        <p:spPr>
          <a:xfrm>
            <a:off x="186267" y="519764"/>
            <a:ext cx="11167533" cy="269508"/>
          </a:xfrm>
        </p:spPr>
        <p:txBody>
          <a:bodyPr>
            <a:normAutofit fontScale="90000"/>
          </a:bodyPr>
          <a:lstStyle/>
          <a:p>
            <a:endParaRPr lang="en-IN" sz="6600" dirty="0"/>
          </a:p>
        </p:txBody>
      </p:sp>
      <p:pic>
        <p:nvPicPr>
          <p:cNvPr id="5" name="Content Placeholder 4">
            <a:extLst>
              <a:ext uri="{FF2B5EF4-FFF2-40B4-BE49-F238E27FC236}">
                <a16:creationId xmlns:a16="http://schemas.microsoft.com/office/drawing/2014/main" id="{EBF33E48-2779-337D-CF01-E2AAA21F6027}"/>
              </a:ext>
            </a:extLst>
          </p:cNvPr>
          <p:cNvPicPr>
            <a:picLocks noGrp="1" noChangeAspect="1"/>
          </p:cNvPicPr>
          <p:nvPr>
            <p:ph idx="1"/>
          </p:nvPr>
        </p:nvPicPr>
        <p:blipFill>
          <a:blip r:embed="rId2"/>
          <a:stretch>
            <a:fillRect/>
          </a:stretch>
        </p:blipFill>
        <p:spPr>
          <a:xfrm>
            <a:off x="0" y="0"/>
            <a:ext cx="12192000" cy="4923896"/>
          </a:xfrm>
        </p:spPr>
      </p:pic>
    </p:spTree>
    <p:extLst>
      <p:ext uri="{BB962C8B-B14F-4D97-AF65-F5344CB8AC3E}">
        <p14:creationId xmlns:p14="http://schemas.microsoft.com/office/powerpoint/2010/main" val="2998200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2540E-17E0-52B2-8D79-3E14A02016DE}"/>
              </a:ext>
            </a:extLst>
          </p:cNvPr>
          <p:cNvSpPr>
            <a:spLocks noGrp="1"/>
          </p:cNvSpPr>
          <p:nvPr>
            <p:ph type="title"/>
          </p:nvPr>
        </p:nvSpPr>
        <p:spPr>
          <a:xfrm flipV="1">
            <a:off x="838200" y="313268"/>
            <a:ext cx="10515600" cy="51858"/>
          </a:xfrm>
        </p:spPr>
        <p:txBody>
          <a:bodyPr>
            <a:normAutofit fontScale="90000"/>
          </a:bodyPr>
          <a:lstStyle/>
          <a:p>
            <a:endParaRPr lang="en-IN" dirty="0"/>
          </a:p>
        </p:txBody>
      </p:sp>
      <p:pic>
        <p:nvPicPr>
          <p:cNvPr id="5" name="Content Placeholder 4">
            <a:extLst>
              <a:ext uri="{FF2B5EF4-FFF2-40B4-BE49-F238E27FC236}">
                <a16:creationId xmlns:a16="http://schemas.microsoft.com/office/drawing/2014/main" id="{A4AEC47B-AC5A-520A-3F90-8DD2387D0FFC}"/>
              </a:ext>
            </a:extLst>
          </p:cNvPr>
          <p:cNvPicPr>
            <a:picLocks noGrp="1" noChangeAspect="1"/>
          </p:cNvPicPr>
          <p:nvPr>
            <p:ph idx="1"/>
          </p:nvPr>
        </p:nvPicPr>
        <p:blipFill>
          <a:blip r:embed="rId2"/>
          <a:stretch>
            <a:fillRect/>
          </a:stretch>
        </p:blipFill>
        <p:spPr>
          <a:xfrm>
            <a:off x="0" y="41125"/>
            <a:ext cx="12551229" cy="5948363"/>
          </a:xfrm>
        </p:spPr>
      </p:pic>
    </p:spTree>
    <p:extLst>
      <p:ext uri="{BB962C8B-B14F-4D97-AF65-F5344CB8AC3E}">
        <p14:creationId xmlns:p14="http://schemas.microsoft.com/office/powerpoint/2010/main" val="3633194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AC7F1-EE0E-8F88-62A0-B82AB194592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DDCB536C-5634-3718-3E79-0B8BA79E6131}"/>
              </a:ext>
            </a:extLst>
          </p:cNvPr>
          <p:cNvPicPr>
            <a:picLocks noGrp="1" noChangeAspect="1"/>
          </p:cNvPicPr>
          <p:nvPr>
            <p:ph idx="1"/>
          </p:nvPr>
        </p:nvPicPr>
        <p:blipFill>
          <a:blip r:embed="rId2"/>
          <a:stretch>
            <a:fillRect/>
          </a:stretch>
        </p:blipFill>
        <p:spPr>
          <a:xfrm>
            <a:off x="307853" y="196286"/>
            <a:ext cx="11769242" cy="6013334"/>
          </a:xfrm>
        </p:spPr>
      </p:pic>
    </p:spTree>
    <p:extLst>
      <p:ext uri="{BB962C8B-B14F-4D97-AF65-F5344CB8AC3E}">
        <p14:creationId xmlns:p14="http://schemas.microsoft.com/office/powerpoint/2010/main" val="39067569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7FC0E-5FA3-6FC5-26FE-704FED180B9D}"/>
              </a:ext>
            </a:extLst>
          </p:cNvPr>
          <p:cNvSpPr>
            <a:spLocks noGrp="1"/>
          </p:cNvSpPr>
          <p:nvPr>
            <p:ph type="title"/>
          </p:nvPr>
        </p:nvSpPr>
        <p:spPr>
          <a:xfrm>
            <a:off x="838200" y="250257"/>
            <a:ext cx="10515600" cy="1440431"/>
          </a:xfrm>
        </p:spPr>
        <p:txBody>
          <a:bodyPr>
            <a:normAutofit/>
          </a:bodyPr>
          <a:lstStyle/>
          <a:p>
            <a:endParaRPr lang="en-IN" sz="8000" dirty="0"/>
          </a:p>
        </p:txBody>
      </p:sp>
      <p:sp>
        <p:nvSpPr>
          <p:cNvPr id="3" name="Content Placeholder 2">
            <a:extLst>
              <a:ext uri="{FF2B5EF4-FFF2-40B4-BE49-F238E27FC236}">
                <a16:creationId xmlns:a16="http://schemas.microsoft.com/office/drawing/2014/main" id="{D00F656B-4EA1-7618-577D-C5FDA77CDC68}"/>
              </a:ext>
            </a:extLst>
          </p:cNvPr>
          <p:cNvSpPr>
            <a:spLocks noGrp="1"/>
          </p:cNvSpPr>
          <p:nvPr>
            <p:ph idx="1"/>
          </p:nvPr>
        </p:nvSpPr>
        <p:spPr/>
        <p:txBody>
          <a:bodyPr>
            <a:normAutofit/>
          </a:bodyPr>
          <a:lstStyle/>
          <a:p>
            <a:pPr marL="0" indent="0" algn="ctr">
              <a:buNone/>
            </a:pPr>
            <a:r>
              <a:rPr lang="en-US" sz="8000" dirty="0"/>
              <a:t>THANKYOU</a:t>
            </a:r>
          </a:p>
          <a:p>
            <a:pPr marL="0" indent="0" algn="ctr">
              <a:buNone/>
            </a:pPr>
            <a:endParaRPr lang="en-IN" sz="3600" dirty="0"/>
          </a:p>
        </p:txBody>
      </p:sp>
    </p:spTree>
    <p:extLst>
      <p:ext uri="{BB962C8B-B14F-4D97-AF65-F5344CB8AC3E}">
        <p14:creationId xmlns:p14="http://schemas.microsoft.com/office/powerpoint/2010/main" val="335799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79231-9523-7EE2-57F2-B004DDEE3682}"/>
              </a:ext>
            </a:extLst>
          </p:cNvPr>
          <p:cNvSpPr>
            <a:spLocks noGrp="1"/>
          </p:cNvSpPr>
          <p:nvPr>
            <p:ph type="title"/>
          </p:nvPr>
        </p:nvSpPr>
        <p:spPr/>
        <p:txBody>
          <a:bodyPr>
            <a:normAutofit/>
          </a:bodyPr>
          <a:lstStyle/>
          <a:p>
            <a:r>
              <a:rPr lang="en-US" sz="8000" dirty="0">
                <a:latin typeface="Bahnschrift Condensed" panose="020B0502040204020203" pitchFamily="34" charset="0"/>
              </a:rPr>
              <a:t>PROJECT OVERVIEW :</a:t>
            </a:r>
            <a:endParaRPr lang="en-IN" sz="8000" dirty="0">
              <a:latin typeface="Bahnschrift Condensed" panose="020B0502040204020203" pitchFamily="34" charset="0"/>
            </a:endParaRPr>
          </a:p>
        </p:txBody>
      </p:sp>
      <p:sp>
        <p:nvSpPr>
          <p:cNvPr id="3" name="Content Placeholder 2">
            <a:extLst>
              <a:ext uri="{FF2B5EF4-FFF2-40B4-BE49-F238E27FC236}">
                <a16:creationId xmlns:a16="http://schemas.microsoft.com/office/drawing/2014/main" id="{32C54D0D-845E-C787-F044-CA8958B5A718}"/>
              </a:ext>
            </a:extLst>
          </p:cNvPr>
          <p:cNvSpPr>
            <a:spLocks noGrp="1"/>
          </p:cNvSpPr>
          <p:nvPr>
            <p:ph idx="1"/>
          </p:nvPr>
        </p:nvSpPr>
        <p:spPr/>
        <p:txBody>
          <a:bodyPr>
            <a:normAutofit/>
          </a:bodyPr>
          <a:lstStyle/>
          <a:p>
            <a:pPr marL="0" indent="0">
              <a:buNone/>
            </a:pPr>
            <a:endParaRPr lang="en-US" sz="4000" dirty="0"/>
          </a:p>
          <a:p>
            <a:pPr marL="0" indent="0">
              <a:buNone/>
            </a:pPr>
            <a:r>
              <a:rPr lang="en-US" sz="4000" dirty="0"/>
              <a:t>OBJECTIVE: </a:t>
            </a:r>
            <a:r>
              <a:rPr lang="en-US" dirty="0"/>
              <a:t>TO analyze sales data using power bi and extract values insights.</a:t>
            </a:r>
          </a:p>
          <a:p>
            <a:pPr marL="0" indent="0">
              <a:buNone/>
            </a:pPr>
            <a:endParaRPr lang="en-US" sz="4000" b="1" dirty="0"/>
          </a:p>
          <a:p>
            <a:pPr marL="0" indent="0">
              <a:buNone/>
            </a:pPr>
            <a:r>
              <a:rPr lang="en-IN" sz="4000" dirty="0"/>
              <a:t>TOOLS USED: power bi, and power query.</a:t>
            </a:r>
          </a:p>
        </p:txBody>
      </p:sp>
    </p:spTree>
    <p:extLst>
      <p:ext uri="{BB962C8B-B14F-4D97-AF65-F5344CB8AC3E}">
        <p14:creationId xmlns:p14="http://schemas.microsoft.com/office/powerpoint/2010/main" val="100610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B28A9-CB09-D80F-CB9B-E298711E4212}"/>
              </a:ext>
            </a:extLst>
          </p:cNvPr>
          <p:cNvSpPr>
            <a:spLocks noGrp="1"/>
          </p:cNvSpPr>
          <p:nvPr>
            <p:ph type="title"/>
          </p:nvPr>
        </p:nvSpPr>
        <p:spPr>
          <a:xfrm>
            <a:off x="1024128" y="585216"/>
            <a:ext cx="9066929" cy="906127"/>
          </a:xfrm>
        </p:spPr>
        <p:txBody>
          <a:bodyPr/>
          <a:lstStyle/>
          <a:p>
            <a:r>
              <a:rPr lang="en-US" dirty="0"/>
              <a:t>RENAME COLUMN :</a:t>
            </a:r>
            <a:endParaRPr lang="en-IN" dirty="0"/>
          </a:p>
        </p:txBody>
      </p:sp>
      <p:pic>
        <p:nvPicPr>
          <p:cNvPr id="5" name="Content Placeholder 4">
            <a:extLst>
              <a:ext uri="{FF2B5EF4-FFF2-40B4-BE49-F238E27FC236}">
                <a16:creationId xmlns:a16="http://schemas.microsoft.com/office/drawing/2014/main" id="{505014CB-E98E-55D9-3BD1-98FB70BD96FF}"/>
              </a:ext>
            </a:extLst>
          </p:cNvPr>
          <p:cNvPicPr>
            <a:picLocks noGrp="1" noChangeAspect="1"/>
          </p:cNvPicPr>
          <p:nvPr>
            <p:ph idx="1"/>
          </p:nvPr>
        </p:nvPicPr>
        <p:blipFill>
          <a:blip r:embed="rId2"/>
          <a:stretch>
            <a:fillRect/>
          </a:stretch>
        </p:blipFill>
        <p:spPr>
          <a:xfrm>
            <a:off x="947058" y="1926771"/>
            <a:ext cx="8299924" cy="4659086"/>
          </a:xfrm>
        </p:spPr>
      </p:pic>
      <p:sp>
        <p:nvSpPr>
          <p:cNvPr id="6" name="TextBox 5">
            <a:extLst>
              <a:ext uri="{FF2B5EF4-FFF2-40B4-BE49-F238E27FC236}">
                <a16:creationId xmlns:a16="http://schemas.microsoft.com/office/drawing/2014/main" id="{3CF8A0F8-795D-33C6-8B76-4444BF900607}"/>
              </a:ext>
            </a:extLst>
          </p:cNvPr>
          <p:cNvSpPr txBox="1"/>
          <p:nvPr/>
        </p:nvSpPr>
        <p:spPr>
          <a:xfrm>
            <a:off x="5355771" y="729343"/>
            <a:ext cx="6139543" cy="1200329"/>
          </a:xfrm>
          <a:prstGeom prst="rect">
            <a:avLst/>
          </a:prstGeom>
          <a:noFill/>
        </p:spPr>
        <p:txBody>
          <a:bodyPr wrap="square" rtlCol="0">
            <a:spAutoFit/>
          </a:bodyPr>
          <a:lstStyle/>
          <a:p>
            <a:r>
              <a:rPr lang="en-US" dirty="0"/>
              <a:t>Renaming a column was means changing the name </a:t>
            </a:r>
            <a:r>
              <a:rPr lang="en-US" dirty="0" err="1"/>
              <a:t>lable</a:t>
            </a:r>
            <a:r>
              <a:rPr lang="en-US" dirty="0"/>
              <a:t> or header of a column a data table to something more meaningful, readable, or standard like( EMP_ID )to change Rename column EMPLOYEE_ID.</a:t>
            </a:r>
            <a:endParaRPr lang="en-IN" dirty="0"/>
          </a:p>
        </p:txBody>
      </p:sp>
    </p:spTree>
    <p:extLst>
      <p:ext uri="{BB962C8B-B14F-4D97-AF65-F5344CB8AC3E}">
        <p14:creationId xmlns:p14="http://schemas.microsoft.com/office/powerpoint/2010/main" val="3047342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84B62-BC66-49D7-CBB7-EC92C05BE188}"/>
              </a:ext>
            </a:extLst>
          </p:cNvPr>
          <p:cNvSpPr>
            <a:spLocks noGrp="1"/>
          </p:cNvSpPr>
          <p:nvPr>
            <p:ph type="title"/>
          </p:nvPr>
        </p:nvSpPr>
        <p:spPr>
          <a:xfrm>
            <a:off x="1024128" y="585216"/>
            <a:ext cx="7706215" cy="1287127"/>
          </a:xfrm>
        </p:spPr>
        <p:txBody>
          <a:bodyPr>
            <a:normAutofit/>
          </a:bodyPr>
          <a:lstStyle/>
          <a:p>
            <a:pPr algn="ctr"/>
            <a:r>
              <a:rPr lang="en-US" sz="4800" dirty="0"/>
              <a:t>REMOVE COLUMN &amp; ROWS</a:t>
            </a:r>
            <a:endParaRPr lang="en-IN" sz="4800" dirty="0"/>
          </a:p>
        </p:txBody>
      </p:sp>
      <p:pic>
        <p:nvPicPr>
          <p:cNvPr id="7" name="Content Placeholder 6">
            <a:extLst>
              <a:ext uri="{FF2B5EF4-FFF2-40B4-BE49-F238E27FC236}">
                <a16:creationId xmlns:a16="http://schemas.microsoft.com/office/drawing/2014/main" id="{25717C65-0CBC-59F0-4B2F-BAEA48733016}"/>
              </a:ext>
            </a:extLst>
          </p:cNvPr>
          <p:cNvPicPr>
            <a:picLocks noGrp="1" noChangeAspect="1"/>
          </p:cNvPicPr>
          <p:nvPr>
            <p:ph idx="1"/>
          </p:nvPr>
        </p:nvPicPr>
        <p:blipFill>
          <a:blip r:embed="rId2"/>
          <a:stretch>
            <a:fillRect/>
          </a:stretch>
        </p:blipFill>
        <p:spPr>
          <a:xfrm>
            <a:off x="1523999" y="1872344"/>
            <a:ext cx="7206343" cy="4436382"/>
          </a:xfrm>
        </p:spPr>
      </p:pic>
      <p:sp>
        <p:nvSpPr>
          <p:cNvPr id="8" name="TextBox 7">
            <a:extLst>
              <a:ext uri="{FF2B5EF4-FFF2-40B4-BE49-F238E27FC236}">
                <a16:creationId xmlns:a16="http://schemas.microsoft.com/office/drawing/2014/main" id="{1FA48F1E-5074-3008-2204-07A7E794D5C7}"/>
              </a:ext>
            </a:extLst>
          </p:cNvPr>
          <p:cNvSpPr txBox="1"/>
          <p:nvPr/>
        </p:nvSpPr>
        <p:spPr>
          <a:xfrm>
            <a:off x="9339943" y="1654629"/>
            <a:ext cx="2481943" cy="1477328"/>
          </a:xfrm>
          <a:prstGeom prst="rect">
            <a:avLst/>
          </a:prstGeom>
          <a:noFill/>
        </p:spPr>
        <p:txBody>
          <a:bodyPr wrap="square" rtlCol="0">
            <a:spAutoFit/>
          </a:bodyPr>
          <a:lstStyle/>
          <a:p>
            <a:r>
              <a:rPr lang="en-US" dirty="0"/>
              <a:t>The remove column and rows unwanted duplicated data can delete remove any null values.</a:t>
            </a:r>
            <a:endParaRPr lang="en-IN" dirty="0"/>
          </a:p>
        </p:txBody>
      </p:sp>
    </p:spTree>
    <p:extLst>
      <p:ext uri="{BB962C8B-B14F-4D97-AF65-F5344CB8AC3E}">
        <p14:creationId xmlns:p14="http://schemas.microsoft.com/office/powerpoint/2010/main" val="34525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8871-644B-EFB4-CDC6-7CB6D35F02D1}"/>
              </a:ext>
            </a:extLst>
          </p:cNvPr>
          <p:cNvSpPr>
            <a:spLocks noGrp="1"/>
          </p:cNvSpPr>
          <p:nvPr>
            <p:ph type="title"/>
          </p:nvPr>
        </p:nvSpPr>
        <p:spPr>
          <a:xfrm>
            <a:off x="979714" y="478972"/>
            <a:ext cx="5519057" cy="566058"/>
          </a:xfrm>
        </p:spPr>
        <p:txBody>
          <a:bodyPr>
            <a:normAutofit fontScale="90000"/>
          </a:bodyPr>
          <a:lstStyle/>
          <a:p>
            <a:r>
              <a:rPr lang="en-US" dirty="0"/>
              <a:t>USE FIRST ROW AS HEADER:</a:t>
            </a:r>
            <a:r>
              <a:rPr lang="en-US" sz="2800" dirty="0"/>
              <a:t> </a:t>
            </a:r>
            <a:br>
              <a:rPr lang="en-US" sz="3600" i="1" dirty="0"/>
            </a:br>
            <a:endParaRPr lang="en-IN" dirty="0"/>
          </a:p>
        </p:txBody>
      </p:sp>
      <p:pic>
        <p:nvPicPr>
          <p:cNvPr id="5" name="Content Placeholder 4">
            <a:extLst>
              <a:ext uri="{FF2B5EF4-FFF2-40B4-BE49-F238E27FC236}">
                <a16:creationId xmlns:a16="http://schemas.microsoft.com/office/drawing/2014/main" id="{F6D30086-EC10-D529-8F30-C55F1EF90EDA}"/>
              </a:ext>
            </a:extLst>
          </p:cNvPr>
          <p:cNvPicPr>
            <a:picLocks noGrp="1" noChangeAspect="1"/>
          </p:cNvPicPr>
          <p:nvPr>
            <p:ph idx="1"/>
          </p:nvPr>
        </p:nvPicPr>
        <p:blipFill>
          <a:blip r:embed="rId3"/>
          <a:stretch>
            <a:fillRect/>
          </a:stretch>
        </p:blipFill>
        <p:spPr>
          <a:xfrm>
            <a:off x="468086" y="1480459"/>
            <a:ext cx="10156371" cy="4223893"/>
          </a:xfrm>
        </p:spPr>
      </p:pic>
      <p:sp>
        <p:nvSpPr>
          <p:cNvPr id="8" name="TextBox 7">
            <a:extLst>
              <a:ext uri="{FF2B5EF4-FFF2-40B4-BE49-F238E27FC236}">
                <a16:creationId xmlns:a16="http://schemas.microsoft.com/office/drawing/2014/main" id="{980B99DA-E7DA-C897-9F33-31ADE7244461}"/>
              </a:ext>
            </a:extLst>
          </p:cNvPr>
          <p:cNvSpPr txBox="1"/>
          <p:nvPr/>
        </p:nvSpPr>
        <p:spPr>
          <a:xfrm>
            <a:off x="740229" y="5878286"/>
            <a:ext cx="10657114" cy="646331"/>
          </a:xfrm>
          <a:prstGeom prst="rect">
            <a:avLst/>
          </a:prstGeom>
          <a:noFill/>
        </p:spPr>
        <p:txBody>
          <a:bodyPr wrap="square" rtlCol="0">
            <a:spAutoFit/>
          </a:bodyPr>
          <a:lstStyle/>
          <a:p>
            <a:r>
              <a:rPr lang="en-US" sz="1800" dirty="0"/>
              <a:t>in the use first row as header it can change in columns name replace in given name like customer name and payment type replacing in header they can more use in first row as header.</a:t>
            </a:r>
          </a:p>
        </p:txBody>
      </p:sp>
    </p:spTree>
    <p:extLst>
      <p:ext uri="{BB962C8B-B14F-4D97-AF65-F5344CB8AC3E}">
        <p14:creationId xmlns:p14="http://schemas.microsoft.com/office/powerpoint/2010/main" val="3243897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B058-3304-5954-D49A-271A34A61D1B}"/>
              </a:ext>
            </a:extLst>
          </p:cNvPr>
          <p:cNvSpPr>
            <a:spLocks noGrp="1"/>
          </p:cNvSpPr>
          <p:nvPr>
            <p:ph type="title"/>
          </p:nvPr>
        </p:nvSpPr>
        <p:spPr/>
        <p:txBody>
          <a:bodyPr/>
          <a:lstStyle/>
          <a:p>
            <a:r>
              <a:rPr lang="en-US" dirty="0"/>
              <a:t>Conditional column</a:t>
            </a:r>
            <a:endParaRPr lang="en-IN" dirty="0"/>
          </a:p>
        </p:txBody>
      </p:sp>
      <p:sp>
        <p:nvSpPr>
          <p:cNvPr id="3" name="Content Placeholder 2">
            <a:extLst>
              <a:ext uri="{FF2B5EF4-FFF2-40B4-BE49-F238E27FC236}">
                <a16:creationId xmlns:a16="http://schemas.microsoft.com/office/drawing/2014/main" id="{8C3BA0A7-9099-7DEC-095F-B2D51CE5937E}"/>
              </a:ext>
            </a:extLst>
          </p:cNvPr>
          <p:cNvSpPr>
            <a:spLocks noGrp="1"/>
          </p:cNvSpPr>
          <p:nvPr>
            <p:ph idx="1"/>
          </p:nvPr>
        </p:nvSpPr>
        <p:spPr/>
        <p:txBody>
          <a:bodyPr/>
          <a:lstStyle/>
          <a:p>
            <a:r>
              <a:rPr lang="en-US" dirty="0"/>
              <a:t>1.  GO to transform data &gt; power query editor.</a:t>
            </a:r>
          </a:p>
          <a:p>
            <a:r>
              <a:rPr lang="en-US" dirty="0"/>
              <a:t>2. click on add column &gt; conditional column</a:t>
            </a:r>
          </a:p>
          <a:p>
            <a:r>
              <a:rPr lang="en-US" dirty="0"/>
              <a:t>3. in the dialog</a:t>
            </a:r>
          </a:p>
          <a:p>
            <a:pPr marL="457200" indent="-457200">
              <a:buFont typeface="+mj-lt"/>
              <a:buAutoNum type="arabicPeriod"/>
            </a:pPr>
            <a:r>
              <a:rPr lang="en-US" dirty="0"/>
              <a:t>Choose the column</a:t>
            </a:r>
          </a:p>
          <a:p>
            <a:pPr marL="457200" indent="-457200">
              <a:buFont typeface="+mj-lt"/>
              <a:buAutoNum type="arabicPeriod"/>
            </a:pPr>
            <a:r>
              <a:rPr lang="en-US" dirty="0" err="1"/>
              <a:t>Deffine</a:t>
            </a:r>
            <a:r>
              <a:rPr lang="en-US" dirty="0"/>
              <a:t> condition.</a:t>
            </a:r>
          </a:p>
          <a:p>
            <a:pPr marL="457200" indent="-457200">
              <a:buFont typeface="+mj-lt"/>
              <a:buAutoNum type="arabicPeriod"/>
            </a:pPr>
            <a:r>
              <a:rPr lang="en-US" dirty="0"/>
              <a:t>Set output value.</a:t>
            </a:r>
          </a:p>
          <a:p>
            <a:pPr marL="457200" indent="-457200">
              <a:buFont typeface="+mj-lt"/>
              <a:buAutoNum type="arabicPeriod"/>
            </a:pPr>
            <a:r>
              <a:rPr lang="en-US" dirty="0"/>
              <a:t>Optionally and add else value</a:t>
            </a:r>
          </a:p>
          <a:p>
            <a:pPr marL="0" indent="0">
              <a:buNone/>
            </a:pPr>
            <a:r>
              <a:rPr lang="en-US" dirty="0"/>
              <a:t>4. Click ok</a:t>
            </a:r>
          </a:p>
          <a:p>
            <a:pPr marL="0" indent="0">
              <a:buNone/>
            </a:pPr>
            <a:endParaRPr lang="en-US" dirty="0"/>
          </a:p>
          <a:p>
            <a:pPr marL="0" indent="0">
              <a:buNone/>
            </a:pPr>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405305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4EE6-7448-2A81-2D8B-1DD483C252FC}"/>
              </a:ext>
            </a:extLst>
          </p:cNvPr>
          <p:cNvSpPr>
            <a:spLocks noGrp="1"/>
          </p:cNvSpPr>
          <p:nvPr>
            <p:ph type="title"/>
          </p:nvPr>
        </p:nvSpPr>
        <p:spPr>
          <a:xfrm>
            <a:off x="1024129" y="0"/>
            <a:ext cx="9720072" cy="1153886"/>
          </a:xfrm>
        </p:spPr>
        <p:txBody>
          <a:bodyPr/>
          <a:lstStyle/>
          <a:p>
            <a:r>
              <a:rPr lang="en-US" dirty="0"/>
              <a:t>It is condition column</a:t>
            </a:r>
            <a:endParaRPr lang="en-IN" dirty="0"/>
          </a:p>
        </p:txBody>
      </p:sp>
      <p:pic>
        <p:nvPicPr>
          <p:cNvPr id="5" name="Content Placeholder 4">
            <a:extLst>
              <a:ext uri="{FF2B5EF4-FFF2-40B4-BE49-F238E27FC236}">
                <a16:creationId xmlns:a16="http://schemas.microsoft.com/office/drawing/2014/main" id="{06D31465-42F5-D45F-527E-C850E966F927}"/>
              </a:ext>
            </a:extLst>
          </p:cNvPr>
          <p:cNvPicPr>
            <a:picLocks noGrp="1" noChangeAspect="1"/>
          </p:cNvPicPr>
          <p:nvPr>
            <p:ph idx="1"/>
          </p:nvPr>
        </p:nvPicPr>
        <p:blipFill>
          <a:blip r:embed="rId2"/>
          <a:stretch>
            <a:fillRect/>
          </a:stretch>
        </p:blipFill>
        <p:spPr>
          <a:xfrm>
            <a:off x="1024129" y="1252539"/>
            <a:ext cx="8786415" cy="4603976"/>
          </a:xfrm>
        </p:spPr>
      </p:pic>
    </p:spTree>
    <p:extLst>
      <p:ext uri="{BB962C8B-B14F-4D97-AF65-F5344CB8AC3E}">
        <p14:creationId xmlns:p14="http://schemas.microsoft.com/office/powerpoint/2010/main" val="2164379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846</TotalTime>
  <Words>693</Words>
  <Application>Microsoft Office PowerPoint</Application>
  <PresentationFormat>Widescreen</PresentationFormat>
  <Paragraphs>89</Paragraphs>
  <Slides>35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Algerian</vt:lpstr>
      <vt:lpstr>Arial</vt:lpstr>
      <vt:lpstr>Bahnschrift Condensed</vt:lpstr>
      <vt:lpstr>Bahnschrift SemiBold Condensed</vt:lpstr>
      <vt:lpstr>Bodoni MT Condensed</vt:lpstr>
      <vt:lpstr>Brush Script MT</vt:lpstr>
      <vt:lpstr>Calibri</vt:lpstr>
      <vt:lpstr>Calibri Light</vt:lpstr>
      <vt:lpstr>Office Theme</vt:lpstr>
      <vt:lpstr>welcome                    to                                                 our project                                  </vt:lpstr>
      <vt:lpstr>PowerPoint Presentation</vt:lpstr>
      <vt:lpstr>USING POWER BI</vt:lpstr>
      <vt:lpstr>PROJECT OVERVIEW :</vt:lpstr>
      <vt:lpstr>RENAME COLUMN :</vt:lpstr>
      <vt:lpstr>REMOVE COLUMN &amp; ROWS</vt:lpstr>
      <vt:lpstr>USE FIRST ROW AS HEADER:  </vt:lpstr>
      <vt:lpstr>Conditional column</vt:lpstr>
      <vt:lpstr>It is condition column</vt:lpstr>
      <vt:lpstr>PowerPoint Presentation</vt:lpstr>
      <vt:lpstr>Which output you can give they represent in dataset</vt:lpstr>
      <vt:lpstr>PowerPoint Presentation</vt:lpstr>
      <vt:lpstr>Custom column:</vt:lpstr>
      <vt:lpstr>Replace values :</vt:lpstr>
      <vt:lpstr>Sample image</vt:lpstr>
      <vt:lpstr>Pivot: </vt:lpstr>
      <vt:lpstr>PowerPoint Presentation</vt:lpstr>
      <vt:lpstr>Split column</vt:lpstr>
      <vt:lpstr>Here you can see</vt:lpstr>
      <vt:lpstr>Group by</vt:lpstr>
      <vt:lpstr>PowerPoint Presentation</vt:lpstr>
      <vt:lpstr>Data modelling</vt:lpstr>
      <vt:lpstr>cardinality</vt:lpstr>
      <vt:lpstr>What is Visualization?</vt:lpstr>
      <vt:lpstr>  Piechart:  sum of Quantity by category &gt; used to show in piechart which  category like candy how many customers can buy it. Show in percentage.  </vt:lpstr>
      <vt:lpstr>  CARD VISUALS:  &gt; choosen in sum of first city in place Bahawalpur. &gt; taken in column first month April.  </vt:lpstr>
      <vt:lpstr>Donut chart: &gt; sum of revenue by payment type. &gt;  Used visualize payment type.</vt:lpstr>
      <vt:lpstr>Table: &gt; product name and payment type. &gt; used to visualize detailed understand product and payment type.   </vt:lpstr>
      <vt:lpstr>Barchart:  &gt; sum of quantity and by city. &gt; consider and used to which city members more quantity can but it in product</vt:lpstr>
      <vt:lpstr>Funnel chart: &gt; sum of revenue  &gt;  we can divide in each sales person count product revenue&gt; </vt:lpstr>
      <vt:lpstr>DASHBORDS: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kasturi mounika</dc:creator>
  <cp:lastModifiedBy>kasturi mounika</cp:lastModifiedBy>
  <cp:revision>14</cp:revision>
  <dcterms:created xsi:type="dcterms:W3CDTF">2025-05-20T06:10:24Z</dcterms:created>
  <dcterms:modified xsi:type="dcterms:W3CDTF">2025-05-29T15:17:30Z</dcterms:modified>
</cp:coreProperties>
</file>