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9" r:id="rId5"/>
    <p:sldId id="260" r:id="rId6"/>
    <p:sldId id="262" r:id="rId7"/>
    <p:sldId id="263" r:id="rId8"/>
    <p:sldId id="266" r:id="rId9"/>
    <p:sldId id="265" r:id="rId10"/>
    <p:sldId id="274" r:id="rId11"/>
    <p:sldId id="276" r:id="rId12"/>
    <p:sldId id="268" r:id="rId13"/>
    <p:sldId id="269" r:id="rId14"/>
    <p:sldId id="280" r:id="rId15"/>
    <p:sldId id="281" r:id="rId16"/>
    <p:sldId id="271" r:id="rId17"/>
    <p:sldId id="273" r:id="rId18"/>
    <p:sldId id="275" r:id="rId19"/>
    <p:sldId id="278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65" autoAdjust="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7F65-717A-4C14-BC5F-119E58682F17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E137F-02FE-460C-B4DE-CEE6F2398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37F-02FE-460C-B4DE-CEE6F2398A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3859649"/>
            <a:ext cx="45720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5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EDA on Facebook Users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	     		    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Kasturi Sahu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Trend of likes given as per Age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172200"/>
            <a:ext cx="7620000" cy="6858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Spike in likes given post the age of 80 years is due to few outliers.</a:t>
            </a: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C:\Users\computer land\Desktop\Project\Revised\5.4_scatter plot_likes given as per ag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7813" y="1066800"/>
            <a:ext cx="7367587" cy="4876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Likes given and received through Mobile – Age group wise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248400"/>
            <a:ext cx="7620000" cy="609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Majority of likes given and received is highest amongst the teenagers.</a:t>
            </a:r>
          </a:p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Likes given were almost same for the female users of age group between 20 to 60 years.</a:t>
            </a: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C:\Users\computer land\Desktop\Project\Revised\5.2\likes given through mobil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219201"/>
            <a:ext cx="7162800" cy="2285999"/>
          </a:xfrm>
          <a:prstGeom prst="rect">
            <a:avLst/>
          </a:prstGeom>
          <a:noFill/>
        </p:spPr>
      </p:pic>
      <p:pic>
        <p:nvPicPr>
          <p:cNvPr id="8195" name="Picture 3" descr="C:\Users\computer land\Desktop\Project\Revised\5.2\likes received through mobil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3657600"/>
            <a:ext cx="71628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0695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Likes given and received through webpage – Age group wise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447800" y="6324600"/>
            <a:ext cx="7696200" cy="5334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Increasing trend in likes given  and received by female users </a:t>
            </a: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C:\Users\computer land\Desktop\Project\Revised\5.2\likes given through webpag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43000"/>
            <a:ext cx="7239000" cy="2624137"/>
          </a:xfrm>
          <a:prstGeom prst="rect">
            <a:avLst/>
          </a:prstGeom>
          <a:noFill/>
        </p:spPr>
      </p:pic>
      <p:pic>
        <p:nvPicPr>
          <p:cNvPr id="9219" name="Picture 3" descr="C:\Users\computer land\Desktop\Project\Revised\5.2\likes received through webpag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3810000"/>
            <a:ext cx="7238999" cy="2514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5534561"/>
            <a:ext cx="1447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Content Placeholder 12"/>
          <p:cNvSpPr>
            <a:spLocks noGrp="1"/>
          </p:cNvSpPr>
          <p:nvPr>
            <p:ph idx="10"/>
          </p:nvPr>
        </p:nvSpPr>
        <p:spPr>
          <a:xfrm>
            <a:off x="0" y="1524000"/>
            <a:ext cx="1524000" cy="53340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Majority of likes received is amongst the female teenagers</a:t>
            </a:r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0695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Likes given through Mobile vs. Webpage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096000"/>
            <a:ext cx="7620000" cy="762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While mobile is used frequently by young users, the mobile usage for giving likes decreases between age group 60 to 90 years.</a:t>
            </a:r>
          </a:p>
        </p:txBody>
      </p:sp>
      <p:pic>
        <p:nvPicPr>
          <p:cNvPr id="5" name="Content Placeholder 4" descr="mobile like vs www like give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52600" y="1295400"/>
            <a:ext cx="71628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0695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Likes received Mobile vs. Webpage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096000"/>
            <a:ext cx="7620000" cy="762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The ratio of mobile likes received to that through webpage decreases as the age increases, until the age of 90 years.</a:t>
            </a:r>
          </a:p>
        </p:txBody>
      </p:sp>
      <p:pic>
        <p:nvPicPr>
          <p:cNvPr id="5" name="Content Placeholder 4" descr="mobile vs www like receiv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00200" y="1219200"/>
            <a:ext cx="7391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User distribution basis Tenure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5791200"/>
            <a:ext cx="76200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Majority of users are new and have their account since 2 years.</a:t>
            </a:r>
          </a:p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More female users found having account above 4 years, as compared to male users.</a:t>
            </a:r>
          </a:p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Drastic fall in male user accounts as tenure grows.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C:\Users\computer land\Desktop\Project\Revised\5.3\Gender and Ten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4" y="990600"/>
            <a:ext cx="7362826" cy="4648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0695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Gender wise distribution of Age group and Tenure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172200"/>
            <a:ext cx="7620000" cy="6858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Tenure of users has an increasing trend with increase in age across both genders.</a:t>
            </a: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 descr="C:\Users\computer land\Desktop\Project\Revised\5.3\genderwise_agegroup_tenur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295400"/>
            <a:ext cx="7391400" cy="4648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Correlation of Features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5791200"/>
            <a:ext cx="76200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Friend Count and Friendship initiated are correlated to each other. </a:t>
            </a:r>
          </a:p>
          <a:p>
            <a:pPr algn="just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Same with Likes given and Likes received, Mobile likes given and received, Webpage like given and received.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 descr="C:\Users\computer land\Desktop\Project\correlation of featu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7315200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 Conclusion and Actionable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3505200" cy="5334000"/>
          </a:xfrm>
          <a:solidFill>
            <a:schemeClr val="tx2"/>
          </a:solidFill>
          <a:ln>
            <a:solidFill>
              <a:schemeClr val="accent1"/>
            </a:solidFill>
          </a:ln>
        </p:spPr>
        <p:txBody>
          <a:bodyPr anchor="t"/>
          <a:lstStyle/>
          <a:p>
            <a:pPr lvl="0" algn="just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Conclusion: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While there are more male user accounts, female users (especially teenagers) seem to be more active on facebook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Users have a tendency of using facebook over mobile at younger age and over webpage as age grows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Increase in activities observed in age group between 51 to 80 years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More male user accounts become inactive as the tenure grows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114800" y="1295400"/>
            <a:ext cx="4800600" cy="5334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lvl="0" algn="just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Actionable: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Market more female oriented products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Market more products, educational material for teenagers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User Interface of facebook can be more mobile friendly so that more users can use it on mobile phones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Monitor activities of users between age group of 51 to 80 years and market products accordingly</a:t>
            </a:r>
          </a:p>
          <a:p>
            <a:pPr marL="165100" lvl="0" indent="-165100" algn="just">
              <a:buFont typeface="Arial" pitchFamily="34" charset="0"/>
              <a:buChar char="•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Some schemes (long term association points: redeemable against purchasing some product) can be introduced to increase the retention ratio of users (especially male users)</a:t>
            </a:r>
          </a:p>
          <a:p>
            <a:pPr marL="165100" lvl="0" indent="-165100"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24400" y="4154269"/>
            <a:ext cx="441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629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 Prelude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  <a:noFill/>
          <a:ln>
            <a:solidFill>
              <a:schemeClr val="accent1"/>
            </a:solidFill>
          </a:ln>
        </p:spPr>
        <p:txBody>
          <a:bodyPr anchor="t"/>
          <a:lstStyle/>
          <a:p>
            <a:pPr lvl="0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Facebook, a social networking site, is used exchanging information, ideas, marketing and selling products. We shall study the dataset available to understand how are the trends in the following:</a:t>
            </a:r>
          </a:p>
          <a:p>
            <a:pPr lvl="0"/>
            <a:endParaRPr lang="en-US" altLang="ko-KR" b="1" dirty="0" smtClean="0">
              <a:latin typeface="Calibri" pitchFamily="34" charset="0"/>
              <a:cs typeface="Calibri" pitchFamily="34" charset="0"/>
            </a:endParaRPr>
          </a:p>
          <a:p>
            <a:pPr marL="165100" lvl="0" indent="-165100">
              <a:buFont typeface="Arial" pitchFamily="34" charset="0"/>
              <a:buChar char="•"/>
            </a:pPr>
            <a:r>
              <a:rPr lang="en-US" altLang="ko-KR" sz="1900" dirty="0" smtClean="0">
                <a:latin typeface="Calibri" pitchFamily="34" charset="0"/>
                <a:cs typeface="Calibri" pitchFamily="34" charset="0"/>
              </a:rPr>
              <a:t>Distribution of users</a:t>
            </a:r>
          </a:p>
          <a:p>
            <a:pPr marL="165100" lvl="0" indent="-165100">
              <a:buFont typeface="Arial" pitchFamily="34" charset="0"/>
              <a:buChar char="•"/>
            </a:pPr>
            <a:r>
              <a:rPr lang="en-US" altLang="ko-KR" sz="1900" dirty="0" smtClean="0">
                <a:latin typeface="Calibri" pitchFamily="34" charset="0"/>
                <a:cs typeface="Calibri" pitchFamily="34" charset="0"/>
              </a:rPr>
              <a:t>Various activities by users </a:t>
            </a:r>
          </a:p>
          <a:p>
            <a:pPr marL="165100" lvl="0" indent="-165100">
              <a:buFont typeface="Arial" pitchFamily="34" charset="0"/>
              <a:buChar char="•"/>
            </a:pPr>
            <a:r>
              <a:rPr lang="en-US" altLang="ko-KR" sz="1900" dirty="0" smtClean="0">
                <a:latin typeface="Calibri" pitchFamily="34" charset="0"/>
                <a:cs typeface="Calibri" pitchFamily="34" charset="0"/>
              </a:rPr>
              <a:t>Understand patterns across genders, age groups and tenure of the users</a:t>
            </a:r>
          </a:p>
          <a:p>
            <a:pPr marL="165100" lvl="0" indent="-165100">
              <a:buFont typeface="Arial" pitchFamily="34" charset="0"/>
              <a:buChar char="•"/>
            </a:pPr>
            <a:r>
              <a:rPr lang="en-US" altLang="ko-KR" sz="1900" dirty="0" smtClean="0">
                <a:latin typeface="Calibri" pitchFamily="34" charset="0"/>
                <a:cs typeface="Calibri" pitchFamily="34" charset="0"/>
              </a:rPr>
              <a:t>Actionable areas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06951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Users Gender Distribution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123111"/>
            <a:ext cx="7620000" cy="73488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It’s a 60:40 ratio wherein male users have more facebook accounts than females.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9" descr="C:\Users\computer land\Desktop\Project\Gender 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1371600"/>
            <a:ext cx="4406901" cy="3962400"/>
          </a:xfrm>
          <a:prstGeom prst="rect">
            <a:avLst/>
          </a:prstGeom>
          <a:noFill/>
        </p:spPr>
      </p:pic>
      <p:pic>
        <p:nvPicPr>
          <p:cNvPr id="1027" name="Picture 3" descr="C:\Users\computer land\Desktop\Project\5.1\distribution of users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447800"/>
            <a:ext cx="29337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Gender wise Friends Count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248400"/>
            <a:ext cx="7620000" cy="58248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Not only females have more friends count but  females have initiated more friend requests than males.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computer land\Desktop\Project\Revised\5.1\gender_friends 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7391400" cy="2743200"/>
          </a:xfrm>
          <a:prstGeom prst="rect">
            <a:avLst/>
          </a:prstGeom>
          <a:noFill/>
        </p:spPr>
      </p:pic>
      <p:pic>
        <p:nvPicPr>
          <p:cNvPr id="2051" name="Picture 3" descr="C:\Users\computer land\Desktop\Project\Revised\5.1\gender_friendships initiat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3733800"/>
            <a:ext cx="7391399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Gender wise Mobile likes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199311"/>
            <a:ext cx="7620000" cy="658689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Female users use facebook on mobile phones more than males.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computer land\Desktop\Project\Revised\5.1\Gender_mobile likes giv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90600"/>
            <a:ext cx="7367587" cy="2667000"/>
          </a:xfrm>
          <a:prstGeom prst="rect">
            <a:avLst/>
          </a:prstGeom>
          <a:noFill/>
        </p:spPr>
      </p:pic>
      <p:pic>
        <p:nvPicPr>
          <p:cNvPr id="4099" name="Picture 3" descr="C:\Users\computer land\Desktop\Project\Revised\5.1\Gender_mobile likes receiv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3657600"/>
            <a:ext cx="7367587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838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Likes through webpage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6248400"/>
            <a:ext cx="7620000" cy="609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Trend remains same as it was with likes through mobile.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 descr="C:\Users\computer land\Desktop\Project\Revised\5.1\Gender_webpage likes giv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914400"/>
            <a:ext cx="7405687" cy="2743200"/>
          </a:xfrm>
          <a:prstGeom prst="rect">
            <a:avLst/>
          </a:prstGeom>
          <a:noFill/>
        </p:spPr>
      </p:pic>
      <p:pic>
        <p:nvPicPr>
          <p:cNvPr id="5123" name="Picture 3" descr="C:\Users\computer land\Desktop\Project\Revised\5.1\Gender_webpage likes receiv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3657600"/>
            <a:ext cx="7391399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838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User distribution basis Age group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05266" y="5715000"/>
            <a:ext cx="7638734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Majority of users are teenagers followed  by young brigade between the age group of 20 to 35 years.</a:t>
            </a:r>
          </a:p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Ratio of female users superseding male users observed in age group 61 to 90 years.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4786" y="-144463"/>
            <a:ext cx="30558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4786" y="-144463"/>
            <a:ext cx="30558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4786" y="-144463"/>
            <a:ext cx="30558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4786" y="-144463"/>
            <a:ext cx="30558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602" name="Picture 2" descr="C:\Users\computer land\Desktop\Project\5.2\Age group_Gender_user coun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04872" y="1143000"/>
            <a:ext cx="7410528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90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Friend Count and Request initiated – Age group wise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71600" y="6324600"/>
            <a:ext cx="7772400" cy="5334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Both friend count and friendship initiation request is high in the age group up to 19 years and between 91 to 120 years.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computer land\Desktop\Project\Revised\5.2\age group_friend count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6400" y="1066800"/>
            <a:ext cx="7239000" cy="2624137"/>
          </a:xfrm>
          <a:prstGeom prst="rect">
            <a:avLst/>
          </a:prstGeom>
          <a:noFill/>
        </p:spPr>
      </p:pic>
      <p:pic>
        <p:nvPicPr>
          <p:cNvPr id="6147" name="Picture 3" descr="C:\Users\computer land\Desktop\Project\Revised\5.2\age group_gender_friendship initiated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676400" y="3733800"/>
            <a:ext cx="7239000" cy="2514600"/>
          </a:xfrm>
          <a:prstGeom prst="rect">
            <a:avLst/>
          </a:prstGeom>
          <a:noFill/>
        </p:spPr>
      </p:pic>
      <p:sp>
        <p:nvSpPr>
          <p:cNvPr id="12" name="Content Placeholder 12"/>
          <p:cNvSpPr>
            <a:spLocks noGrp="1"/>
          </p:cNvSpPr>
          <p:nvPr>
            <p:ph idx="10"/>
          </p:nvPr>
        </p:nvSpPr>
        <p:spPr>
          <a:xfrm>
            <a:off x="0" y="1524000"/>
            <a:ext cx="1524000" cy="533400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Males initiating friend requests supersedes females observed in the age above 71 years.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Calibri" pitchFamily="34" charset="0"/>
                <a:cs typeface="Calibri" pitchFamily="34" charset="0"/>
              </a:rPr>
              <a:t>Age wise likes given and received</a:t>
            </a:r>
            <a:endParaRPr lang="ko-KR" alt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24000" y="5562600"/>
            <a:ext cx="7620000" cy="12954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Increasing trend observed in giving and receiving likes between age groups 36 to 80 years. However, this trend is not true for likes received through mobile.</a:t>
            </a:r>
          </a:p>
          <a:p>
            <a:pPr algn="just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Spike in likes through mobile observed post the age of 80 years.</a:t>
            </a:r>
          </a:p>
        </p:txBody>
      </p:sp>
      <p:sp>
        <p:nvSpPr>
          <p:cNvPr id="1026" name="AutoShape 2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AutoShape 4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0" name="AutoShape 6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2" name="AutoShape 8" descr="data:image/png;base64,iVBORw0KGgoAAAANSUhEUgAAAd8AAAFcCAYAAACJJLQuAAAABHNCSVQICAgIfAhkiAAAAAlwSFlzAAALEgAACxIB0t1+/AAAADh0RVh0U29mdHdhcmUAbWF0cGxvdGxpYiB2ZXJzaW9uMy4yLjIsIGh0dHA6Ly9tYXRwbG90bGliLm9yZy+WH4yJAAAgAElEQVR4nO3dfVxOh/8/8NfVHavcdWuEyKfapxu7CiFpIXxsMXuszc1UkyX7lA3lLh9LGIvFJ2HmLqzZx8w9+5iyrZQhXd8IZVJu8pGuS0aiu+v6/eHXmaOki5ysXs/Hw+PROed9znlfh8urcy/TaDQaEBERkWR0GrsBIiKi5obhS0REJDGGLxERkcQYvkRERBJj+BIREUmM4UtERCQxvcZugIhePDs7O+HnpKQkWFlZNWI3RMTwJXoGR48exd69e5GZmYmbN2+isrISJiYmMDMzg6urK7y8vNC3b9/GbvOlpFarceTIEezbtw9nzpyBUqmEnp4eLC0t4eDggOHDh8PLywsymayxW32iO3fuYPPmzcJwaGhoI3ZDf0UyPmSDqP5u3bqF8PBwHD169Km1p0+fRosWLSTo6ulelj1fpVKJTz/9FCdPnqyz7uTJk2jdurVEXWnv2rVrGDRokDCck5PTiN3QXxH3fInqqaysDBMnTsTZs2eFcUOHDoW3tzfMzc1x//59/P777/jll19w6tSpRuy0cdy7dw9GRkZPnH7//n0EBgYiOzsbAKCjo4NRo0bBy8sLxsbGuHHjBpKTk3H48GGpWiZqNAxfonravHmzKHgXLlwIX19fUY2XlxeCgoJw/vx56OmJv163b99GfHw8jhw5gqtXr6KqqgqdOnXCsGHDMGHCBFFw7dy5E7NnzwYA9O7dG/PmzUNMTAxOnDiBqqoq9OrVC3PnzkWXLl1E6/jtt9+wYsUKnDt3DsbGxhgyZAimTZtW5+fKzc3Fxo0b8dtvv+HmzZvQ19eHra0t3nvvPYwaNUp0+HfWrFnYtWsXACAkJASdO3fGpk2bkJubCw8PD6xevfqJ69myZYsQvACwbNkyvPnmm6KaUaNGIS8vDy1bthTGaTQa7Nq1C7t27UJOTg7u3buHtm3bwtnZGX5+fqLD+3XtkT6+Tbdu3QoAOH78OPz8/AAAHTt2xDfffIPly5cjOTkZ9+/fh6OjI2bPng0nJycAwPjx43HixAlR348eWdiyZQvc3Nzwf//3f1i7di3OnDmD4uJitGjRAqamprC3t4e3tzdGjBjxxG1FTR/Dl6ieqkMHePif9+PB+6jXXntNNHz58mX4+fnhxo0bovEXL15EXFwcfvrpJ2zduhVt27atsay8vDy89957KC0tFcYlJyfj448/xr59+6Cj8/CmhaNHj2LSpEmorKwE8HBPfdu2bcjMzHxin4mJiZg2bRrKysqEceXl5VAoFFAoFEhLS8PSpUtrPf+6f/9+5OfnP3HZj3t0+/Xp06dG8Fbr2rWr8HNVVRWmTJmCxMREUY1SqcSRI0dw5MgRTJ06FcHBwfXuoy5//PEH3n33XahUKmHcqVOn8NFHHyExMRHGxsb1Wk5ubi7Gjx+P8vJyYVxlZSXu3buHK1euoLS0lOHbzDF8ierh/v37uHTpkjDs4eEhmn7u3DlROALAq6++io4dOwIAwsPDheB1c3ODn58fdHV1sXHjRpw4cQIXLlzA559/jujo6BrrLioqgoODA4KDg/G///0PS5cuRUVFBS5evIjU1FR4eHhArVZj/vz5QvB2794doaGhKC8vR0xMTK2fqfr8dXXwjh49GoMHD8atW7fw73//GwUFBdi3bx/69OmDd999t8b8+fn5cHFxwfjx42FkZISSkpInbr/S0lLk5eUJw+7u7k+sfVRCQoIQvPr6+pg8eTIcHR1x+PBhfP/99wCA5cuXo1+/fnB2dq7XMutSUlKCtm3b4ssvv0R5eTk+//xz3L17F8XFxdi/fz9Gjx6NuXPnIi8vD5988omoz2p2dnbYvn27ELzDhg3Du+++C7VajRs3bjz1fDc1Dwxfonq4c+eOaLhdu3ai4RkzZuD3338Xjfvoo48QFhaGCxcuCHuf+vr6CAoKEg6rfvDBB8IhzIMHD+Kzzz6rcd5UX18fa9asgaWlJQAgJSUFKSkpAB4GoIeHB86dO4crV64I83z55Zewt7cHALRp0wZBQUE1PtPBgweFXxhsbW3h4+MD4OGhVx8fH3z11VcAgO+//77W8LW0tER8fHy9Liq7e/euaPjx7fckj+4tjx49Gv/85z8BAJ6enjh//jyysrKEuoYIX+BhmFcvKzMzE9999x0ACHv5dnZ2Nf6OevbsKRpu1aqV8HOHDh1gY2ODV199FTKZDO+//36D9El/bQxfonp49D9TACguLq73vBcvXhR+rqioQGBgYK11FRUVyMvLg6Ojo2h8165dheAFIDo0/ccffwCAKHhfeeUVIXgBwNXV9al9XbhwAePGjau17sKFC7WO9/T0rPfV3M+6/R492uDi4iKa5urqKoTvo3XPw8jISBTitW3r+hg0aBBiY2NRVFSEjRs3YuPGjWjZsiW6deuGPn36wM/PD6+++mqD9Ex/TXzCFVE9GBoais5FpqWliabv378fOTk56N2793Ot5/FD1wBqnAd+9EIuKe4UrK0nADA3N6/3Mh7ffseOHXvuvmrz+Lnp6sPwwMPD7E/TUNva1NQUO3fuxJQpU+Du7o4OHTqgrKwM586dw8aNGzFu3Lg6D9NT08fwJaqnd955R/j52LFjOHDgQL3ms7GxEX5u2bIl0tPTkZOTU+OPQqF45vDu1KmT8PP9+/dFV/lmZGQ8tS+5XF5rT9V91Ubbh2A8uv3S0tLw448/1lqXn58vnC/t1q3bEz/Ho8PVdW3atBHVPHqB2y+//KJVv3WpvsitmlqtFg1rNBpYWFjgn//8JzZu3Iiff/4ZJ06cgFwuBwAUFBQ88e+FmgcediaqJz8/Pxw4cEC4XSYsLAzJycnw8vJCu3btUFxcjOvXr9eYz87ODk5OTjhz5gwePHgAf39/jB8/Hu3bt0dxcTGuXbuG3377DWq1GvHx8c/Um4ODAzp16oSrV68KvYWEhKC8vBzLly+vdZ7hw4cjJiYGpaWlUCgUmDJlCt566y20atUKhYWFyMvLw6+//orBgwcjJCTkmfp61OPbb/r06UhNTcUbb7wBY2NjFBYWIiUlBf/973+RlpYGAwMDjBo1CufOnQMAfPfddzA1NYWDgwMSExNx5swZYdmjRo0CABgbG8PMzAxKpRLAwwvdfHx8kJqa2qAXOrVp0wYymUzYG46Pj4ezszNkMhlcXV3x448/Ij4+HoMGDUKnTp1gYmKCmzdv4tq1a8IyHr0Smpofhi9RPbVs2RIbNmzA1KlTceLECajVauzevRu7d++utV5fX1/4edmyZfD398eNGzdw9uxZzJo1q0b98xyy1tHRwbx58zB58mRUVlbiwoULmDJlCgDxrTuPMjU1RXR0NKZPn46ysjIcOnQIhw4dqlH36H2zz6Nly5ZYv349pk6dipMnT6Kqqgrff/+9cNVybcaNG4fjx48jMTERFRUVWLFiRY2aTz/9VHSedvz48cIvHBkZGcIepq2t7RPPX2vLyMgIr7/+unBU4IsvvgAA6Orq4ty5c9BoNMjMzHzibV7t27dHnz59GqQX+mti+BJpwczMDFu2bBGeTXz69GkolUqo1Wq0atUKXbp0gbOzM7y8vET/uVpbW2Pv3r3YvHkzfv75Z+Tn56OyshJmZmbo2LEj+vfvD29v7+fqbcCAAVi/fr3wkA1DQ0MMHDgQYWFh6NevX63zeHt7Y9euXdi8eTN+++033LhxA7q6ujA3N0e3bt3wxhtvPHdfjzI3Nxe23969e3HmzBmoVCro6uqKnu1cfYGWrq4u4uLisHPnTuzevRvZ2dkoLS1FmzZt0KNHjxoP2QCAiRMnoqSkBLt378bt27fRrVs3TJgwAWq1WnjIRkOIjo7GwoULkZ6ejnv37ommOTs7Y8KECVAoFLh27Rpu374NmUyGV199FX379sXkyZPrfc8wNU18tjMREZHEeMEVERGRxBi+REREEmP4EhERSYzhS0REJDFe7fyc1Go17t27B319fa0fOkBERE2TRqNBRUUFjIyMajyUBWD4Prd79+412L2DRETUtNja2tZ4tjnA8H1u1Q9SsLW1hYGBQSN3Q0REL4Py8nJcuHBB9LCdR0kevkqlEsuXL8fPP/+MO3fuoEOHDpg+fTqGDh0q1CQlJWHFihXIy8tDhw4dEBQUVOOVZhkZGVi8eDGys7NhYmKCsWPHYtKkSaKa3NxcREVFQaFQwMjICCNHjsT06dNFG6OwsBALFixAamoq9PT0MHjwYERERNT7BvjqQ80GBgb1fsMLERE1D086HSlp+JaUlGDs2LHo3LkzYmNj0b59e9y4cUMUWpmZmQgNDcXkyZMxfPhwHDt2DPPmzUPbtm0xePBgAA8fSh4YGAgfHx8hgCMiItCyZUv4+/sL6woICECPHj2wfft2FBYWYtasWVCr1ZgzZw4AoKqqCkFBQTA0NMSWLVtQVlaGiIgIzJw5E6tWrZJy0xARUXOikVBMTIxm4MCBmrKysifWfPrpp5oPPvhANC4sLEzz/vvvC8NLly7VDBw4UKNWq4Vxy5cv13h4eAjjvv32W83rr7+uuXfvnlCzfft2jaOjo+bu3bsajUaj+fXXXzW2traaq1evCjVpaWkaW1tbzaVLl+r1mR48eKBJT0/XPHjwoF71RETU9D0tGyS91SgxMREuLi5YuHAh3N3dMXz4cKxcuRIVFRVCjUKhQP/+/UXzeXh4ICsrS6hTKBRwd3cX7c57eHigsLAQBQUFQo2LiwsMDQ2FmgEDBqC8vBxnz54VaqytrWFlZSXUuLm5wcDA4ImvUSMiInpekh52vnLlCq5cuYK33noLa9euxbVr1zB//nyUlpZi5syZAB6eEzY1NRXNZ25ujoqKChQXF8PCwgJKpbLGG2CqX+xdVFQEKysrKJVKmJmZiWpMTU0hk8lQVFQkrOvxGh0dHZiYmAg19ZWVlaVVPRERNV+Shq9Go4GZmRkWLlwIXV1dODo6QqVSYenSpZgxY8Zf+j5ZR0dHXnBFREQAgLKysjp3yiQ97GxhYQFra2vo6uoK42xsbHD//n0UFxcDePjKNpVKJZpPqVRCT08P7dq1q7MG+HMPuLYalUoFjUYjqqmer5parcatW7eEGiIiooYmafjK5XJcuXIFarVaGJefnw9DQ0MhWOVyOVJTU0XzpaSkwMnJSbhFSC6XIy0trUaNpaUlOnbsKNRkZGTg/v37ohoDAwM4ODgINfn5+cJ5YgA4fvw4ysvLIZfLG/CTExER/UnS8J0wYQJu3ryJRYsW4dKlS0hOTkZcXBzGjRsnHHIOCAhAeno64uLicOnSJSQkJGD//v2YOHGisJwxY8ZApVIhMjISubm5OHDgADZt2oQJEyYIy/Hx8YGRkRFmzJiBnJwcJCcnIyYmBqNHjxbu4XV3d4e9vT3Cw8ORlZWF9PR0REZGYtCgQejatauUm4aIiJoRmUaj0Ui5wpSUFMTExODixYuwtLTE22+/jUmTJokefJGYmIgVK1YgPz8f7du3x6RJk+Dr6ytazqlTp2o8ZCM4OFhUc/HiRSxYsAAKhQKGhoYYOXIkwsLCajxkIyoqCmlpadDV1YW3t7dWD9moPq7Pc75ERFTtadkgefg2NS8ifCsqq6Cvp/v0QqIGwH9vRA3vadnAZzu/hPT1dBH49d7GboOaiQ1BIxq7BaJmh+/zJSIikhjDl4iISGIMXyIiIokxfImIiCTG8CUiIpIYw5eIiEhiDF8iIiKJMXyJiIgkxvAlIiKSGMOXiIhIYgxfIiIiiTF8iYiIJMbwJSIikhjDl4iISGIMXyIiIokxfImIiCTG8CUiIpIYw5eIiEhiDF8iIiKJMXyJiIgkxvAlIiKSGMOXiIhIYgxfIiIiiTF8iYiIJMbwJSIikhjDl4iISGIMXyIiIokxfImIiCTG8CUiIpIYw5eIiEhiDF8iIiKJMXyJiIgkxvAlIiKSmKThu3LlStjZ2dX4U1lZKdQkJSXBx8cHjo6OGDJkCHbs2FFjORkZGfD19YWTkxM8PT2xdu3aGjW5ubnw9/eHs7Mz+vbtiyVLlqCiokJUU1hYiJCQEMjlcvTq1QuzZ89GSUlJw39wIiKiR+hJvcIuXbogISFB3ITewzYyMzMRGhqKyZMnY/jw4Th27BjmzZuHtm3bYvDgwQCAgoICBAYGwsfHB4sXL0Z2djYiIiLQsmVL+Pv7AwBKSkoQEBCAHj16YPv27SgsLMSsWbOgVqsxZ84cAEBVVRWCgoJgaGiILVu2oKysDBEREZg5cyZWrVol4RYhIqLmRvLw1dHRgbm5ea3T4uPj4erqitDQUACAjY0NMjMzsX79eiF8t23bBhMTE8yfPx8ymQzdu3fHxYsXsWHDBvj5+UEmk2Hfvn0oKSlBdHQ0DA0NYW9vj2nTpiEqKgpTpkyBsbExUlNTkZ2djaSkJFhZWQEAIiMjERAQgLy8PHTt2lWaDUJERM2O5OF7/fp1DBgwALq6unjttdcwZcoU2NvbAwAUCgXGjBkjqvfw8MCcOXNQUVEBfX19KBQKuLu7QyaTiWrWrFmDgoICWFlZQaFQwMXFBYaGhkLNgAEDUF5ejrNnz8LNzQ0KhQLW1tZC8AKAm5sbDAwMoFAotA7frKysZ9kctXJ1dW2wZRHVx6lTpxq7BaJmRdLwdXZ2xuLFi2FjY4Pbt29j06ZNGDNmDHbv3o0uXbpAqVTC1NRUNI+5uTkqKipQXFwMCwsLKJVK9O7du0YNABQVFcHKygpKpRJmZmaiGlNTU8hkMhQVFQFArTU6OjowMTERarTh6OiIFi1aaD0f0cuAv/ARNayysrI6d8okDV9PT0/RsKurK3x8fLB161bMnTtXylaIiIgaTaPeaqSvrw8nJyfk5+cDAMzMzKBSqUQ1SqUSenp6aNeuXZ01wJ97wLXVqFQqaDQaUU31fNXUajVu3br1xHPSREREDaFRw1etViM7O1sIO7lcjtTUVFFNSkoKnJycoK+vL9SkpaXVqLG0tETHjh2FmoyMDNy/f19UY2BgAAcHB6EmPz8fBQUFQs3x48dRXl4OuVze8B+WiIjo/5M0fJcsWYLjx4/j6tWrOHPmDMLCwpCXl4dx48YBAAICApCeno64uDhcunQJCQkJ2L9/PyZOnCgsY8yYMVCpVIiMjERubi4OHDiATZs2YcKECcJFWD4+PjAyMsKMGTOQk5OD5ORkxMTEYPTo0TA2NgYAuLu7w97eHuHh4cjKykJ6ejoiIyMxaNAgXulMREQvlEyj0WikWtm0adOQnp6OW7duoW3btvj73/+O0NBQODk5CTWJiYlYsWIF8vPz0b59e0yaNAm+vr6i5Zw6dUq4x9fExARjx45FcHCwqObixYtYsGABFAoFDA0NMXLkSISFhQl70MDDh2xERUUhLS0Nurq68Pb2RkREhBDQ9VF9Ur2hL7gK/Hpvgy2LqC4bgkY0dgtETc7TskHS8G2KGL70V8fwJWp4T8sGPtuZiIhIYgxfIiIiiTF8iYiIJMbwJSIikhjDl4iISGIMXyIiIokxfImIiCTG8CUiIpIYw5eIiEhiDF8iIiKJMXyJiIgkxvAlIiKSGMOXiIhIYgxfIiIiiTF8iYiIJMbwJSIikhjDl4iISGIMXyIiIokxfImIiCTG8CUiIpIYw5eIiEhiDF8iIiKJMXyJiIgkxvAlIiKSGMOXiIhIYgxfIiIiiTF8iYiIJMbwJSIikhjDl4iISGIMXyIiIokxfImIiCTG8CUiIpIYw5eIiEhijRq+u3fvhp2dHQIDA0Xjk5KS4OPjA0dHRwwZMgQ7duyoMW9GRgZ8fX3h5OQET09PrF27tkZNbm4u/P394ezsjL59+2LJkiWoqKgQ1RQWFiIkJARyuRy9evXC7NmzUVJS0rAflIiI6BGNFr6XLl3CsmXL0KtXL9H4zMxMhIaGYsiQIdizZw/8/Pwwb948JCYmCjUFBQUIDAzEa6+9hl27diE8PByrV6/G5s2bhZqSkhIEBASgVatW2L59O5YsWYI9e/Zg6dKlQk1VVRWCgoKgUqmwZcsWrFmzBhkZGZg5c+aL3wBERNRsNUr4lpeXY+rUqQgPD4eVlZVoWnx8PFxdXREaGgobGxt88MEHePPNN7F+/XqhZtu2bTAxMcH8+fPRvXt3vPXWW/jwww+xYcMGaDQaAMC+fftQUlKC6Oho2Nvbw9PTE9OmTcO2bduEPdvU1FRkZ2dj6dKlcHJyQs+ePREZGYnExETk5eVJt0GIqFZljx2pInqRpPz3pifZmh6xePFi2NraYuTIkTh27JhomkKhwJgxY0TjPDw8MGfOHFRUVEBfXx8KhQLu7u6QyWSimjVr1qCgoABWVlZQKBRwcXGBoaGhUDNgwACUl5fj7NmzcHNzg0KhgLW1tegXADc3NxgYGEChUKBr164vaAsQUX200NdH78kRjd0GNRMn1iySbF2Sh+9PP/2Eo0ePYteuXbVOVyqVMDU1FY0zNzdHRUUFiouLYWFhAaVSid69e9eoAYCioiJYWVlBqVTCzMxMVGNqagqZTIaioiJhXY/X6OjowMTERKipr6ysLK3q6+Lq6tpgyyKqj1OnTjV2C7Xid4GkJtV3QdLw/d///ofPPvsMX331FYyNjaVc9Qvn6OiIFi1aNHYbRM+EIUf0UEN9F8rKyurcKZM0fM+ePYtbt26JDiur1WoAwN///nds374dZmZmUKlUovmUSiX09PTQrl07AHhiDfDnHnBtNSqVChqNRlRz4sQJUY1arcatW7eEGiIiooYm6QVXffr0wb59+7B7927hz8CBAyGXy7F792787W9/g1wuR2pqqmi+lJQUODk5QV9fHwAgl8uRlpZWo8bS0hIdO3YUajIyMnD//n1RjYGBARwcHISa/Px8FBQUCDXHjx9HeXk55HL5C9kGREREWoXvwYMHa9wnqw1jY2PY2tqK/rRu3RqGhoawtbVFixYtEBAQgPT0dMTFxeHSpUtISEjA/v37MXHiRGE5Y8aMgUqlQmRkJHJzc3HgwAFs2rQJEyZMEC7C8vHxgZGREWbMmIGcnBwkJycjJiYGo0ePFg55u7u7w97eHuHh4cjKykJ6ejoiIyMxaNAgXmxFREQvjFbhO336dAwYMABffPEFcnNzX0hDPXr0QGxsLP773/9ixIgR2LRpE+bPn4/BgwcLNR07dsT69euRlZWFkSNH4osvvkBwcDACAgKEGmNjY8THx+POnTvw9fXFjBkz4OPjgxkzZgg1urq6+Prrr9GuXTuMHz8ewcHBcHFxQXR09Av5bERERAAg01TfGFsPV65cwffff49du3ZBpVLBxcUF7733HoYNG9ZsLzaqPqne0BdcBX69t8GWRVSXDUEjGruFOvFWI5JKQ95q9LRs0GrPt3Pnzpg+fTp+/fVXxMbGwtDQELNnz4aHhwcWLlyInJycBmuciIioqXqmC650dXXh7e2NdevW4fDhw7C1tUVCQgLefvtt+Pr64uDBgw3dJxERUZPxzLca3bx5Ez/88AN27NiB69evo2/fvvD29sYvv/yCsLAwnDlzhs9IJiIiqoVW4avRaPDLL79g+/btSElJQatWrfDOO+/g/fffR+fOnQE8vBJ58+bNWLlyJcOXiIioFlqFr6enJ4qKitCzZ08sWbIEQ4cOFe69fdTrr7/O1/IRERE9gVbhO2zYMLz//vuwsbGps65Hjx7Izs5+rsaIiIiaKq3Cd86cOS+qDyIiomZDq6udt27dimXLltU6bdmyZUhISGiQpoiIiJoyrcJ327Zt6NSpU63TunTpgm3btjVIU0RERE2ZVuFbUFAAa2vrWqd17twZ165da4ieiIiImjStwveVV17B//73v1qnXb9+vdk+YpKIiEgbWoWvm5sbvvrqK/zxxx+i8Xfu3MHXX38NNze3Bm2OiIioKdLqauepU6fC19cX3t7eGDx4MCwtLVFYWIikpCRhOhEREdVNq/C1trbGDz/8gNjYWCQnJ+P27dto27YtPD09ERoa+sSLsYiIiOhPWj/buXPnzk+83YiIiIie7pneakRERETPTus93927d+PHH3/E9evXUV5eXmP6oUOHGqQxIiKipkqr8I2Li0NcXBxsbW1ha2sLAwODF9UXERFRk6VV+P7www/48MMP+apAIiKi56DVOd/bt29jwIABL6oXIiKiZkGr8PXw8MDp06dfVC9ERETNglaHnYOCghAeHg59fX14eHigdevWNWosLS0brDkiIqKmSKvwfffddwEA0dHRWLp0aa0158+ff/6uiIiImjCtwvfzzz+HTCZ7Ub0QERE1C1qF7zvvvPOi+iAiImo2tH7IBgDcvXsXZ86cwe3bt9G/f3+0bt0aGo2Ge8VERET1oHX4xsTEYPPmzSgrK4NMJsOOHTvg4OCAwMBA9OzZEx9//PGL6JOIiKjJ0OpWo7Vr1yI+Ph6TJ0/G9u3bodFohGkDBw7EL7/80tD9ERERNTla7fn+5z//QUhICIKCglBVVSWa1rlzZ1y+fLlBmyMiImqKtNrzvXnzJpycnGqdpq+vj/v37zdIU0RERE2ZVuHboUMHnDt3rtZpWVlZ6NKlS4M0RURE1JRpFb4jRozAmjVrkJiYKBx2lslkyMzMxMaNG3krEhERUT1odc43ODgYFy5cQEhICAwNDQEA/v7+KCkpwbBhwxAQEPAieiQiImpStApfPT09xMbG4uTJkzh69Chu3bqFNm3aoH///ujTp89T5//Pf/6Db7/9FteuXYNarUbnzp0REBCAUaNGCTVJSUlYsWIF8vLy0KFDBwQFBQmPtayWkZGBxYsXIzs7GyYmJhg7diwmTZokqsnNzUVUVBQUCgWMjIwwcuRITJ8+Hfr6+kJNYWEhFixYgNTUVOjp6WHw4MGIiIiAsbGxNpuFiIhIK8/0kI1evXqhV69eWs9nYWGBTz75BNbW1tDT08PPP/+MiIgItGnTBgMHDkRmZiZCQ0MxefJkDB8+HMeOHcO8efPQtm1bDAZxBgMAAB81SURBVB48GABQUFCAwMBA+Pj4CAEcERGBli1bwt/fHwBQUlKCgIAA9OjRA9u3b0dhYSFmzZoFtVqNOXPmAACqqqoQFBQEQ0NDbNmyBWVlZYiIiMDMmTOxatWqZ9ksRERE9aJV+BYWFj61pq63Gnl5eYmG/f39sXv3bpw8eRIDBw5EfHw8XF1dERoaCgCwsbFBZmYm1q9fL4Tvtm3bYGJigvnz50Mmk6F79+64ePEiNmzYAD8/P8hkMuzbtw8lJSWIjo6GoaEh7O3tMW3aNERFRWHKlCkwNjZGamoqsrOzkZSUBCsrKwBAZGQkAgICkJeXh65du2qzaYiIiOpNq/D19PR86iMk6/tWI7VajWPHjiEvLw+ffPIJAEChUGDMmDGiOg8PD8yZMwcVFRXQ19eHQqGAu7u7qA8PDw+sWbMGBQUFsLKygkKhgIuLi3BeGgAGDBiA8vJynD17Fm5ublAoFLC2thaCFwDc3NxgYGAAhULB8CUiohfmud9qdPv2bfz888+4du1avR4tef36dbz55psoLy+Hrq4u5s2bhzfeeAMAoFQqYWpqKqo3NzdHRUUFiouLYWFhAaVSid69e9eoAYCioiJYWVlBqVTCzMxMVGNqagqZTIaioiJhXY/X6OjowMTERKjRRlZWltbzPImrq2uDLYuoPk6dOtXYLdSK3wWSmlTfhQZ5q9GHH36I8PBw5OfnP3UZFhYW2L17N0pLS5GWlobFixfD0tISHh4e2rTy0nF0dESLFi0auw2iZ8KQI3qoob4LZWVlde6UaXWfb11GjBiBnTt3PrVOT08PXbp0wWuvvYbAwECMGDECK1euBACYmZlBpVKJ6pVKJfT09NCuXbs6a4A/94Brq1GpVNBoNKKa6vmqqdVq3Lp1S6ghIiJ6ERosfFUqVY3nPdeHWq1GWVkZAEAulyM1NVU0PSUlBU5OTsItQnK5HGlpaTVqLC0t0bFjR6EmIyND9LjLlJQUGBgYwMHBQajJz89HQUGBUHP8+HGUl5dDLpdr/TmIiIjqS6vDzidPnqwxrqKiAhcuXMDXX3+N/v371zl/TEwM3N3d0aFDB5SXlyM5ORk//PADpk+fDgAICAjAmDFjEBcXJ9xqtH//fsTGxgrLGDNmDBISEhAZGYnx48cjOzsbmzZtwqeffiqcj/bx8cGqVaswY8YMhISEoLCwEDExMRg9erRwD6+7uzvs7e0RHh6OOXPm4MGDB4iMjMSgQYN4sRUREb1QWoXv+PHjIZPJRK8SBAADAwMMGzYMERERdc5/+/ZtzJkzBzdv3oShoSGsra2xcOFCvP322wCAHj16IDY2FitWrMBXX32F9u3bY/78+cJtRgDQsWNHrF+/HosXL8bIkSNhYmKC4OBg0dO1jI2NER8fjwULFsDX1xeGhoYYOXIkwsLChBpdXV18/fXXiIqKwvjx46Grqwtvb++nfgYiIqLnJdM8nqR1ePQQbbUWLVrUuGq4Oak+qd7QF1wFfr23wZZFVJcNQSMau4U69Z7MX4hJGifWLGqwZT0tG7Ta860+p0pERETPTqvwvX79ulYL79Chg1b1REREzYFW4Ttw4MCnPuHqUfV92hUREVFzolX4RkVFYdWqVTA1NcXQoUNhamoKpVKJn376CSqVCiEhIXzQBBER0VNoFb7nzp1Dz5498eWXX4rGBwcHY9q0aTh37hw+++yzBm2QiIioqdHqIRs//vij6N27jxo1ahQOHjzYIE0RERE1ZVqFb2VlJfLy8mqdlpeXh8rKygZpioiIqCnT6rDzkCFDEBMTA319fQwePBimpqZQqVQ4fPgwli9fjmHDhr2oPomIiJoMrcJ37ty5KC0txfz58zF//nzRtKFDh2Lu3LkN2hwREVFTpFX4GhkZ4d///jdyc3Nx+vRpFBUVwcLCAk5OTrCxsXlRPRIRETUpWoVvNRsbG4YtERHRM9L6lYIPHjzAd999h7CwMHz00Ue4fPkyAODw4cPIz89v6P6IiIiaHK32fG/cuAF/f38UFBSgW7du+P3331FSUgIASE5Oxq+//oqFCxe+kEaJiIiaCq32fD///HPo6enh0KFD2Llzp+jVgm5ubrW+75eIiIjEtArftLQ0hIaGomPHjjWe8WxhYYHCwsIGbY6IiKgp0ip8q6qq8Morr9Q67c6dO9DX12+QpoiIiJoyrcLXwcEBe/fW/pL3w4cPo0ePHg3SFBERUVOm1QVXH3/8MSZOnIjS0lK89dZbkMlkSE9Px/bt23HgwAFs3rz5RfVJRETUZGi159uvXz+sXLkSFy9exPTp06HRaLB48WKkpKRg5cqVcHV1fVF9EhERNRn13vOtqqrC77//DrlcjsOHD+Py5ctQqVRo06YNH7hBRESkhXrv+ero6ODdd9/F+fPnAQBdunSBi4sLg5eIiEhL9Q5fmUyGDh064N69ey+yHyIioiZPq3O+/v7+WLdunfBUKyIiItKeVlc7nz9/Hjdu3ICXlxdcXV1hZmYmetiGTCZDVFRUgzdJRETUlGgVvmlpadDX14e+vj4uXLiACxcuiKY//tQrIiIiqump4evo6Ihvv/0Wzs7OOHLkCDQaDVatWoX33nsPFhYWUvRIRETUpDz1nG9lZaVoWK1WY9WqVSgqKnphTRERETVlWr/PF4DobUZERESknWcKXyIiInp2zxy+vLiKiIjo2dTrauexY8fWGPfee+/VWpuVlfV8HRERETVxTw3fkJAQKfogIiJqNhi+REREEpP0gqt169bB19cXrq6u6N27NwICAqBQKGrUJSUlwcfHB46OjhgyZAh27NhRoyYjIwO+vr5wcnKCp6cn1q5dW6MmNzcX/v7+cHZ2Rt++fbFkyRJUVFSIagoLCxESEgK5XI5evXph9uzZfHwmERG9UJKG74kTJ/Dee+8hISEB27Ztw6uvvooJEybg8uXLQk1mZiZCQ0MxZMgQ7NmzB35+fpg3bx4SExOFmoKCAgQGBuK1117Drl27EB4ejtWrV2Pz5s1CTUlJCQICAtCqVSts374dS5YswZ49e7B06VKhpqqqCkFBQVCpVNiyZQvWrFmDjIwMzJw5U5oNQkREzZJWj5d8XuvWrRMNL1q0CEeOHEFycjLGjx8PAIiPj4erqytCQ0MBADY2NsjMzMT69esxePBgAMC2bdtgYmKC+fPnQyaToXv37rh48SI2bNgAPz8/yGQy7Nu3DyUlJYiOjoahoSHs7e0xbdo0REVFYcqUKTA2NkZqaiqys7ORlJQEKysrAEBkZCQCAgKQl5eHrl27Srh1iIiouWjU+3zLyspQXl6O1q1bC+MUCgX69+8vqvPw8EBWVpZwyFihUMDd3V10u5OHhwcKCwtRUFAg1Li4uMDQ0FCoGTBgAMrLy3H27FmhxtraWgheAHBzc4OBgUGth8OJiIgagqR7vo+Ljo5G69atMWjQIGGcUqmEqampqM7c3BwVFRUoLi6GhYUFlEolevfuXaMGAIqKimBlZQWlUgkzMzNRjampKWQymfBozNpqdHR0YGJiovXjMxvyFitXV9cGWxZRfZw6daqxW6gVvwskNam+C40WvqtXr8b+/fuxadMmGBsbN1YbDcbR0REtWrRo7DaInglDjuihhvoulJWV1blT1iiHnWNjY7Fp0yZs3LgRjo6OomlmZmZQqVSicUqlEnp6emjXrl2dNcCfe8C11ahUKmg0GlFN9XzV1Go1bt26JdQQERE1NMnDd+nSpfjmm2+wadMmODk51Zgul8uRmpoqGpeSkgInJyfo6+sLNWlpaTVqLC0t0bFjR6EmIyMD9+/fF9UYGBjAwcFBqMnPzxfOEwPA8ePHUV5eDrlc3jAfmIiI6DGShu+CBQvw7bffYtmyZbC0tERRURGKiopw9+5doSYgIADp6emIi4vDpUuXkJCQgP3792PixIlCzZgxY6BSqRAZGYnc3FwcOHAAmzZtwoQJE4SLsHx8fGBkZIQZM2YgJycHycnJiImJwejRo4XD3O7u7rC3t0d4eDiysrKQnp6OyMhIDBo0iFc6ExHRCyPTSPh+QDs7u1rHjxo1CkuWLBGGExMTsWLFCuTn56N9+/aYNGkSfH19RfOcOnUKixcvRnZ2NkxMTDB27FgEBweLai5evIgFCxZAoVDA0NAQI0eORFhYmLAHDTx8yEZUVBTS0tKgq6sLb29vRERE1Ps8dPVx/YY+5xv49d4GWxZRXTYEjWjsFurUe3JEY7dAzcSJNYsabFlPywZJL7jKycmpV93gwYOFe3qfxNXVtdYnXz2qe/fuogdv1MbS0hKrVq2qV19EREQNge/zJSIikhjDl4iISGIMXyIiIokxfImIiCTG8CUiIpIYw5eIiEhiDF8iIiKJMXyJiIgkxvAlIiKSGMOXiIhIYgxfIiIiiTF8iYiIJMbwJSIikhjDl4iISGIMXyIiIokxfImIiCTG8CUiIpIYw5eIiEhiDF8iIiKJMXyJiIgkxvAlIiKSGMOXiIhIYgxfIiIiiTF8iYiIJMbwJSIikhjDl4iISGIMXyIiIokxfImIiCTG8CUiIpIYw5eIiEhiDF8iIiKJMXyJiIgkxvAlIiKSmOThe/LkSQQHB6N///6ws7PDgQMHatRkZGTA19cXTk5O8PT0xNq1a2vU5Obmwt/fH87Ozujbty+WLFmCiooKUU1hYSFCQkIgl8vRq1cvzJ49GyUlJaKau3fvYvbs2ejVqxfkcjlCQkJw8+bNhv3QREREj5A8fEtLS2FnZ4fPPvus1ukFBQUIDAzEa6+9hl27diE8PByrV6/G5s2bhZqSkhIEBASgVatW2L59O5YsWYI9e/Zg6dKlQk1VVRWCgoKgUqmwZcsWrFmzBhkZGZg5c6ZofeHh4cjIyMCaNWuwZcsWKJVKBAcHQ61Wv5gNQEREzZ6e1Cv09PSEp6fnE6dv27YNJiYmmD9/PmQyGbp3746LFy9iw4YN8PPzg0wmw759+1BSUoLo6GgYGhrC3t4e06ZNQ1RUFKZMmQJjY2OkpqYiOzsbSUlJsLKyAgBERkYiICAAeXl56Nq1K3Jzc/Hzzz9j69at6NmzJwAgOjoa3t7eOHbsGNzd3SXZJkRE1Ly8dOd8FQoF3N3dIZPJhHEeHh4oLCxEQUGBUOPi4gJDQ0OhZsCAASgvL8fZs2eFGmtrayF4AcDNzQ0GBgZQKBRCTYsWLYTgBYDOnTujS5cuyMjIeKGfk4iImi/J93yfRqlUonfv3qJx5ubmAICioiJYWVlBqVTCzMxMVGNqagqZTIaioiJhOY/X6OjowMTERFRjYmICHR3x7yBmZmZCTX1lZWVpVV8XV1fXBlsWUX2cOnWqsVuoFb8LJDWpvgsvXfj+VTk6OqJFixaN3QbRM2HIET3UUN+FsrKyOnfKXrrDzmZmZlCpVKJxSqUSwJ97wLXVqFQqaDQaUU31fNXUajVu3bolqikuLq5xcZVKpRJqiIiIGtpLF75yuRxpaWmicSkpKbC0tETHjh2FmoyMDNy/f19UY2BgAAcHB6EmPz9fOE8MAMePH0d5eTnkcrlQ8+DBA9FhhqtXryI/Px8uLi4v7DMSEVHzJnn43rt3D+fPn8f58+cBPLy16Pz587h8+TIAYMyYMVCpVIiMjERubi4OHDiATZs2YcKECcJFWD4+PjAyMsKMGTOQk5OD5ORkxMTEYPTo0TA2NgYAuLu7w97eHuHh4cjKykJ6ejoiIyMxaNAgdO3aFQBgY2MDLy8vzJs3D+np6Thz5gzCw8Ph4OCAvn37Sr1piIiomZBpNBqNlCs8fvw4/Pz8aozv3bs3tm7dCuDhCe/FixcjOzsbJiYmGDt2LIKDg0X1Fy9exIIFC6BQKGBoaIiRI0ciLCwM+vr6Qk1hYSGioqKQlpYGXV1deHt7IyIiQgho4OFDNhYtWoTExERUVVWhX79+mDdvHiwtLev1eaqP6zf0Od/Ar/c22LKI6rIhaERjt1Cn3pMjGrsFaiZOrFnUYMt6WjZIHr5NDcOX/uoYvkQPSRm+L905XyIioqaO4UtERCQxhi8REZHEGL5EREQSY/gSERFJjOFLREQkMYYvERGRxBi+REREEmP4EhERSYzhS0REJDGGLxERkcQYvkRERBJj+BIREUmM4UtERCQxhi8REZHEGL5EREQSY/gSERFJjOFLREQkMYYvERGRxBi+REREEmP4EhERSYzhS0REJDGGLxERkcQYvkRERBJj+BIREUmM4UtERCQxhi8REZHEGL5EREQSY/gSERFJjOFLREQkMYYvERGRxBi+REREEmP4EhERSYzhS0REJDGGL4CkpCT4+PjA0dERQ4YMwY4dOxq7JSIiasKaffhmZmYiNDQUQ4YMwZ49e+Dn54d58+YhMTGxsVsjIqImSq+xG2hs8fHxcHV1RWhoKADAxsYGmZmZWL9+PQYPHvzU+TUaDQCgvLy8QftqZaDboMsjepKysrLGbqFOJsaGjd0CNRMN+V2ozoTqjHicTPOkKc3EG2+8gTFjxmDSpEnCuL1792LOnDlQKBTQ19evc/67d+/iwoULL7pNIiL6C7K1tUWrVq1qjG/2e75KpRKmpqaicebm5qioqEBxcTEsLCzqnN/IyAi2trbQ19eHTCZ7ka0SEdFfhEajQUVFBYyMjGqd3uzD93np6OjU+lsNERE1by1btnzitGZ/wZWZmRlUKpVonFKphJ6eHtq1a9dIXRERUVPW7MNXLpcjNTVVNC4lJQVOTk5PPd9LRET0LJp9+AYEBCA9PR1xcXG4dOkSEhISsH//fkycOLGxWyMioiaq2V/tDACJiYlYsWIF8vPz0b59e0yaNAm+vr6N3RYRETVRDF8iIiKJNfvDzkRERFJj+BIREUmM4UtERCQxhi81eXZ2djhw4EBjt0EkolarMW/ePLi5ucHOzq5RX+Zy/Phx2NnZoaioqNF6aG74hCsiokZw5MgR7Ny5E/Hx8ejSpQvatGnT2C2RhBi+RESN4PLlyzA3N0fPnj0buxVqBDzsTC+N8ePH41//+hdiYmLQp08f9OzZE8uXL4darUZcXBz69euHPn36YPny5cI8+/btg6+vL1xdXeHm5oagoCDk5eXVuZ6bN28iLCwMbm5ucHV1xfjx43H27NkX/fGIBLNmzUJ0dDSuX78OOzs72NnZQaPRID4+HkOGDIGTkxOGDRuGLVu2iF5JZ2dnh4SEBEyZMgWvv/46vLy88N///hd3797F9OnTIZfLMXDgQBw6dEi0vuXLl+Mf//gHevToAU9PT8ybNw93796ts8fTp0/D398fr7/+Otzd3REWFlbjUbz07Bi+9FI5ePAgNBoNtm3bhjlz5uCrr75CUFAQSktL8c0332D27NlYu3YtfvnlFwAP35k5efJk7Nq1C5s2bYKenh4mTZr0xPcrP3jwAH5+flCr1di4cSN27NgBJycn+Pv783wXSSYiIgLBwcFo3749jh49iqNHjyI2NhZbt27FrFmzcPDgQUyfPh2rV6/Gtm3bRPOuWbMGAwcOxJ49e+Dl5YUZM2Zg6tSp6NevH3bv3o1BgwZh5syZuHXrljBPixYtsGDBAhw4cABLlixBeno6Fi5c+MT+Lly4AH9/f/Tp0wc7d+7EunXrUFxcjI8//viJ76clLWmIXhIffPCBZtSoUaJxPj4+mrfeeks0btSoUZpFixbVuoy7d+9q7OzsNOnp6cI4W1tbzf79+zUajUazY8cOjZeXl6ayslI03/DhwzXr1q1riI9BVC9r167VeHl5aTQajaa0tFTj7OysSUtLE9WsW7dOM3z4cGHY1tZWs2TJEmH49u3bGltbW01UVJQw7u7duxpbW1vN4cOHn7jupKQkjYODg6aqqkqj0Wg0v/32m8bW1lZz8+ZNjUaj0cyYMUMTFhYmmkelUmlsbW01mZmZz/iJ6VE850svFXt7e9Gwubk52rZtKxr36Juozp8/j7i4OJw/fx7FxcUAHr5H8/r163B1da2x/KysLNy4caPGebaysjJcuXKlIT8KUb39/vvvePDgASZPnix6L3hlZWWNPU07Ozvh5zZt2kBfX180ztjYGK+88oroEPFPP/2EzZs34/Lly7h37x7UajUqKipQVFQES0vLGv1kZWXh8uXLtV6BfeXKFTg7Oz/X5yVecEUvGT29mv8kH3+7lEwmg1qtxv379zFhwgT06tULixcvhpmZGWQyGd58801UVFTUuny1Wo2//e1viI2NrTHN2Ni4YT4EkZaqAzYuLg6dOnWqs7a278Pj35vq7wgAZGZm4pNPPkFwcDBmzpyJVq1a4cyZMwgPD6/ze/LOO+8gMDCwxjRTU9N6fy56MoYv/WXl5ubi1q1bmDZtGqytrQE8/I+m+j+d2jg6OmLfvn1o3bo139dML43u3bujRYsWKCgoQP/+/Rt02adOnYKZmRk++eQTYdzhw4frnMfBwQEXLlxAly5dGrQX+hMvuKK/rA4dOsDAwABbt27F1atXcezYMcyfPx86Ok/+Z+3j44P27dtj8uTJOHbsGK5duwaFQoHY2Fikp6dL2D3Rn4yMjBAUFISlS5fiu+++Q35+PnJycrBr1y6sXbv2uZbdtWtXKJVK7Ny5E1evXsXu3bvxzTff1DnPpEmTkJOTg9mzZyMrKwtXr15Famoq5s6di5KSkufqhx7ini/9ZZmYmGDp0qWIiYnB9u3b0a1bN8yePRsfffTRE+dp2bIlvvnmGyxfvhzh4eG4ffs2zMzM4OLigrffflvC7onEQkJCYGZmhoSEBCxcuBBGRkawsbHBuHHjnmu5Xl5emDRpEpYtW4bS0lK4urpi1qxZmDp16hPn+dvf/oZvv/0WK1asgL+/PyorK/Hqq6+if//+MDAweK5+6CG+UpCIiEhiPOxMREQkMYYvERGRxBi+REREEmP4EhERSYzhS0REJDGGLxERkcQYvkTNyLFjxzB58mT069cPDg4OcHNzg5+fHxISElBWViZZH3v27IGdnR2uXbsm2TqJXiZ8yAZRMxEXF4eVK1fCy8sLs2fPRvv27XH79m2kpKTgiy++QGVlJfz9/Ru7TaJmgeFL1AwkJydj5cqVCA4OrvFkI29vb3z00Ue4fPlyI3X3fMrLy/nUJfrL4WFnomZg06ZNMDc3R2hoaK3TO3XqJHqgf1ZWFiZOnAhXV1e8/vrrCAwMxO+//y6aZ+DAgYiIiMDOnTsxZMgQyOVyjBs3rkZdSUkJZs+eDRcXF/Tu3RufffZZrYe4KyoqEBcXB29vbzg6OmLgwIH46quvRK/U27lzJ+zs7HDq1CkEBwdDLpeLXhhA9FfBPV+iJq6yshLp6ekYNmxYra9sfNyZM2cwbtw4uLq6YsmSJdDR0cH69evxwQcfYO/evaL3v6alpeHSpUuYMWMG1Go1oqOj8fHHH+PHH38U1hUREYFff/0Vn376Kbp164Zdu3YhLi6uxnqnT5+Oo0ePIjg4GI6Ojjh9+jRWrVqFkpIShIWFiWrDwsLwzjvvwN/fv84XaRC9rBi+RE3c7du3UV5ejvbt24vGazQaVFVVCcM6OjrQ0dHB0qVL0bVrV6xbt04IUDc3NwwaNAhbtmxBeHi4MM+DBw+wfv16GBkZCeNCQ0Nx7tw5ODs7Izc3F4cOHcK//vUv4QUBAwYMwDvvvIPCwkJhnpMnT+LQoUOIjY3F0KFDAQD9+vWDRqPB6tWr8dFHH6FNmzZC/dtvv/3EvXiivwL+ykjUTJ04cQIODg7CnwkTJuDBgwdIT0/H8OHDATzca66srETLli0hl8tx6tQp0TJ69uwpCt7u3bsDAK5fvw4AOH36NDQaDby9vUXzDRkyRDR89OhRGBoawsvLS1hnZWUl3N3dUV5ejjNnzojqBw4c2DAbgaiRcM+XqIlr27YtDAwMcOPGDdF4BwcH7NixAwDw2WefAQD++OMPVFVVISYmBjExMTWWZW1tLRpu3bq1aLj6wqfqc7pFRUUAAFNTU1Hd48MqlQqlpaVwcnKq9TPcvn1bNGxmZlZrHdFfBcOXqInT09ODq6srjh07hsrKSuFQsrGxsRB21XuvrVq1go6ODgICAoS930e1aNFCq3Wbm5sDeBiuFhYWwniVSiWqa9OmDYyNjREfH1/rcjp16iQalslkWvVB9LLhYWeiZuDDDz9EUVERVq5cWWedoaEhXFxccOHCBTg5OdX4Y2trq9V6nZ2dIZPJcPjwYdH4n376STTcv39/lJSUoLKystb1tm3bVqv1Er3suOdL1Ax4enri448/xurVq5GTk4O33noL7du3x71793DmzBnk5OSgV69eAIBZs2Zh/PjxmDRpEt5++22YmppCqVQiIyMD1tbW+OCDD+q9XhsbGwwdOhRLly5FZWUlunbtil27dkGpVIrq+vbti3/84x+YPHkyJkyYAEdHR1RUVODq1atISkrC+vXroaur26DbhKgxMXyJmolPPvkErq6u+Oabb7Bo0SLcuXMHxsbGsLOzw6effop3330XAODk5IT//Oc/iIuLQ2RkJEpLS2Fubo4ePXpgxIgRWq930aJFWLhwIVasWAE9PT0MHz4coaGhmDt3rqjuyy+/RHx8PHbu3InY2FgYGhqic+fOeOONN3g7ETU5Ms2jd7ATERHRC8dfJ4mIiCTG8CUiIpIYw5eIiEhiDF8iIiKJMXyJiIgkxvAlIiKSGMOXiIhIYgxfIiIiif0/hC3uMD0Jcn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4818" name="Picture 2" descr="C:\Users\computer land\Desktop\Project\comparision likes given and receive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990600"/>
            <a:ext cx="71628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635</Words>
  <Application>Microsoft Office PowerPoint</Application>
  <PresentationFormat>On-screen Show (4:3)</PresentationFormat>
  <Paragraphs>61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Slide 1</vt:lpstr>
      <vt:lpstr> Prelude</vt:lpstr>
      <vt:lpstr>Users Gender Distribution</vt:lpstr>
      <vt:lpstr>Gender wise Friends Count</vt:lpstr>
      <vt:lpstr>Gender wise Mobile likes</vt:lpstr>
      <vt:lpstr>Likes through webpage</vt:lpstr>
      <vt:lpstr>User distribution basis Age group</vt:lpstr>
      <vt:lpstr>Friend Count and Request initiated – Age group wise</vt:lpstr>
      <vt:lpstr>Age wise likes given and received</vt:lpstr>
      <vt:lpstr>Trend of likes given as per Age</vt:lpstr>
      <vt:lpstr>Likes given and received through Mobile – Age group wise</vt:lpstr>
      <vt:lpstr>Likes given and received through webpage – Age group wise</vt:lpstr>
      <vt:lpstr>Likes given through Mobile vs. Webpage</vt:lpstr>
      <vt:lpstr>Likes received Mobile vs. Webpage</vt:lpstr>
      <vt:lpstr>User distribution basis Tenure</vt:lpstr>
      <vt:lpstr>Gender wise distribution of Age group and Tenure</vt:lpstr>
      <vt:lpstr>Correlation of Features</vt:lpstr>
      <vt:lpstr> Conclusion and Actionable</vt:lpstr>
      <vt:lpstr>Slide 19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computer land</cp:lastModifiedBy>
  <cp:revision>137</cp:revision>
  <dcterms:created xsi:type="dcterms:W3CDTF">2014-04-01T16:35:38Z</dcterms:created>
  <dcterms:modified xsi:type="dcterms:W3CDTF">2020-11-02T00:08:10Z</dcterms:modified>
</cp:coreProperties>
</file>