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320" r:id="rId2"/>
    <p:sldId id="321" r:id="rId3"/>
    <p:sldId id="273" r:id="rId4"/>
    <p:sldId id="345" r:id="rId5"/>
    <p:sldId id="343" r:id="rId6"/>
    <p:sldId id="344" r:id="rId7"/>
    <p:sldId id="346" r:id="rId8"/>
    <p:sldId id="342" r:id="rId9"/>
    <p:sldId id="319"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07" r:id="rId30"/>
    <p:sldId id="292" r:id="rId31"/>
    <p:sldId id="298" r:id="rId32"/>
    <p:sldId id="277" r:id="rId33"/>
    <p:sldId id="268" r:id="rId34"/>
    <p:sldId id="269" r:id="rId35"/>
    <p:sldId id="304" r:id="rId36"/>
    <p:sldId id="276" r:id="rId37"/>
    <p:sldId id="303" r:id="rId38"/>
    <p:sldId id="267" r:id="rId39"/>
    <p:sldId id="271" r:id="rId40"/>
    <p:sldId id="263" r:id="rId41"/>
    <p:sldId id="264" r:id="rId42"/>
    <p:sldId id="265" r:id="rId43"/>
    <p:sldId id="299" r:id="rId44"/>
    <p:sldId id="280" r:id="rId45"/>
    <p:sldId id="287" r:id="rId46"/>
    <p:sldId id="288" r:id="rId47"/>
    <p:sldId id="282" r:id="rId48"/>
    <p:sldId id="305" r:id="rId49"/>
    <p:sldId id="283" r:id="rId50"/>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1"/>
    <p:restoredTop sz="94648"/>
  </p:normalViewPr>
  <p:slideViewPr>
    <p:cSldViewPr snapToGrid="0">
      <p:cViewPr>
        <p:scale>
          <a:sx n="101" d="100"/>
          <a:sy n="101" d="100"/>
        </p:scale>
        <p:origin x="-8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ACB69-2F78-0E4E-82EF-E697508D9CBE}" type="datetimeFigureOut">
              <a:t>2024/05/22</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7BCDA-57C0-D84C-A3FD-A7CCE6CAE6F2}" type="slidenum">
              <a:t>‹#›</a:t>
            </a:fld>
            <a:endParaRPr lang="en-JP"/>
          </a:p>
        </p:txBody>
      </p:sp>
    </p:spTree>
    <p:extLst>
      <p:ext uri="{BB962C8B-B14F-4D97-AF65-F5344CB8AC3E}">
        <p14:creationId xmlns:p14="http://schemas.microsoft.com/office/powerpoint/2010/main" val="9074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823-9121-1350-9142-35201DA7B4BC}"/>
              </a:ext>
            </a:extLst>
          </p:cNvPr>
          <p:cNvSpPr>
            <a:spLocks noGrp="1"/>
          </p:cNvSpPr>
          <p:nvPr>
            <p:ph type="title"/>
          </p:nvPr>
        </p:nvSpPr>
        <p:spPr>
          <a:xfrm>
            <a:off x="838200" y="365125"/>
            <a:ext cx="10515600" cy="655153"/>
          </a:xfrm>
        </p:spPr>
        <p:txBody>
          <a:bodyPr>
            <a:normAutofit/>
          </a:bodyPr>
          <a:lstStyle>
            <a:lvl1pPr algn="ctr">
              <a:defRPr sz="40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5EF180CA-C01F-3140-E198-9B210B8B437A}"/>
              </a:ext>
            </a:extLst>
          </p:cNvPr>
          <p:cNvSpPr>
            <a:spLocks noGrp="1"/>
          </p:cNvSpPr>
          <p:nvPr>
            <p:ph idx="1"/>
          </p:nvPr>
        </p:nvSpPr>
        <p:spPr>
          <a:xfrm>
            <a:off x="838200" y="1232034"/>
            <a:ext cx="10515600" cy="516086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Slide Number Placeholder 5">
            <a:extLst>
              <a:ext uri="{FF2B5EF4-FFF2-40B4-BE49-F238E27FC236}">
                <a16:creationId xmlns:a16="http://schemas.microsoft.com/office/drawing/2014/main" id="{7C61E22E-0494-42BF-E674-DEEC1EFEF807}"/>
              </a:ext>
            </a:extLst>
          </p:cNvPr>
          <p:cNvSpPr>
            <a:spLocks noGrp="1"/>
          </p:cNvSpPr>
          <p:nvPr>
            <p:ph type="sldNum" sz="quarter" idx="12"/>
          </p:nvPr>
        </p:nvSpPr>
        <p:spPr>
          <a:xfrm>
            <a:off x="8610600" y="6577048"/>
            <a:ext cx="2743200" cy="228600"/>
          </a:xfrm>
        </p:spPr>
        <p:txBody>
          <a:bodyPr/>
          <a:lstStyle/>
          <a:p>
            <a:fld id="{B34B6EAC-8B9C-C94B-87D5-ED48AD781603}" type="slidenum">
              <a:t>‹#›</a:t>
            </a:fld>
            <a:endParaRPr lang="en-JP"/>
          </a:p>
        </p:txBody>
      </p:sp>
      <p:cxnSp>
        <p:nvCxnSpPr>
          <p:cNvPr id="8" name="Straight Connector 7">
            <a:extLst>
              <a:ext uri="{FF2B5EF4-FFF2-40B4-BE49-F238E27FC236}">
                <a16:creationId xmlns:a16="http://schemas.microsoft.com/office/drawing/2014/main" id="{0D1FF54C-7483-59A8-8B9B-701C050CE15F}"/>
              </a:ext>
            </a:extLst>
          </p:cNvPr>
          <p:cNvCxnSpPr>
            <a:cxnSpLocks/>
          </p:cNvCxnSpPr>
          <p:nvPr userDrawn="1"/>
        </p:nvCxnSpPr>
        <p:spPr>
          <a:xfrm>
            <a:off x="838200" y="6484972"/>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70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3345-944C-420A-020D-EB2894AC2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E6F5FB9D-966B-D7DF-ED57-DCAE40A7F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4DB9D696-23FC-7CDC-C804-EC28225F3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133A2-08CF-B121-D64A-330E71E1E17C}"/>
              </a:ext>
            </a:extLst>
          </p:cNvPr>
          <p:cNvSpPr>
            <a:spLocks noGrp="1"/>
          </p:cNvSpPr>
          <p:nvPr>
            <p:ph type="dt" sz="half" idx="10"/>
          </p:nvPr>
        </p:nvSpPr>
        <p:spPr/>
        <p:txBody>
          <a:bodyPr/>
          <a:lstStyle/>
          <a:p>
            <a:fld id="{CF275C70-BF84-ED47-AFE5-B77566D6C172}" type="datetimeFigureOut">
              <a:t>2024/05/22</a:t>
            </a:fld>
            <a:endParaRPr lang="en-JP"/>
          </a:p>
        </p:txBody>
      </p:sp>
      <p:sp>
        <p:nvSpPr>
          <p:cNvPr id="6" name="Footer Placeholder 5">
            <a:extLst>
              <a:ext uri="{FF2B5EF4-FFF2-40B4-BE49-F238E27FC236}">
                <a16:creationId xmlns:a16="http://schemas.microsoft.com/office/drawing/2014/main" id="{A3A9C042-8F02-56E0-8801-9CB0DB8168ED}"/>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0FA833E5-0D57-42FA-75B1-BD88173422BD}"/>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153508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E984-DD96-05F1-F0C5-4FEACF0ED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FD32D5B2-95BC-79A1-F1FC-543FF513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703DF98D-C351-83F0-E7E3-73B3B7F9B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88446-171E-AEC2-85FC-8F73B1B96C31}"/>
              </a:ext>
            </a:extLst>
          </p:cNvPr>
          <p:cNvSpPr>
            <a:spLocks noGrp="1"/>
          </p:cNvSpPr>
          <p:nvPr>
            <p:ph type="dt" sz="half" idx="10"/>
          </p:nvPr>
        </p:nvSpPr>
        <p:spPr/>
        <p:txBody>
          <a:bodyPr/>
          <a:lstStyle/>
          <a:p>
            <a:fld id="{CF275C70-BF84-ED47-AFE5-B77566D6C172}" type="datetimeFigureOut">
              <a:t>2024/05/22</a:t>
            </a:fld>
            <a:endParaRPr lang="en-JP"/>
          </a:p>
        </p:txBody>
      </p:sp>
      <p:sp>
        <p:nvSpPr>
          <p:cNvPr id="6" name="Footer Placeholder 5">
            <a:extLst>
              <a:ext uri="{FF2B5EF4-FFF2-40B4-BE49-F238E27FC236}">
                <a16:creationId xmlns:a16="http://schemas.microsoft.com/office/drawing/2014/main" id="{E0424F55-4A28-DC3E-498B-9A274C67FE87}"/>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64D8DD7-7934-9A5D-2395-822BDA6BA0A3}"/>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1780693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7D0C-4235-D3AF-AA5B-2CF4FA07C632}"/>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9447F0-5865-872D-4011-F407419D6E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0802BF7-09FD-C05F-5714-B5CD5D925D7B}"/>
              </a:ext>
            </a:extLst>
          </p:cNvPr>
          <p:cNvSpPr>
            <a:spLocks noGrp="1"/>
          </p:cNvSpPr>
          <p:nvPr>
            <p:ph type="dt" sz="half" idx="10"/>
          </p:nvPr>
        </p:nvSpPr>
        <p:spPr/>
        <p:txBody>
          <a:bodyPr/>
          <a:lstStyle/>
          <a:p>
            <a:fld id="{CF275C70-BF84-ED47-AFE5-B77566D6C172}" type="datetimeFigureOut">
              <a:t>2024/05/22</a:t>
            </a:fld>
            <a:endParaRPr lang="en-JP"/>
          </a:p>
        </p:txBody>
      </p:sp>
      <p:sp>
        <p:nvSpPr>
          <p:cNvPr id="5" name="Footer Placeholder 4">
            <a:extLst>
              <a:ext uri="{FF2B5EF4-FFF2-40B4-BE49-F238E27FC236}">
                <a16:creationId xmlns:a16="http://schemas.microsoft.com/office/drawing/2014/main" id="{2DD50276-4288-8DD8-02B9-C5E04002A24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4BF2489-C8D7-DBCC-6162-9EABF20AED3E}"/>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3632633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5B873-232C-B7BA-B699-FF7B56FF7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2014D67-A158-301B-5154-1C8BF40524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5EA24D3-F72C-7595-4509-8C7CCD059881}"/>
              </a:ext>
            </a:extLst>
          </p:cNvPr>
          <p:cNvSpPr>
            <a:spLocks noGrp="1"/>
          </p:cNvSpPr>
          <p:nvPr>
            <p:ph type="dt" sz="half" idx="10"/>
          </p:nvPr>
        </p:nvSpPr>
        <p:spPr/>
        <p:txBody>
          <a:bodyPr/>
          <a:lstStyle/>
          <a:p>
            <a:fld id="{CF275C70-BF84-ED47-AFE5-B77566D6C172}" type="datetimeFigureOut">
              <a:t>2024/05/22</a:t>
            </a:fld>
            <a:endParaRPr lang="en-JP"/>
          </a:p>
        </p:txBody>
      </p:sp>
      <p:sp>
        <p:nvSpPr>
          <p:cNvPr id="5" name="Footer Placeholder 4">
            <a:extLst>
              <a:ext uri="{FF2B5EF4-FFF2-40B4-BE49-F238E27FC236}">
                <a16:creationId xmlns:a16="http://schemas.microsoft.com/office/drawing/2014/main" id="{B44132FF-4D2F-1D45-E001-2DD9E479D49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149281F-BEBD-707E-0875-CA163E9240C7}"/>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57319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6F5F-A8A3-BCF0-2415-87347B918645}"/>
              </a:ext>
            </a:extLst>
          </p:cNvPr>
          <p:cNvSpPr>
            <a:spLocks noGrp="1"/>
          </p:cNvSpPr>
          <p:nvPr>
            <p:ph type="ctrTitle"/>
          </p:nvPr>
        </p:nvSpPr>
        <p:spPr>
          <a:xfrm>
            <a:off x="1524000" y="2235200"/>
            <a:ext cx="9144000" cy="2387600"/>
          </a:xfrm>
        </p:spPr>
        <p:txBody>
          <a:bodyPr anchor="ctr">
            <a:normAutofit/>
          </a:bodyPr>
          <a:lstStyle>
            <a:lvl1pPr algn="ctr">
              <a:defRPr sz="5400"/>
            </a:lvl1pPr>
          </a:lstStyle>
          <a:p>
            <a:r>
              <a:rPr lang="en-US"/>
              <a:t>Click to edit Master title style</a:t>
            </a:r>
            <a:endParaRPr lang="en-JP"/>
          </a:p>
        </p:txBody>
      </p:sp>
    </p:spTree>
    <p:extLst>
      <p:ext uri="{BB962C8B-B14F-4D97-AF65-F5344CB8AC3E}">
        <p14:creationId xmlns:p14="http://schemas.microsoft.com/office/powerpoint/2010/main" val="151236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6F5F-A8A3-BCF0-2415-87347B918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87B1254F-298F-E5B3-9BC4-5A0D5E146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322EC8AB-CA19-FFAC-2910-2BE5A9C10D4E}"/>
              </a:ext>
            </a:extLst>
          </p:cNvPr>
          <p:cNvSpPr>
            <a:spLocks noGrp="1"/>
          </p:cNvSpPr>
          <p:nvPr>
            <p:ph type="dt" sz="half" idx="10"/>
          </p:nvPr>
        </p:nvSpPr>
        <p:spPr/>
        <p:txBody>
          <a:bodyPr/>
          <a:lstStyle/>
          <a:p>
            <a:fld id="{CF275C70-BF84-ED47-AFE5-B77566D6C172}" type="datetimeFigureOut">
              <a:t>2024/05/22</a:t>
            </a:fld>
            <a:endParaRPr lang="en-JP"/>
          </a:p>
        </p:txBody>
      </p:sp>
      <p:sp>
        <p:nvSpPr>
          <p:cNvPr id="5" name="Footer Placeholder 4">
            <a:extLst>
              <a:ext uri="{FF2B5EF4-FFF2-40B4-BE49-F238E27FC236}">
                <a16:creationId xmlns:a16="http://schemas.microsoft.com/office/drawing/2014/main" id="{47439FB3-CA93-111F-B4D6-A0E4304CA4B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87105DE1-34ED-8E91-BD4D-7EE5F4D9B6A2}"/>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25796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823-9121-1350-9142-35201DA7B4BC}"/>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5EF180CA-C01F-3140-E198-9B210B8B43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8C47F351-C5A8-ED88-21EC-4C836D8B17D2}"/>
              </a:ext>
            </a:extLst>
          </p:cNvPr>
          <p:cNvSpPr>
            <a:spLocks noGrp="1"/>
          </p:cNvSpPr>
          <p:nvPr>
            <p:ph type="dt" sz="half" idx="10"/>
          </p:nvPr>
        </p:nvSpPr>
        <p:spPr/>
        <p:txBody>
          <a:bodyPr/>
          <a:lstStyle/>
          <a:p>
            <a:fld id="{CF275C70-BF84-ED47-AFE5-B77566D6C172}" type="datetimeFigureOut">
              <a:t>2024/05/22</a:t>
            </a:fld>
            <a:endParaRPr lang="en-JP"/>
          </a:p>
        </p:txBody>
      </p:sp>
      <p:sp>
        <p:nvSpPr>
          <p:cNvPr id="5" name="Footer Placeholder 4">
            <a:extLst>
              <a:ext uri="{FF2B5EF4-FFF2-40B4-BE49-F238E27FC236}">
                <a16:creationId xmlns:a16="http://schemas.microsoft.com/office/drawing/2014/main" id="{6D2CEF0A-12FE-5B43-FCBE-8827A5012731}"/>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C61E22E-0494-42BF-E674-DEEC1EFEF807}"/>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138363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07F2-B1DB-7205-D30A-109B6B4D2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4A28D518-3037-0FEA-B43B-71899079E2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7D686-1DB7-56D6-DB55-6A2D56697764}"/>
              </a:ext>
            </a:extLst>
          </p:cNvPr>
          <p:cNvSpPr>
            <a:spLocks noGrp="1"/>
          </p:cNvSpPr>
          <p:nvPr>
            <p:ph type="dt" sz="half" idx="10"/>
          </p:nvPr>
        </p:nvSpPr>
        <p:spPr/>
        <p:txBody>
          <a:bodyPr/>
          <a:lstStyle/>
          <a:p>
            <a:fld id="{CF275C70-BF84-ED47-AFE5-B77566D6C172}" type="datetimeFigureOut">
              <a:t>2024/05/22</a:t>
            </a:fld>
            <a:endParaRPr lang="en-JP"/>
          </a:p>
        </p:txBody>
      </p:sp>
      <p:sp>
        <p:nvSpPr>
          <p:cNvPr id="5" name="Footer Placeholder 4">
            <a:extLst>
              <a:ext uri="{FF2B5EF4-FFF2-40B4-BE49-F238E27FC236}">
                <a16:creationId xmlns:a16="http://schemas.microsoft.com/office/drawing/2014/main" id="{A2F8F64C-0B93-5B41-70CE-9433E932B08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FB8864D-F6FD-F910-0CA1-FB5FD463B2FE}"/>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8435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9FC8-29DC-D6A7-464F-35C5E8690D6E}"/>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662A0801-0032-68CE-023E-2CE2A4D52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B7B42B6-658D-0F2D-1C12-053A71E126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35B04B6E-ACE2-A571-170D-A08DE846763D}"/>
              </a:ext>
            </a:extLst>
          </p:cNvPr>
          <p:cNvSpPr>
            <a:spLocks noGrp="1"/>
          </p:cNvSpPr>
          <p:nvPr>
            <p:ph type="dt" sz="half" idx="10"/>
          </p:nvPr>
        </p:nvSpPr>
        <p:spPr/>
        <p:txBody>
          <a:bodyPr/>
          <a:lstStyle/>
          <a:p>
            <a:fld id="{CF275C70-BF84-ED47-AFE5-B77566D6C172}" type="datetimeFigureOut">
              <a:t>2024/05/22</a:t>
            </a:fld>
            <a:endParaRPr lang="en-JP"/>
          </a:p>
        </p:txBody>
      </p:sp>
      <p:sp>
        <p:nvSpPr>
          <p:cNvPr id="6" name="Footer Placeholder 5">
            <a:extLst>
              <a:ext uri="{FF2B5EF4-FFF2-40B4-BE49-F238E27FC236}">
                <a16:creationId xmlns:a16="http://schemas.microsoft.com/office/drawing/2014/main" id="{F606969D-DC4D-E9AB-D6CD-9520DB0626CF}"/>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2E7852BB-4DD1-C31B-FAA9-365B27819C2E}"/>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421173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CF4C-CBB5-B35D-64BA-2A9F3CF0A138}"/>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C5A1584D-D98F-E2A7-6C61-931B8931E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46CF8-1DE1-40D6-D137-17794AE5B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E556D8AB-213C-E31A-1A51-4B02440FF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9B122-7EC0-BB9D-D200-EB9B821B4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E51C6A02-5A91-7FDB-786B-D17C3F9329E8}"/>
              </a:ext>
            </a:extLst>
          </p:cNvPr>
          <p:cNvSpPr>
            <a:spLocks noGrp="1"/>
          </p:cNvSpPr>
          <p:nvPr>
            <p:ph type="dt" sz="half" idx="10"/>
          </p:nvPr>
        </p:nvSpPr>
        <p:spPr/>
        <p:txBody>
          <a:bodyPr/>
          <a:lstStyle/>
          <a:p>
            <a:fld id="{CF275C70-BF84-ED47-AFE5-B77566D6C172}" type="datetimeFigureOut">
              <a:t>2024/05/22</a:t>
            </a:fld>
            <a:endParaRPr lang="en-JP"/>
          </a:p>
        </p:txBody>
      </p:sp>
      <p:sp>
        <p:nvSpPr>
          <p:cNvPr id="8" name="Footer Placeholder 7">
            <a:extLst>
              <a:ext uri="{FF2B5EF4-FFF2-40B4-BE49-F238E27FC236}">
                <a16:creationId xmlns:a16="http://schemas.microsoft.com/office/drawing/2014/main" id="{1A0CF3B5-3658-8328-F685-89920418CBE2}"/>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431A09AE-B354-3C88-CD56-E00326B378C8}"/>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01663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0B9C-AA68-9B04-100F-72FC529B0DE0}"/>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F32A35A7-2189-2501-CB26-DFD2C1A22640}"/>
              </a:ext>
            </a:extLst>
          </p:cNvPr>
          <p:cNvSpPr>
            <a:spLocks noGrp="1"/>
          </p:cNvSpPr>
          <p:nvPr>
            <p:ph type="dt" sz="half" idx="10"/>
          </p:nvPr>
        </p:nvSpPr>
        <p:spPr/>
        <p:txBody>
          <a:bodyPr/>
          <a:lstStyle/>
          <a:p>
            <a:fld id="{CF275C70-BF84-ED47-AFE5-B77566D6C172}" type="datetimeFigureOut">
              <a:t>2024/05/22</a:t>
            </a:fld>
            <a:endParaRPr lang="en-JP"/>
          </a:p>
        </p:txBody>
      </p:sp>
      <p:sp>
        <p:nvSpPr>
          <p:cNvPr id="4" name="Footer Placeholder 3">
            <a:extLst>
              <a:ext uri="{FF2B5EF4-FFF2-40B4-BE49-F238E27FC236}">
                <a16:creationId xmlns:a16="http://schemas.microsoft.com/office/drawing/2014/main" id="{63F30C31-856F-543A-931A-00F6C84F331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79528F0-E2B5-3669-7187-77C8BF5B3176}"/>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323886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587B1A-A758-24CC-CB10-2C6285039AFF}"/>
              </a:ext>
            </a:extLst>
          </p:cNvPr>
          <p:cNvSpPr>
            <a:spLocks noGrp="1"/>
          </p:cNvSpPr>
          <p:nvPr>
            <p:ph type="dt" sz="half" idx="10"/>
          </p:nvPr>
        </p:nvSpPr>
        <p:spPr/>
        <p:txBody>
          <a:bodyPr/>
          <a:lstStyle/>
          <a:p>
            <a:fld id="{CF275C70-BF84-ED47-AFE5-B77566D6C172}" type="datetimeFigureOut">
              <a:t>2024/05/22</a:t>
            </a:fld>
            <a:endParaRPr lang="en-JP"/>
          </a:p>
        </p:txBody>
      </p:sp>
      <p:sp>
        <p:nvSpPr>
          <p:cNvPr id="3" name="Footer Placeholder 2">
            <a:extLst>
              <a:ext uri="{FF2B5EF4-FFF2-40B4-BE49-F238E27FC236}">
                <a16:creationId xmlns:a16="http://schemas.microsoft.com/office/drawing/2014/main" id="{E3AC446E-C306-E8E4-A5CE-160ED66819A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0817C3D2-47DE-0367-8D5E-AF1D2C6ECFAA}"/>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47998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840430-2B9E-475B-024F-69235411A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31B089B9-88A1-23B3-69F0-35B089A2F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7B3578A-C3CE-05AC-F7F7-B2F7AAE7F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75C70-BF84-ED47-AFE5-B77566D6C172}" type="datetimeFigureOut">
              <a:t>2024/05/22</a:t>
            </a:fld>
            <a:endParaRPr lang="en-JP"/>
          </a:p>
        </p:txBody>
      </p:sp>
      <p:sp>
        <p:nvSpPr>
          <p:cNvPr id="5" name="Footer Placeholder 4">
            <a:extLst>
              <a:ext uri="{FF2B5EF4-FFF2-40B4-BE49-F238E27FC236}">
                <a16:creationId xmlns:a16="http://schemas.microsoft.com/office/drawing/2014/main" id="{0EEE7339-02BF-996C-E8B9-0E15A11FD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A2262CA4-5B77-8570-2574-E70E92E5A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B6EAC-8B9C-C94B-87D5-ED48AD781603}" type="slidenum">
              <a:t>‹#›</a:t>
            </a:fld>
            <a:endParaRPr lang="en-JP"/>
          </a:p>
        </p:txBody>
      </p:sp>
    </p:spTree>
    <p:extLst>
      <p:ext uri="{BB962C8B-B14F-4D97-AF65-F5344CB8AC3E}">
        <p14:creationId xmlns:p14="http://schemas.microsoft.com/office/powerpoint/2010/main" val="429436611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adcoms.github.io/" TargetMode="External"/><Relationship Id="rId2" Type="http://schemas.openxmlformats.org/officeDocument/2006/relationships/hyperlink" Target="https://book.hacktricks.xyz/windows-hardening/active-directory-methodology" TargetMode="External"/><Relationship Id="rId1" Type="http://schemas.openxmlformats.org/officeDocument/2006/relationships/slideLayout" Target="../slideLayouts/slideLayout1.xml"/><Relationship Id="rId6" Type="http://schemas.openxmlformats.org/officeDocument/2006/relationships/hyperlink" Target="https://github.com/S1ckB0y1337/Active-Directory-Exploitation-Cheat-Sheet" TargetMode="External"/><Relationship Id="rId5" Type="http://schemas.openxmlformats.org/officeDocument/2006/relationships/hyperlink" Target="https://www.thehacker.recipes/" TargetMode="External"/><Relationship Id="rId4" Type="http://schemas.openxmlformats.org/officeDocument/2006/relationships/hyperlink" Target="https://hideandsec.sh/books/cheatsheets-82c/page/active-director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_nwodtuhs/status/1451510341041594377"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twitter.com/_nwodtuhs/status/1421236939815010304/photo/1"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_nwodtuhs/status/1421236939815010304/photo/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log.harmj0y.net/category/activedirectory/" TargetMode="External"/><Relationship Id="rId2" Type="http://schemas.openxmlformats.org/officeDocument/2006/relationships/hyperlink" Target="https://posts.specterops.io/" TargetMode="External"/><Relationship Id="rId1" Type="http://schemas.openxmlformats.org/officeDocument/2006/relationships/slideLayout" Target="../slideLayouts/slideLayout1.xml"/><Relationship Id="rId6" Type="http://schemas.openxmlformats.org/officeDocument/2006/relationships/hyperlink" Target="https://dirkjanm.io/" TargetMode="External"/><Relationship Id="rId5" Type="http://schemas.openxmlformats.org/officeDocument/2006/relationships/hyperlink" Target="https://shenaniganslabs.io/" TargetMode="External"/><Relationship Id="rId4" Type="http://schemas.openxmlformats.org/officeDocument/2006/relationships/hyperlink" Target="https://adsecurity.org/?author=2"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jpn.nec.com/cybersecurity/blog/231117/index.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!Caution!</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a:t>AD周りの仕組みや機能については記述しない。</a:t>
            </a:r>
          </a:p>
          <a:p>
            <a:r>
              <a:rPr lang="en-JP"/>
              <a:t>攻撃に使うコマンドやツールは記述しない。巷にチートシートがたくさんあります。</a:t>
            </a:r>
          </a:p>
          <a:p>
            <a:r>
              <a:rPr lang="en-JP"/>
              <a:t>Init</a:t>
            </a:r>
            <a:r>
              <a:rPr lang="en-US"/>
              <a:t>i</a:t>
            </a:r>
            <a:r>
              <a:rPr lang="en-JP"/>
              <a:t>al Footfoldはすでに取得済みであることを前提にする。</a:t>
            </a:r>
          </a:p>
        </p:txBody>
      </p:sp>
    </p:spTree>
    <p:extLst>
      <p:ext uri="{BB962C8B-B14F-4D97-AF65-F5344CB8AC3E}">
        <p14:creationId xmlns:p14="http://schemas.microsoft.com/office/powerpoint/2010/main" val="230043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Tools and</a:t>
            </a:r>
            <a:r>
              <a:rPr lang="ja-JP" altLang="en-US"/>
              <a:t> </a:t>
            </a:r>
            <a:r>
              <a:rPr lang="en-JP"/>
              <a:t>Commands</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a:hlinkClick r:id="rId2"/>
              </a:rPr>
              <a:t>https://book.hacktricks.xyz/windows-hardening/active-directory-methodology</a:t>
            </a:r>
            <a:endParaRPr lang="en-US"/>
          </a:p>
          <a:p>
            <a:r>
              <a:rPr lang="en-US">
                <a:hlinkClick r:id="rId3"/>
              </a:rPr>
              <a:t>https://wadcoms.github.io/</a:t>
            </a:r>
            <a:endParaRPr lang="en-US"/>
          </a:p>
          <a:p>
            <a:r>
              <a:rPr lang="en-US">
                <a:hlinkClick r:id="rId4"/>
              </a:rPr>
              <a:t>https://hideandsec.sh/books/cheatsheets-82c/page/active-directory</a:t>
            </a:r>
            <a:endParaRPr lang="en-US"/>
          </a:p>
          <a:p>
            <a:r>
              <a:rPr lang="en-US">
                <a:hlinkClick r:id="rId5"/>
              </a:rPr>
              <a:t>https://www.thehacker.recipes/</a:t>
            </a:r>
            <a:endParaRPr lang="en-US"/>
          </a:p>
          <a:p>
            <a:r>
              <a:rPr lang="en-US"/>
              <a:t>Pentest Everything : https://viperone.gitbook.io/pentest-everything</a:t>
            </a:r>
          </a:p>
          <a:p>
            <a:r>
              <a:rPr lang="en-US"/>
              <a:t>Github：</a:t>
            </a:r>
            <a:r>
              <a:rPr lang="en-US">
                <a:hlinkClick r:id="rId6"/>
              </a:rPr>
              <a:t>https://github.com/S1ckB0y1337/Active-Directory-Exploitation-Cheat-Sheet</a:t>
            </a:r>
            <a:endParaRPr lang="en-US"/>
          </a:p>
          <a:p>
            <a:r>
              <a:rPr lang="en-US"/>
              <a:t>Github：https://github.com/Integration-IT/Active-Directory-Exploitation-Cheat-Sheet</a:t>
            </a:r>
          </a:p>
          <a:p>
            <a:r>
              <a:rPr lang="en-US"/>
              <a:t>など</a:t>
            </a:r>
          </a:p>
        </p:txBody>
      </p:sp>
    </p:spTree>
    <p:extLst>
      <p:ext uri="{BB962C8B-B14F-4D97-AF65-F5344CB8AC3E}">
        <p14:creationId xmlns:p14="http://schemas.microsoft.com/office/powerpoint/2010/main" val="113889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77CE-1C86-E70D-429E-EE919366F6E8}"/>
              </a:ext>
            </a:extLst>
          </p:cNvPr>
          <p:cNvSpPr>
            <a:spLocks noGrp="1"/>
          </p:cNvSpPr>
          <p:nvPr>
            <p:ph type="title"/>
          </p:nvPr>
        </p:nvSpPr>
        <p:spPr/>
        <p:txBody>
          <a:bodyPr/>
          <a:lstStyle/>
          <a:p>
            <a:r>
              <a:rPr lang="en-JP"/>
              <a:t>Hash and Crack</a:t>
            </a:r>
          </a:p>
        </p:txBody>
      </p:sp>
      <p:pic>
        <p:nvPicPr>
          <p:cNvPr id="5" name="Content Placeholder 4">
            <a:extLst>
              <a:ext uri="{FF2B5EF4-FFF2-40B4-BE49-F238E27FC236}">
                <a16:creationId xmlns:a16="http://schemas.microsoft.com/office/drawing/2014/main" id="{84763340-CF5D-AFD7-1933-9924A66D6755}"/>
              </a:ext>
            </a:extLst>
          </p:cNvPr>
          <p:cNvPicPr>
            <a:picLocks noGrp="1" noChangeAspect="1"/>
          </p:cNvPicPr>
          <p:nvPr>
            <p:ph idx="1"/>
          </p:nvPr>
        </p:nvPicPr>
        <p:blipFill>
          <a:blip r:embed="rId2"/>
          <a:stretch>
            <a:fillRect/>
          </a:stretch>
        </p:blipFill>
        <p:spPr>
          <a:xfrm>
            <a:off x="838200" y="1312004"/>
            <a:ext cx="10517612" cy="5001709"/>
          </a:xfrm>
        </p:spPr>
      </p:pic>
      <p:sp>
        <p:nvSpPr>
          <p:cNvPr id="6" name="Rectangle 5">
            <a:extLst>
              <a:ext uri="{FF2B5EF4-FFF2-40B4-BE49-F238E27FC236}">
                <a16:creationId xmlns:a16="http://schemas.microsoft.com/office/drawing/2014/main" id="{B5D7B356-C2D3-2569-CFFE-76CF2F9F9527}"/>
              </a:ext>
            </a:extLst>
          </p:cNvPr>
          <p:cNvSpPr/>
          <p:nvPr/>
        </p:nvSpPr>
        <p:spPr>
          <a:xfrm>
            <a:off x="5825613" y="6523698"/>
            <a:ext cx="5528187" cy="3343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cf. </a:t>
            </a:r>
            <a:r>
              <a:rPr lang="en-US" sz="1400">
                <a:solidFill>
                  <a:srgbClr val="DCA10D"/>
                </a:solidFill>
                <a:effectLst/>
                <a:latin typeface="Helvetica Neue" panose="02000503000000020004" pitchFamily="2" charset="0"/>
                <a:hlinkClick r:id="rId3"/>
              </a:rPr>
              <a:t>https://twitter.com/_nwodtuhs/status/1451510341041594377</a:t>
            </a:r>
            <a:endParaRPr lang="en-US" sz="1400">
              <a:solidFill>
                <a:srgbClr val="DCA10D"/>
              </a:solidFill>
              <a:effectLst/>
              <a:latin typeface="Helvetica Neue" panose="02000503000000020004" pitchFamily="2" charset="0"/>
            </a:endParaRPr>
          </a:p>
        </p:txBody>
      </p:sp>
    </p:spTree>
    <p:extLst>
      <p:ext uri="{BB962C8B-B14F-4D97-AF65-F5344CB8AC3E}">
        <p14:creationId xmlns:p14="http://schemas.microsoft.com/office/powerpoint/2010/main" val="146894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77CE-1C86-E70D-429E-EE919366F6E8}"/>
              </a:ext>
            </a:extLst>
          </p:cNvPr>
          <p:cNvSpPr>
            <a:spLocks noGrp="1"/>
          </p:cNvSpPr>
          <p:nvPr>
            <p:ph type="title"/>
          </p:nvPr>
        </p:nvSpPr>
        <p:spPr/>
        <p:txBody>
          <a:bodyPr/>
          <a:lstStyle/>
          <a:p>
            <a:r>
              <a:rPr lang="en-JP"/>
              <a:t>ACE</a:t>
            </a:r>
          </a:p>
        </p:txBody>
      </p:sp>
      <p:sp>
        <p:nvSpPr>
          <p:cNvPr id="6" name="Rectangle 5">
            <a:extLst>
              <a:ext uri="{FF2B5EF4-FFF2-40B4-BE49-F238E27FC236}">
                <a16:creationId xmlns:a16="http://schemas.microsoft.com/office/drawing/2014/main" id="{B5D7B356-C2D3-2569-CFFE-76CF2F9F9527}"/>
              </a:ext>
            </a:extLst>
          </p:cNvPr>
          <p:cNvSpPr/>
          <p:nvPr/>
        </p:nvSpPr>
        <p:spPr>
          <a:xfrm>
            <a:off x="5206181" y="6523698"/>
            <a:ext cx="6147619" cy="3343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cf. </a:t>
            </a:r>
            <a:r>
              <a:rPr lang="en-US" sz="1400">
                <a:solidFill>
                  <a:srgbClr val="DCA10D"/>
                </a:solidFill>
                <a:effectLst/>
                <a:latin typeface="Helvetica Neue" panose="02000503000000020004" pitchFamily="2" charset="0"/>
                <a:hlinkClick r:id="rId2"/>
              </a:rPr>
              <a:t>https://twitter.com/_nwodtuhs/status/1421236939815010304/photo/1</a:t>
            </a:r>
            <a:endParaRPr lang="en-US" sz="1400">
              <a:solidFill>
                <a:srgbClr val="DCA10D"/>
              </a:solidFill>
              <a:effectLst/>
              <a:latin typeface="Helvetica Neue" panose="02000503000000020004" pitchFamily="2" charset="0"/>
            </a:endParaRPr>
          </a:p>
        </p:txBody>
      </p:sp>
      <p:pic>
        <p:nvPicPr>
          <p:cNvPr id="8" name="Content Placeholder 7">
            <a:extLst>
              <a:ext uri="{FF2B5EF4-FFF2-40B4-BE49-F238E27FC236}">
                <a16:creationId xmlns:a16="http://schemas.microsoft.com/office/drawing/2014/main" id="{E4A2FACF-55F2-501A-AC69-EFA4D5520497}"/>
              </a:ext>
            </a:extLst>
          </p:cNvPr>
          <p:cNvPicPr>
            <a:picLocks noGrp="1" noChangeAspect="1"/>
          </p:cNvPicPr>
          <p:nvPr>
            <p:ph idx="1"/>
          </p:nvPr>
        </p:nvPicPr>
        <p:blipFill>
          <a:blip r:embed="rId3"/>
          <a:stretch>
            <a:fillRect/>
          </a:stretch>
        </p:blipFill>
        <p:spPr>
          <a:xfrm>
            <a:off x="3841836" y="1231900"/>
            <a:ext cx="4508328" cy="5160963"/>
          </a:xfrm>
        </p:spPr>
      </p:pic>
    </p:spTree>
    <p:extLst>
      <p:ext uri="{BB962C8B-B14F-4D97-AF65-F5344CB8AC3E}">
        <p14:creationId xmlns:p14="http://schemas.microsoft.com/office/powerpoint/2010/main" val="367497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77CE-1C86-E70D-429E-EE919366F6E8}"/>
              </a:ext>
            </a:extLst>
          </p:cNvPr>
          <p:cNvSpPr>
            <a:spLocks noGrp="1"/>
          </p:cNvSpPr>
          <p:nvPr>
            <p:ph type="title"/>
          </p:nvPr>
        </p:nvSpPr>
        <p:spPr/>
        <p:txBody>
          <a:bodyPr/>
          <a:lstStyle/>
          <a:p>
            <a:r>
              <a:rPr lang="en-JP"/>
              <a:t>ACE</a:t>
            </a:r>
          </a:p>
        </p:txBody>
      </p:sp>
      <p:sp>
        <p:nvSpPr>
          <p:cNvPr id="6" name="Rectangle 5">
            <a:extLst>
              <a:ext uri="{FF2B5EF4-FFF2-40B4-BE49-F238E27FC236}">
                <a16:creationId xmlns:a16="http://schemas.microsoft.com/office/drawing/2014/main" id="{B5D7B356-C2D3-2569-CFFE-76CF2F9F9527}"/>
              </a:ext>
            </a:extLst>
          </p:cNvPr>
          <p:cNvSpPr/>
          <p:nvPr/>
        </p:nvSpPr>
        <p:spPr>
          <a:xfrm>
            <a:off x="5206181" y="6523698"/>
            <a:ext cx="6147619" cy="3343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cf. </a:t>
            </a:r>
            <a:r>
              <a:rPr lang="en-US" sz="1400">
                <a:solidFill>
                  <a:srgbClr val="DCA10D"/>
                </a:solidFill>
                <a:effectLst/>
                <a:latin typeface="Helvetica Neue" panose="02000503000000020004" pitchFamily="2" charset="0"/>
                <a:hlinkClick r:id="rId2"/>
              </a:rPr>
              <a:t>https://twitter.com/_nwodtuhs/status/1421236939815010304/photo/1</a:t>
            </a:r>
            <a:endParaRPr lang="en-US" sz="1400">
              <a:solidFill>
                <a:srgbClr val="DCA10D"/>
              </a:solidFill>
              <a:effectLst/>
              <a:latin typeface="Helvetica Neue" panose="02000503000000020004" pitchFamily="2" charset="0"/>
            </a:endParaRPr>
          </a:p>
        </p:txBody>
      </p:sp>
      <p:sp>
        <p:nvSpPr>
          <p:cNvPr id="4" name="Content Placeholder 3">
            <a:extLst>
              <a:ext uri="{FF2B5EF4-FFF2-40B4-BE49-F238E27FC236}">
                <a16:creationId xmlns:a16="http://schemas.microsoft.com/office/drawing/2014/main" id="{6376EF52-357B-5246-2CC8-F78366FED3B0}"/>
              </a:ext>
            </a:extLst>
          </p:cNvPr>
          <p:cNvSpPr>
            <a:spLocks noGrp="1"/>
          </p:cNvSpPr>
          <p:nvPr>
            <p:ph idx="1"/>
          </p:nvPr>
        </p:nvSpPr>
        <p:spPr/>
        <p:txBody>
          <a:bodyPr/>
          <a:lstStyle/>
          <a:p>
            <a:endParaRPr lang="en-JP"/>
          </a:p>
        </p:txBody>
      </p:sp>
      <p:pic>
        <p:nvPicPr>
          <p:cNvPr id="10" name="Picture 9">
            <a:extLst>
              <a:ext uri="{FF2B5EF4-FFF2-40B4-BE49-F238E27FC236}">
                <a16:creationId xmlns:a16="http://schemas.microsoft.com/office/drawing/2014/main" id="{159F32CE-9EBD-2FD6-7095-809AB29CE014}"/>
              </a:ext>
            </a:extLst>
          </p:cNvPr>
          <p:cNvPicPr>
            <a:picLocks noChangeAspect="1"/>
          </p:cNvPicPr>
          <p:nvPr/>
        </p:nvPicPr>
        <p:blipFill>
          <a:blip r:embed="rId3"/>
          <a:stretch>
            <a:fillRect/>
          </a:stretch>
        </p:blipFill>
        <p:spPr>
          <a:xfrm>
            <a:off x="838200" y="1020277"/>
            <a:ext cx="10511042" cy="4970619"/>
          </a:xfrm>
          <a:prstGeom prst="rect">
            <a:avLst/>
          </a:prstGeom>
        </p:spPr>
      </p:pic>
    </p:spTree>
    <p:extLst>
      <p:ext uri="{BB962C8B-B14F-4D97-AF65-F5344CB8AC3E}">
        <p14:creationId xmlns:p14="http://schemas.microsoft.com/office/powerpoint/2010/main" val="251171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Tasty</a:t>
            </a:r>
            <a:r>
              <a:rPr lang="ja-JP" altLang="en-US"/>
              <a:t> </a:t>
            </a:r>
            <a:r>
              <a:rPr lang="en-US" altLang="ja-JP"/>
              <a:t>Objects</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sz="2000">
                <a:latin typeface="Meiryo UI" panose="020B0604030504040204" pitchFamily="34" charset="-128"/>
                <a:ea typeface="Meiryo UI" panose="020B0604030504040204" pitchFamily="34" charset="-128"/>
              </a:rPr>
              <a:t>Domain Admins: </a:t>
            </a:r>
            <a:r>
              <a:rPr lang="ja-JP" altLang="en-US" sz="2000">
                <a:latin typeface="Meiryo UI" panose="020B0604030504040204" pitchFamily="34" charset="-128"/>
                <a:ea typeface="Meiryo UI" panose="020B0604030504040204" pitchFamily="34" charset="-128"/>
              </a:rPr>
              <a:t>ドメイン全体の管理者権限を持つグループ</a:t>
            </a:r>
          </a:p>
          <a:p>
            <a:pPr marL="0" indent="0">
              <a:buNone/>
            </a:pPr>
            <a:r>
              <a:rPr lang="en-US" sz="2000">
                <a:latin typeface="Meiryo UI" panose="020B0604030504040204" pitchFamily="34" charset="-128"/>
                <a:ea typeface="Meiryo UI" panose="020B0604030504040204" pitchFamily="34" charset="-128"/>
              </a:rPr>
              <a:t>Enterprise Admins: </a:t>
            </a:r>
            <a:r>
              <a:rPr lang="ja-JP" altLang="en-US" sz="2000">
                <a:latin typeface="Meiryo UI" panose="020B0604030504040204" pitchFamily="34" charset="-128"/>
                <a:ea typeface="Meiryo UI" panose="020B0604030504040204" pitchFamily="34" charset="-128"/>
              </a:rPr>
              <a:t>フォレスト全体の管理者権限を持つグループ</a:t>
            </a:r>
          </a:p>
          <a:p>
            <a:pPr marL="0" indent="0">
              <a:buNone/>
            </a:pPr>
            <a:r>
              <a:rPr lang="en-US" sz="2000">
                <a:latin typeface="Meiryo UI" panose="020B0604030504040204" pitchFamily="34" charset="-128"/>
                <a:ea typeface="Meiryo UI" panose="020B0604030504040204" pitchFamily="34" charset="-128"/>
              </a:rPr>
              <a:t>Backup Operators: </a:t>
            </a:r>
            <a:r>
              <a:rPr lang="ja-JP" altLang="en-US" sz="2000">
                <a:latin typeface="Meiryo UI" panose="020B0604030504040204" pitchFamily="34" charset="-128"/>
                <a:ea typeface="Meiryo UI" panose="020B0604030504040204" pitchFamily="34" charset="-128"/>
              </a:rPr>
              <a:t>バックアップ操作を行うための権限を持つユーザーのグループ</a:t>
            </a:r>
          </a:p>
          <a:p>
            <a:pPr marL="0" indent="0">
              <a:buNone/>
            </a:pPr>
            <a:r>
              <a:rPr lang="en-US" sz="2000">
                <a:latin typeface="Meiryo UI" panose="020B0604030504040204" pitchFamily="34" charset="-128"/>
                <a:ea typeface="Meiryo UI" panose="020B0604030504040204" pitchFamily="34" charset="-128"/>
              </a:rPr>
              <a:t>krbtgt: Kerberos</a:t>
            </a:r>
            <a:r>
              <a:rPr lang="ja-JP" altLang="en-US" sz="2000">
                <a:latin typeface="Meiryo UI" panose="020B0604030504040204" pitchFamily="34" charset="-128"/>
                <a:ea typeface="Meiryo UI" panose="020B0604030504040204" pitchFamily="34" charset="-128"/>
              </a:rPr>
              <a:t>暗号化されたトラフィックの処理に関連する特別なアカウント</a:t>
            </a:r>
          </a:p>
          <a:p>
            <a:pPr marL="0" indent="0">
              <a:buNone/>
            </a:pPr>
            <a:r>
              <a:rPr lang="en-US" sz="2000">
                <a:latin typeface="Meiryo UI" panose="020B0604030504040204" pitchFamily="34" charset="-128"/>
                <a:ea typeface="Meiryo UI" panose="020B0604030504040204" pitchFamily="34" charset="-128"/>
              </a:rPr>
              <a:t>Schema Admins: Active Directory</a:t>
            </a:r>
            <a:r>
              <a:rPr lang="ja-JP" altLang="en-US" sz="2000">
                <a:latin typeface="Meiryo UI" panose="020B0604030504040204" pitchFamily="34" charset="-128"/>
                <a:ea typeface="Meiryo UI" panose="020B0604030504040204" pitchFamily="34" charset="-128"/>
              </a:rPr>
              <a:t>スキーマの変更を行う権限を持つグループ</a:t>
            </a:r>
          </a:p>
          <a:p>
            <a:pPr marL="0" indent="0">
              <a:buNone/>
            </a:pPr>
            <a:r>
              <a:rPr lang="en-US" sz="2000">
                <a:latin typeface="Meiryo UI" panose="020B0604030504040204" pitchFamily="34" charset="-128"/>
                <a:ea typeface="Meiryo UI" panose="020B0604030504040204" pitchFamily="34" charset="-128"/>
              </a:rPr>
              <a:t>AdminSDHolder: Active Directory</a:t>
            </a:r>
            <a:r>
              <a:rPr lang="ja-JP" altLang="en-US" sz="2000">
                <a:latin typeface="Meiryo UI" panose="020B0604030504040204" pitchFamily="34" charset="-128"/>
                <a:ea typeface="Meiryo UI" panose="020B0604030504040204" pitchFamily="34" charset="-128"/>
              </a:rPr>
              <a:t>でセキュリティディスクリプタを管理する際の特別なロール</a:t>
            </a:r>
            <a:endParaRPr lang="en-US" sz="20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636408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Tier Zero Table</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 </a:t>
            </a:r>
          </a:p>
          <a:p>
            <a:pPr marL="0" indent="0">
              <a:buNone/>
            </a:pPr>
            <a:endParaRPr lang="en-US"/>
          </a:p>
        </p:txBody>
      </p:sp>
      <p:pic>
        <p:nvPicPr>
          <p:cNvPr id="4" name="Content Placeholder 6">
            <a:extLst>
              <a:ext uri="{FF2B5EF4-FFF2-40B4-BE49-F238E27FC236}">
                <a16:creationId xmlns:a16="http://schemas.microsoft.com/office/drawing/2014/main" id="{8766E79B-C168-833C-8AD2-416D49825430}"/>
              </a:ext>
            </a:extLst>
          </p:cNvPr>
          <p:cNvPicPr>
            <a:picLocks noChangeAspect="1"/>
          </p:cNvPicPr>
          <p:nvPr/>
        </p:nvPicPr>
        <p:blipFill>
          <a:blip r:embed="rId2"/>
          <a:stretch>
            <a:fillRect/>
          </a:stretch>
        </p:blipFill>
        <p:spPr>
          <a:xfrm>
            <a:off x="838200" y="1654065"/>
            <a:ext cx="10515600" cy="3854210"/>
          </a:xfrm>
          <a:prstGeom prst="rect">
            <a:avLst/>
          </a:prstGeom>
        </p:spPr>
      </p:pic>
      <p:sp>
        <p:nvSpPr>
          <p:cNvPr id="5" name="Rectangle 4">
            <a:extLst>
              <a:ext uri="{FF2B5EF4-FFF2-40B4-BE49-F238E27FC236}">
                <a16:creationId xmlns:a16="http://schemas.microsoft.com/office/drawing/2014/main" id="{CD18F7D8-DC64-C081-846F-44943E543003}"/>
              </a:ext>
            </a:extLst>
          </p:cNvPr>
          <p:cNvSpPr/>
          <p:nvPr/>
        </p:nvSpPr>
        <p:spPr>
          <a:xfrm>
            <a:off x="7482186" y="6523698"/>
            <a:ext cx="4380807" cy="1619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50000"/>
                  </a:schemeClr>
                </a:solidFill>
              </a:rPr>
              <a:t>cf. https://specterops.github.io/TierZeroTable/</a:t>
            </a:r>
            <a:endParaRPr lang="en-JP" sz="1400">
              <a:solidFill>
                <a:schemeClr val="bg1">
                  <a:lumMod val="50000"/>
                </a:schemeClr>
              </a:solidFill>
            </a:endParaRPr>
          </a:p>
        </p:txBody>
      </p:sp>
    </p:spTree>
    <p:extLst>
      <p:ext uri="{BB962C8B-B14F-4D97-AF65-F5344CB8AC3E}">
        <p14:creationId xmlns:p14="http://schemas.microsoft.com/office/powerpoint/2010/main" val="271320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Hunting Plan</a:t>
            </a:r>
          </a:p>
        </p:txBody>
      </p:sp>
    </p:spTree>
    <p:extLst>
      <p:ext uri="{BB962C8B-B14F-4D97-AF65-F5344CB8AC3E}">
        <p14:creationId xmlns:p14="http://schemas.microsoft.com/office/powerpoint/2010/main" val="150369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400"/>
              <a:t>実際にADの攻撃をする際は、取得する（した）クレデンシャル/ホスト名/IP/などの関係性を整理しながら攻撃を進めていく</a:t>
            </a:r>
          </a:p>
          <a:p>
            <a:r>
              <a:rPr lang="en-JP" sz="1400"/>
              <a:t>特にクレデンシャル周りはAttack Pathで表記することができる</a:t>
            </a:r>
          </a:p>
          <a:p>
            <a:r>
              <a:rPr lang="en-JP" sz="1400"/>
              <a:t>管理者権限取得に向けた攻撃の流れ/シナリオの構築はAttack Pathを考えることに近しい</a:t>
            </a:r>
          </a:p>
        </p:txBody>
      </p:sp>
      <p:sp>
        <p:nvSpPr>
          <p:cNvPr id="17" name="Right Arrow 16">
            <a:extLst>
              <a:ext uri="{FF2B5EF4-FFF2-40B4-BE49-F238E27FC236}">
                <a16:creationId xmlns:a16="http://schemas.microsoft.com/office/drawing/2014/main" id="{682E935D-823C-D837-86DD-D0A084581F42}"/>
              </a:ext>
            </a:extLst>
          </p:cNvPr>
          <p:cNvSpPr/>
          <p:nvPr/>
        </p:nvSpPr>
        <p:spPr>
          <a:xfrm>
            <a:off x="838201" y="2124656"/>
            <a:ext cx="10515600" cy="1654523"/>
          </a:xfrm>
          <a:prstGeom prst="rightArrow">
            <a:avLst>
              <a:gd name="adj1" fmla="val 65073"/>
              <a:gd name="adj2" fmla="val 38444"/>
            </a:avLst>
          </a:prstGeom>
          <a:gradFill>
            <a:gsLst>
              <a:gs pos="13000">
                <a:schemeClr val="bg1">
                  <a:lumMod val="85000"/>
                </a:schemeClr>
              </a:gs>
              <a:gs pos="31000">
                <a:srgbClr val="FF7D79"/>
              </a:gs>
              <a:gs pos="100000">
                <a:srgbClr val="FF7D79"/>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Phase and Attack Path</a:t>
            </a:r>
          </a:p>
        </p:txBody>
      </p:sp>
      <p:sp>
        <p:nvSpPr>
          <p:cNvPr id="4" name="Rectangle 3">
            <a:extLst>
              <a:ext uri="{FF2B5EF4-FFF2-40B4-BE49-F238E27FC236}">
                <a16:creationId xmlns:a16="http://schemas.microsoft.com/office/drawing/2014/main" id="{22FE08E9-DACC-8899-13D4-6B1AA4B29D8D}"/>
              </a:ext>
            </a:extLst>
          </p:cNvPr>
          <p:cNvSpPr/>
          <p:nvPr/>
        </p:nvSpPr>
        <p:spPr>
          <a:xfrm>
            <a:off x="2495256" y="2994189"/>
            <a:ext cx="1156910" cy="3571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Initial Access</a:t>
            </a:r>
            <a:endParaRPr lang="en-JP" sz="1400">
              <a:solidFill>
                <a:schemeClr val="tx1"/>
              </a:solidFill>
            </a:endParaRPr>
          </a:p>
        </p:txBody>
      </p:sp>
      <p:sp>
        <p:nvSpPr>
          <p:cNvPr id="5" name="Rectangle 4">
            <a:extLst>
              <a:ext uri="{FF2B5EF4-FFF2-40B4-BE49-F238E27FC236}">
                <a16:creationId xmlns:a16="http://schemas.microsoft.com/office/drawing/2014/main" id="{34B6EB73-7010-7501-D2CD-2E37FE97BAAB}"/>
              </a:ext>
            </a:extLst>
          </p:cNvPr>
          <p:cNvSpPr/>
          <p:nvPr/>
        </p:nvSpPr>
        <p:spPr>
          <a:xfrm>
            <a:off x="4295643"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Enumeration</a:t>
            </a:r>
            <a:endParaRPr lang="en-JP" sz="1400">
              <a:solidFill>
                <a:schemeClr val="tx1"/>
              </a:solidFill>
            </a:endParaRPr>
          </a:p>
        </p:txBody>
      </p:sp>
      <p:sp>
        <p:nvSpPr>
          <p:cNvPr id="10" name="Rectangle 9">
            <a:extLst>
              <a:ext uri="{FF2B5EF4-FFF2-40B4-BE49-F238E27FC236}">
                <a16:creationId xmlns:a16="http://schemas.microsoft.com/office/drawing/2014/main" id="{42A4F042-2C88-410A-F219-81F36C9216F5}"/>
              </a:ext>
            </a:extLst>
          </p:cNvPr>
          <p:cNvSpPr/>
          <p:nvPr/>
        </p:nvSpPr>
        <p:spPr>
          <a:xfrm>
            <a:off x="6729046" y="2572153"/>
            <a:ext cx="1198774"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Exploit</a:t>
            </a:r>
            <a:endParaRPr lang="en-JP" sz="1400">
              <a:solidFill>
                <a:schemeClr val="tx1"/>
              </a:solidFill>
            </a:endParaRPr>
          </a:p>
        </p:txBody>
      </p:sp>
      <p:grpSp>
        <p:nvGrpSpPr>
          <p:cNvPr id="31" name="Group 30">
            <a:extLst>
              <a:ext uri="{FF2B5EF4-FFF2-40B4-BE49-F238E27FC236}">
                <a16:creationId xmlns:a16="http://schemas.microsoft.com/office/drawing/2014/main" id="{34F35C10-2476-2AFB-BC48-3EFA5B45505B}"/>
              </a:ext>
            </a:extLst>
          </p:cNvPr>
          <p:cNvGrpSpPr/>
          <p:nvPr/>
        </p:nvGrpSpPr>
        <p:grpSpPr>
          <a:xfrm>
            <a:off x="3492357" y="3872918"/>
            <a:ext cx="5252196" cy="2541262"/>
            <a:chOff x="1980596" y="2924021"/>
            <a:chExt cx="5252196" cy="2541262"/>
          </a:xfrm>
        </p:grpSpPr>
        <p:pic>
          <p:nvPicPr>
            <p:cNvPr id="4098" name="Picture 2">
              <a:extLst>
                <a:ext uri="{FF2B5EF4-FFF2-40B4-BE49-F238E27FC236}">
                  <a16:creationId xmlns:a16="http://schemas.microsoft.com/office/drawing/2014/main" id="{659A7965-9104-F93B-D35E-6E4DA9CDC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229" y="2924021"/>
              <a:ext cx="51308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F1E5630-1ADB-B389-982F-6B34B6AFA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96" y="3774691"/>
              <a:ext cx="5160433" cy="8399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91F7050-80D7-19CB-55C8-482EF8B9B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502" y="4625361"/>
              <a:ext cx="5238290" cy="839922"/>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a:extLst>
              <a:ext uri="{FF2B5EF4-FFF2-40B4-BE49-F238E27FC236}">
                <a16:creationId xmlns:a16="http://schemas.microsoft.com/office/drawing/2014/main" id="{E610B024-4C20-D3FB-C4CB-B908DE3ECD8E}"/>
              </a:ext>
            </a:extLst>
          </p:cNvPr>
          <p:cNvSpPr/>
          <p:nvPr/>
        </p:nvSpPr>
        <p:spPr>
          <a:xfrm>
            <a:off x="6729047" y="6580373"/>
            <a:ext cx="4721964" cy="2051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https://jpn.nec.com/cybersecurity/blog/231117/index.html</a:t>
            </a:r>
            <a:endParaRPr lang="en-JP" sz="1400">
              <a:solidFill>
                <a:schemeClr val="bg1">
                  <a:lumMod val="50000"/>
                </a:schemeClr>
              </a:solidFill>
            </a:endParaRPr>
          </a:p>
        </p:txBody>
      </p:sp>
      <p:sp>
        <p:nvSpPr>
          <p:cNvPr id="9" name="Rectangle 8">
            <a:extLst>
              <a:ext uri="{FF2B5EF4-FFF2-40B4-BE49-F238E27FC236}">
                <a16:creationId xmlns:a16="http://schemas.microsoft.com/office/drawing/2014/main" id="{C1C7CFEF-AB5B-BCCC-9E04-334EB97DE01E}"/>
              </a:ext>
            </a:extLst>
          </p:cNvPr>
          <p:cNvSpPr/>
          <p:nvPr/>
        </p:nvSpPr>
        <p:spPr>
          <a:xfrm>
            <a:off x="8041229"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Persistent</a:t>
            </a:r>
            <a:endParaRPr lang="en-JP" sz="1400">
              <a:solidFill>
                <a:schemeClr val="tx1"/>
              </a:solidFill>
            </a:endParaRPr>
          </a:p>
        </p:txBody>
      </p:sp>
      <p:sp>
        <p:nvSpPr>
          <p:cNvPr id="12" name="Rectangle 11">
            <a:extLst>
              <a:ext uri="{FF2B5EF4-FFF2-40B4-BE49-F238E27FC236}">
                <a16:creationId xmlns:a16="http://schemas.microsoft.com/office/drawing/2014/main" id="{ED4FB7E9-5308-59BB-E71D-EE48722D510C}"/>
              </a:ext>
            </a:extLst>
          </p:cNvPr>
          <p:cNvSpPr/>
          <p:nvPr/>
        </p:nvSpPr>
        <p:spPr>
          <a:xfrm>
            <a:off x="5540001" y="2602809"/>
            <a:ext cx="1156910" cy="796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Lateral</a:t>
            </a:r>
          </a:p>
          <a:p>
            <a:r>
              <a:rPr lang="en-US" sz="1400">
                <a:solidFill>
                  <a:schemeClr val="tx1"/>
                </a:solidFill>
              </a:rPr>
              <a:t>Movement</a:t>
            </a:r>
            <a:endParaRPr lang="en-JP" sz="1400">
              <a:solidFill>
                <a:schemeClr val="tx1"/>
              </a:solidFill>
            </a:endParaRPr>
          </a:p>
        </p:txBody>
      </p:sp>
      <p:sp>
        <p:nvSpPr>
          <p:cNvPr id="13" name="Rectangle 12">
            <a:extLst>
              <a:ext uri="{FF2B5EF4-FFF2-40B4-BE49-F238E27FC236}">
                <a16:creationId xmlns:a16="http://schemas.microsoft.com/office/drawing/2014/main" id="{4C6EC803-17F4-8F02-F4DE-69FB716E9BF6}"/>
              </a:ext>
            </a:extLst>
          </p:cNvPr>
          <p:cNvSpPr/>
          <p:nvPr/>
        </p:nvSpPr>
        <p:spPr>
          <a:xfrm>
            <a:off x="957201" y="2572153"/>
            <a:ext cx="1324445" cy="2774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Reconnaissance</a:t>
            </a:r>
            <a:endParaRPr lang="en-JP" sz="1400">
              <a:solidFill>
                <a:schemeClr val="tx1"/>
              </a:solidFill>
            </a:endParaRPr>
          </a:p>
        </p:txBody>
      </p:sp>
      <p:sp>
        <p:nvSpPr>
          <p:cNvPr id="14" name="Rectangle 13">
            <a:extLst>
              <a:ext uri="{FF2B5EF4-FFF2-40B4-BE49-F238E27FC236}">
                <a16:creationId xmlns:a16="http://schemas.microsoft.com/office/drawing/2014/main" id="{D801294F-41CD-7E83-CB36-DFE15996B691}"/>
              </a:ext>
            </a:extLst>
          </p:cNvPr>
          <p:cNvSpPr/>
          <p:nvPr/>
        </p:nvSpPr>
        <p:spPr>
          <a:xfrm>
            <a:off x="3988294" y="2943792"/>
            <a:ext cx="1156910"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Internal</a:t>
            </a:r>
          </a:p>
          <a:p>
            <a:r>
              <a:rPr lang="en-US" sz="1400">
                <a:solidFill>
                  <a:schemeClr val="tx1"/>
                </a:solidFill>
              </a:rPr>
              <a:t>Reconnaissance</a:t>
            </a:r>
            <a:endParaRPr lang="en-JP" sz="1400">
              <a:solidFill>
                <a:schemeClr val="tx1"/>
              </a:solidFill>
            </a:endParaRPr>
          </a:p>
        </p:txBody>
      </p:sp>
      <p:sp>
        <p:nvSpPr>
          <p:cNvPr id="16" name="Rectangle 15">
            <a:extLst>
              <a:ext uri="{FF2B5EF4-FFF2-40B4-BE49-F238E27FC236}">
                <a16:creationId xmlns:a16="http://schemas.microsoft.com/office/drawing/2014/main" id="{3D449EB8-4299-B2E3-0EDF-E3680233FA05}"/>
              </a:ext>
            </a:extLst>
          </p:cNvPr>
          <p:cNvSpPr/>
          <p:nvPr/>
        </p:nvSpPr>
        <p:spPr>
          <a:xfrm>
            <a:off x="1089613" y="2943792"/>
            <a:ext cx="1269504"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External</a:t>
            </a:r>
          </a:p>
          <a:p>
            <a:r>
              <a:rPr lang="en-US" sz="1400">
                <a:solidFill>
                  <a:schemeClr val="tx1"/>
                </a:solidFill>
              </a:rPr>
              <a:t>Reconnaissance</a:t>
            </a:r>
            <a:endParaRPr lang="en-JP" sz="1400">
              <a:solidFill>
                <a:schemeClr val="tx1"/>
              </a:solidFill>
            </a:endParaRPr>
          </a:p>
        </p:txBody>
      </p:sp>
      <p:sp>
        <p:nvSpPr>
          <p:cNvPr id="23" name="Rectangle 22">
            <a:extLst>
              <a:ext uri="{FF2B5EF4-FFF2-40B4-BE49-F238E27FC236}">
                <a16:creationId xmlns:a16="http://schemas.microsoft.com/office/drawing/2014/main" id="{029E6FA5-96E5-2371-1B27-2BEC018E7F82}"/>
              </a:ext>
            </a:extLst>
          </p:cNvPr>
          <p:cNvSpPr/>
          <p:nvPr/>
        </p:nvSpPr>
        <p:spPr>
          <a:xfrm>
            <a:off x="2529757" y="2572153"/>
            <a:ext cx="1100883" cy="279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Intrusion</a:t>
            </a:r>
            <a:endParaRPr lang="en-JP" sz="1400">
              <a:solidFill>
                <a:schemeClr val="tx1"/>
              </a:solidFill>
            </a:endParaRPr>
          </a:p>
        </p:txBody>
      </p:sp>
      <p:sp>
        <p:nvSpPr>
          <p:cNvPr id="24" name="Rectangle 23">
            <a:extLst>
              <a:ext uri="{FF2B5EF4-FFF2-40B4-BE49-F238E27FC236}">
                <a16:creationId xmlns:a16="http://schemas.microsoft.com/office/drawing/2014/main" id="{651715AE-68C8-3F56-2D79-D997129BB181}"/>
              </a:ext>
            </a:extLst>
          </p:cNvPr>
          <p:cNvSpPr/>
          <p:nvPr/>
        </p:nvSpPr>
        <p:spPr>
          <a:xfrm>
            <a:off x="7263305" y="2989194"/>
            <a:ext cx="1156910" cy="3671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Privilege</a:t>
            </a:r>
          </a:p>
          <a:p>
            <a:r>
              <a:rPr lang="en-US" sz="1400">
                <a:solidFill>
                  <a:schemeClr val="tx1"/>
                </a:solidFill>
              </a:rPr>
              <a:t>Escalation</a:t>
            </a:r>
            <a:endParaRPr lang="en-JP" sz="1400">
              <a:solidFill>
                <a:schemeClr val="tx1"/>
              </a:solidFill>
            </a:endParaRPr>
          </a:p>
        </p:txBody>
      </p:sp>
      <p:sp>
        <p:nvSpPr>
          <p:cNvPr id="28" name="Rectangle 27">
            <a:extLst>
              <a:ext uri="{FF2B5EF4-FFF2-40B4-BE49-F238E27FC236}">
                <a16:creationId xmlns:a16="http://schemas.microsoft.com/office/drawing/2014/main" id="{0908F3BB-8ECE-F44B-1530-063944AC6490}"/>
              </a:ext>
            </a:extLst>
          </p:cNvPr>
          <p:cNvSpPr/>
          <p:nvPr/>
        </p:nvSpPr>
        <p:spPr>
          <a:xfrm>
            <a:off x="8588279" y="3050399"/>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Exfiltration</a:t>
            </a:r>
            <a:endParaRPr lang="en-JP" sz="1400">
              <a:solidFill>
                <a:schemeClr val="tx1"/>
              </a:solidFill>
            </a:endParaRPr>
          </a:p>
        </p:txBody>
      </p:sp>
      <p:sp>
        <p:nvSpPr>
          <p:cNvPr id="30" name="Rectangle 29">
            <a:extLst>
              <a:ext uri="{FF2B5EF4-FFF2-40B4-BE49-F238E27FC236}">
                <a16:creationId xmlns:a16="http://schemas.microsoft.com/office/drawing/2014/main" id="{1726E8FF-FA44-21FA-F75E-8B657A5C16A0}"/>
              </a:ext>
            </a:extLst>
          </p:cNvPr>
          <p:cNvSpPr/>
          <p:nvPr/>
        </p:nvSpPr>
        <p:spPr>
          <a:xfrm>
            <a:off x="9913253" y="2878875"/>
            <a:ext cx="937006"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Cleanup</a:t>
            </a:r>
            <a:endParaRPr lang="en-JP" sz="1400">
              <a:solidFill>
                <a:schemeClr val="tx1"/>
              </a:solidFill>
            </a:endParaRPr>
          </a:p>
        </p:txBody>
      </p:sp>
      <p:sp>
        <p:nvSpPr>
          <p:cNvPr id="41" name="TextBox 40">
            <a:extLst>
              <a:ext uri="{FF2B5EF4-FFF2-40B4-BE49-F238E27FC236}">
                <a16:creationId xmlns:a16="http://schemas.microsoft.com/office/drawing/2014/main" id="{FDC928F6-BA90-EFA0-698D-7C6E6CFDA68E}"/>
              </a:ext>
            </a:extLst>
          </p:cNvPr>
          <p:cNvSpPr txBox="1"/>
          <p:nvPr/>
        </p:nvSpPr>
        <p:spPr>
          <a:xfrm>
            <a:off x="2070991" y="4114596"/>
            <a:ext cx="1375881" cy="276999"/>
          </a:xfrm>
          <a:prstGeom prst="rect">
            <a:avLst/>
          </a:prstGeom>
          <a:noFill/>
        </p:spPr>
        <p:txBody>
          <a:bodyPr wrap="square" rtlCol="0">
            <a:spAutoFit/>
          </a:bodyPr>
          <a:lstStyle/>
          <a:p>
            <a:pPr algn="ctr"/>
            <a:r>
              <a:rPr lang="en-JP" sz="1200">
                <a:solidFill>
                  <a:srgbClr val="FF0000"/>
                </a:solidFill>
              </a:rPr>
              <a:t>シナリオ１</a:t>
            </a:r>
          </a:p>
        </p:txBody>
      </p:sp>
      <p:sp>
        <p:nvSpPr>
          <p:cNvPr id="42" name="TextBox 41">
            <a:extLst>
              <a:ext uri="{FF2B5EF4-FFF2-40B4-BE49-F238E27FC236}">
                <a16:creationId xmlns:a16="http://schemas.microsoft.com/office/drawing/2014/main" id="{72994C96-60F0-616B-5B15-A0AB335AD555}"/>
              </a:ext>
            </a:extLst>
          </p:cNvPr>
          <p:cNvSpPr txBox="1"/>
          <p:nvPr/>
        </p:nvSpPr>
        <p:spPr>
          <a:xfrm>
            <a:off x="2070990" y="5005049"/>
            <a:ext cx="1375881" cy="276999"/>
          </a:xfrm>
          <a:prstGeom prst="rect">
            <a:avLst/>
          </a:prstGeom>
          <a:noFill/>
        </p:spPr>
        <p:txBody>
          <a:bodyPr wrap="square" rtlCol="0">
            <a:spAutoFit/>
          </a:bodyPr>
          <a:lstStyle/>
          <a:p>
            <a:pPr algn="ctr"/>
            <a:r>
              <a:rPr lang="en-JP" sz="1200">
                <a:solidFill>
                  <a:srgbClr val="FF0000"/>
                </a:solidFill>
              </a:rPr>
              <a:t>シナリオ２</a:t>
            </a:r>
          </a:p>
        </p:txBody>
      </p:sp>
      <p:sp>
        <p:nvSpPr>
          <p:cNvPr id="43" name="TextBox 42">
            <a:extLst>
              <a:ext uri="{FF2B5EF4-FFF2-40B4-BE49-F238E27FC236}">
                <a16:creationId xmlns:a16="http://schemas.microsoft.com/office/drawing/2014/main" id="{C74D893D-43CB-7BAF-03AC-F1ECE76170E1}"/>
              </a:ext>
            </a:extLst>
          </p:cNvPr>
          <p:cNvSpPr txBox="1"/>
          <p:nvPr/>
        </p:nvSpPr>
        <p:spPr>
          <a:xfrm>
            <a:off x="2070990" y="5855719"/>
            <a:ext cx="1375881" cy="276999"/>
          </a:xfrm>
          <a:prstGeom prst="rect">
            <a:avLst/>
          </a:prstGeom>
          <a:noFill/>
        </p:spPr>
        <p:txBody>
          <a:bodyPr wrap="square" rtlCol="0">
            <a:spAutoFit/>
          </a:bodyPr>
          <a:lstStyle/>
          <a:p>
            <a:pPr algn="ctr"/>
            <a:r>
              <a:rPr lang="en-JP" sz="1200">
                <a:solidFill>
                  <a:srgbClr val="FF0000"/>
                </a:solidFill>
              </a:rPr>
              <a:t>シナリオ３</a:t>
            </a:r>
          </a:p>
        </p:txBody>
      </p:sp>
      <p:sp>
        <p:nvSpPr>
          <p:cNvPr id="26" name="TextBox 25">
            <a:extLst>
              <a:ext uri="{FF2B5EF4-FFF2-40B4-BE49-F238E27FC236}">
                <a16:creationId xmlns:a16="http://schemas.microsoft.com/office/drawing/2014/main" id="{60E3E67F-201C-7DE0-0AFB-4D7F425440A1}"/>
              </a:ext>
            </a:extLst>
          </p:cNvPr>
          <p:cNvSpPr txBox="1"/>
          <p:nvPr/>
        </p:nvSpPr>
        <p:spPr>
          <a:xfrm>
            <a:off x="2924138" y="3642510"/>
            <a:ext cx="5976022" cy="276999"/>
          </a:xfrm>
          <a:prstGeom prst="rect">
            <a:avLst/>
          </a:prstGeom>
          <a:solidFill>
            <a:schemeClr val="accent5">
              <a:lumMod val="40000"/>
              <a:lumOff val="60000"/>
            </a:schemeClr>
          </a:solidFill>
        </p:spPr>
        <p:txBody>
          <a:bodyPr wrap="square" rtlCol="0">
            <a:spAutoFit/>
          </a:bodyPr>
          <a:lstStyle/>
          <a:p>
            <a:pPr algn="ctr"/>
            <a:r>
              <a:rPr lang="en-US" sz="1200" b="0" i="0">
                <a:effectLst/>
              </a:rPr>
              <a:t>Attack Path</a:t>
            </a:r>
            <a:endParaRPr lang="en-JP" sz="1200"/>
          </a:p>
        </p:txBody>
      </p:sp>
      <p:sp>
        <p:nvSpPr>
          <p:cNvPr id="7" name="Left-Right Arrow 6">
            <a:extLst>
              <a:ext uri="{FF2B5EF4-FFF2-40B4-BE49-F238E27FC236}">
                <a16:creationId xmlns:a16="http://schemas.microsoft.com/office/drawing/2014/main" id="{D7C71F69-2390-1BF3-FB5E-449713C7910A}"/>
              </a:ext>
            </a:extLst>
          </p:cNvPr>
          <p:cNvSpPr/>
          <p:nvPr/>
        </p:nvSpPr>
        <p:spPr>
          <a:xfrm>
            <a:off x="4150772" y="2405596"/>
            <a:ext cx="4437507" cy="206947"/>
          </a:xfrm>
          <a:prstGeom prst="leftRightArrow">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94977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400"/>
              <a:t>AD侵害のシナリオの検討する際の前提として、何らかの形式のInitial Footholdは取得済みであることとする</a:t>
            </a:r>
          </a:p>
          <a:p>
            <a:r>
              <a:rPr lang="en-JP" sz="1400"/>
              <a:t>シナリオに応じて適宜Initial Footholdの形式を定義して良いこととする</a:t>
            </a:r>
          </a:p>
          <a:p>
            <a:r>
              <a:rPr lang="en-JP" sz="1400"/>
              <a:t>シナリオのゴールは管理者権限の取得とする</a:t>
            </a:r>
          </a:p>
        </p:txBody>
      </p:sp>
      <p:sp>
        <p:nvSpPr>
          <p:cNvPr id="17" name="Right Arrow 16">
            <a:extLst>
              <a:ext uri="{FF2B5EF4-FFF2-40B4-BE49-F238E27FC236}">
                <a16:creationId xmlns:a16="http://schemas.microsoft.com/office/drawing/2014/main" id="{682E935D-823C-D837-86DD-D0A084581F42}"/>
              </a:ext>
            </a:extLst>
          </p:cNvPr>
          <p:cNvSpPr/>
          <p:nvPr/>
        </p:nvSpPr>
        <p:spPr>
          <a:xfrm>
            <a:off x="838201" y="2124656"/>
            <a:ext cx="10515600" cy="1654523"/>
          </a:xfrm>
          <a:prstGeom prst="rightArrow">
            <a:avLst>
              <a:gd name="adj1" fmla="val 65073"/>
              <a:gd name="adj2" fmla="val 38444"/>
            </a:avLst>
          </a:prstGeom>
          <a:gradFill>
            <a:gsLst>
              <a:gs pos="13000">
                <a:schemeClr val="bg1">
                  <a:lumMod val="85000"/>
                </a:schemeClr>
              </a:gs>
              <a:gs pos="31000">
                <a:srgbClr val="FF7D79"/>
              </a:gs>
              <a:gs pos="100000">
                <a:srgbClr val="FF7D79"/>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Attack Pathを意識したシナリオ検討</a:t>
            </a:r>
          </a:p>
        </p:txBody>
      </p:sp>
      <p:sp>
        <p:nvSpPr>
          <p:cNvPr id="4" name="Rectangle 3">
            <a:extLst>
              <a:ext uri="{FF2B5EF4-FFF2-40B4-BE49-F238E27FC236}">
                <a16:creationId xmlns:a16="http://schemas.microsoft.com/office/drawing/2014/main" id="{22FE08E9-DACC-8899-13D4-6B1AA4B29D8D}"/>
              </a:ext>
            </a:extLst>
          </p:cNvPr>
          <p:cNvSpPr/>
          <p:nvPr/>
        </p:nvSpPr>
        <p:spPr>
          <a:xfrm>
            <a:off x="2495256" y="2994189"/>
            <a:ext cx="1156910" cy="3571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Initial Access</a:t>
            </a:r>
            <a:endParaRPr lang="en-JP" sz="1400">
              <a:solidFill>
                <a:schemeClr val="tx1"/>
              </a:solidFill>
            </a:endParaRPr>
          </a:p>
        </p:txBody>
      </p:sp>
      <p:sp>
        <p:nvSpPr>
          <p:cNvPr id="5" name="Rectangle 4">
            <a:extLst>
              <a:ext uri="{FF2B5EF4-FFF2-40B4-BE49-F238E27FC236}">
                <a16:creationId xmlns:a16="http://schemas.microsoft.com/office/drawing/2014/main" id="{34B6EB73-7010-7501-D2CD-2E37FE97BAAB}"/>
              </a:ext>
            </a:extLst>
          </p:cNvPr>
          <p:cNvSpPr/>
          <p:nvPr/>
        </p:nvSpPr>
        <p:spPr>
          <a:xfrm>
            <a:off x="4295643"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Enumeration</a:t>
            </a:r>
            <a:endParaRPr lang="en-JP" sz="1400">
              <a:solidFill>
                <a:schemeClr val="tx1"/>
              </a:solidFill>
            </a:endParaRPr>
          </a:p>
        </p:txBody>
      </p:sp>
      <p:sp>
        <p:nvSpPr>
          <p:cNvPr id="10" name="Rectangle 9">
            <a:extLst>
              <a:ext uri="{FF2B5EF4-FFF2-40B4-BE49-F238E27FC236}">
                <a16:creationId xmlns:a16="http://schemas.microsoft.com/office/drawing/2014/main" id="{42A4F042-2C88-410A-F219-81F36C9216F5}"/>
              </a:ext>
            </a:extLst>
          </p:cNvPr>
          <p:cNvSpPr/>
          <p:nvPr/>
        </p:nvSpPr>
        <p:spPr>
          <a:xfrm>
            <a:off x="6729046" y="2572153"/>
            <a:ext cx="1198774"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Exploit</a:t>
            </a:r>
            <a:endParaRPr lang="en-JP" sz="1400">
              <a:solidFill>
                <a:schemeClr val="tx1"/>
              </a:solidFill>
            </a:endParaRPr>
          </a:p>
        </p:txBody>
      </p:sp>
      <p:grpSp>
        <p:nvGrpSpPr>
          <p:cNvPr id="31" name="Group 30">
            <a:extLst>
              <a:ext uri="{FF2B5EF4-FFF2-40B4-BE49-F238E27FC236}">
                <a16:creationId xmlns:a16="http://schemas.microsoft.com/office/drawing/2014/main" id="{34F35C10-2476-2AFB-BC48-3EFA5B45505B}"/>
              </a:ext>
            </a:extLst>
          </p:cNvPr>
          <p:cNvGrpSpPr/>
          <p:nvPr/>
        </p:nvGrpSpPr>
        <p:grpSpPr>
          <a:xfrm>
            <a:off x="3492357" y="3872918"/>
            <a:ext cx="5252196" cy="2541262"/>
            <a:chOff x="1980596" y="2924021"/>
            <a:chExt cx="5252196" cy="2541262"/>
          </a:xfrm>
        </p:grpSpPr>
        <p:pic>
          <p:nvPicPr>
            <p:cNvPr id="4098" name="Picture 2">
              <a:extLst>
                <a:ext uri="{FF2B5EF4-FFF2-40B4-BE49-F238E27FC236}">
                  <a16:creationId xmlns:a16="http://schemas.microsoft.com/office/drawing/2014/main" id="{659A7965-9104-F93B-D35E-6E4DA9CDC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229" y="2924021"/>
              <a:ext cx="51308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F1E5630-1ADB-B389-982F-6B34B6AFA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96" y="3774691"/>
              <a:ext cx="5160433" cy="8399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91F7050-80D7-19CB-55C8-482EF8B9B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502" y="4625361"/>
              <a:ext cx="5238290" cy="839922"/>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a:extLst>
              <a:ext uri="{FF2B5EF4-FFF2-40B4-BE49-F238E27FC236}">
                <a16:creationId xmlns:a16="http://schemas.microsoft.com/office/drawing/2014/main" id="{E610B024-4C20-D3FB-C4CB-B908DE3ECD8E}"/>
              </a:ext>
            </a:extLst>
          </p:cNvPr>
          <p:cNvSpPr/>
          <p:nvPr/>
        </p:nvSpPr>
        <p:spPr>
          <a:xfrm>
            <a:off x="6729047" y="6580373"/>
            <a:ext cx="4721964" cy="2051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https://jpn.nec.com/cybersecurity/blog/231117/index.html</a:t>
            </a:r>
            <a:endParaRPr lang="en-JP" sz="1400">
              <a:solidFill>
                <a:schemeClr val="bg1">
                  <a:lumMod val="50000"/>
                </a:schemeClr>
              </a:solidFill>
            </a:endParaRPr>
          </a:p>
        </p:txBody>
      </p:sp>
      <p:sp>
        <p:nvSpPr>
          <p:cNvPr id="9" name="Rectangle 8">
            <a:extLst>
              <a:ext uri="{FF2B5EF4-FFF2-40B4-BE49-F238E27FC236}">
                <a16:creationId xmlns:a16="http://schemas.microsoft.com/office/drawing/2014/main" id="{C1C7CFEF-AB5B-BCCC-9E04-334EB97DE01E}"/>
              </a:ext>
            </a:extLst>
          </p:cNvPr>
          <p:cNvSpPr/>
          <p:nvPr/>
        </p:nvSpPr>
        <p:spPr>
          <a:xfrm>
            <a:off x="8041229"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Persistent</a:t>
            </a:r>
            <a:endParaRPr lang="en-JP" sz="1400">
              <a:solidFill>
                <a:schemeClr val="tx1"/>
              </a:solidFill>
            </a:endParaRPr>
          </a:p>
        </p:txBody>
      </p:sp>
      <p:sp>
        <p:nvSpPr>
          <p:cNvPr id="12" name="Rectangle 11">
            <a:extLst>
              <a:ext uri="{FF2B5EF4-FFF2-40B4-BE49-F238E27FC236}">
                <a16:creationId xmlns:a16="http://schemas.microsoft.com/office/drawing/2014/main" id="{ED4FB7E9-5308-59BB-E71D-EE48722D510C}"/>
              </a:ext>
            </a:extLst>
          </p:cNvPr>
          <p:cNvSpPr/>
          <p:nvPr/>
        </p:nvSpPr>
        <p:spPr>
          <a:xfrm>
            <a:off x="5540001" y="2602809"/>
            <a:ext cx="1156910" cy="796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Lateral</a:t>
            </a:r>
          </a:p>
          <a:p>
            <a:r>
              <a:rPr lang="en-US" sz="1400">
                <a:solidFill>
                  <a:schemeClr val="tx1"/>
                </a:solidFill>
              </a:rPr>
              <a:t>Movement</a:t>
            </a:r>
            <a:endParaRPr lang="en-JP" sz="1400">
              <a:solidFill>
                <a:schemeClr val="tx1"/>
              </a:solidFill>
            </a:endParaRPr>
          </a:p>
        </p:txBody>
      </p:sp>
      <p:sp>
        <p:nvSpPr>
          <p:cNvPr id="13" name="Rectangle 12">
            <a:extLst>
              <a:ext uri="{FF2B5EF4-FFF2-40B4-BE49-F238E27FC236}">
                <a16:creationId xmlns:a16="http://schemas.microsoft.com/office/drawing/2014/main" id="{4C6EC803-17F4-8F02-F4DE-69FB716E9BF6}"/>
              </a:ext>
            </a:extLst>
          </p:cNvPr>
          <p:cNvSpPr/>
          <p:nvPr/>
        </p:nvSpPr>
        <p:spPr>
          <a:xfrm>
            <a:off x="957201" y="2572153"/>
            <a:ext cx="1324445" cy="2774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Reconnaissance</a:t>
            </a:r>
            <a:endParaRPr lang="en-JP" sz="1400">
              <a:solidFill>
                <a:schemeClr val="tx1"/>
              </a:solidFill>
            </a:endParaRPr>
          </a:p>
        </p:txBody>
      </p:sp>
      <p:sp>
        <p:nvSpPr>
          <p:cNvPr id="14" name="Rectangle 13">
            <a:extLst>
              <a:ext uri="{FF2B5EF4-FFF2-40B4-BE49-F238E27FC236}">
                <a16:creationId xmlns:a16="http://schemas.microsoft.com/office/drawing/2014/main" id="{D801294F-41CD-7E83-CB36-DFE15996B691}"/>
              </a:ext>
            </a:extLst>
          </p:cNvPr>
          <p:cNvSpPr/>
          <p:nvPr/>
        </p:nvSpPr>
        <p:spPr>
          <a:xfrm>
            <a:off x="3988294" y="2943792"/>
            <a:ext cx="1156910"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Internal</a:t>
            </a:r>
          </a:p>
          <a:p>
            <a:r>
              <a:rPr lang="en-US" sz="1400">
                <a:solidFill>
                  <a:schemeClr val="tx1"/>
                </a:solidFill>
              </a:rPr>
              <a:t>Reconnaissance</a:t>
            </a:r>
            <a:endParaRPr lang="en-JP" sz="1400">
              <a:solidFill>
                <a:schemeClr val="tx1"/>
              </a:solidFill>
            </a:endParaRPr>
          </a:p>
        </p:txBody>
      </p:sp>
      <p:sp>
        <p:nvSpPr>
          <p:cNvPr id="16" name="Rectangle 15">
            <a:extLst>
              <a:ext uri="{FF2B5EF4-FFF2-40B4-BE49-F238E27FC236}">
                <a16:creationId xmlns:a16="http://schemas.microsoft.com/office/drawing/2014/main" id="{3D449EB8-4299-B2E3-0EDF-E3680233FA05}"/>
              </a:ext>
            </a:extLst>
          </p:cNvPr>
          <p:cNvSpPr/>
          <p:nvPr/>
        </p:nvSpPr>
        <p:spPr>
          <a:xfrm>
            <a:off x="1012142" y="2943792"/>
            <a:ext cx="1269504"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External</a:t>
            </a:r>
          </a:p>
          <a:p>
            <a:r>
              <a:rPr lang="en-US" sz="1400">
                <a:solidFill>
                  <a:schemeClr val="tx1"/>
                </a:solidFill>
              </a:rPr>
              <a:t>Reconnaissance</a:t>
            </a:r>
            <a:endParaRPr lang="en-JP" sz="1400">
              <a:solidFill>
                <a:schemeClr val="tx1"/>
              </a:solidFill>
            </a:endParaRPr>
          </a:p>
        </p:txBody>
      </p:sp>
      <p:sp>
        <p:nvSpPr>
          <p:cNvPr id="23" name="Rectangle 22">
            <a:extLst>
              <a:ext uri="{FF2B5EF4-FFF2-40B4-BE49-F238E27FC236}">
                <a16:creationId xmlns:a16="http://schemas.microsoft.com/office/drawing/2014/main" id="{029E6FA5-96E5-2371-1B27-2BEC018E7F82}"/>
              </a:ext>
            </a:extLst>
          </p:cNvPr>
          <p:cNvSpPr/>
          <p:nvPr/>
        </p:nvSpPr>
        <p:spPr>
          <a:xfrm>
            <a:off x="2529757" y="2572153"/>
            <a:ext cx="1100883" cy="279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Intrusion</a:t>
            </a:r>
            <a:endParaRPr lang="en-JP" sz="1400">
              <a:solidFill>
                <a:schemeClr val="tx1"/>
              </a:solidFill>
            </a:endParaRPr>
          </a:p>
        </p:txBody>
      </p:sp>
      <p:sp>
        <p:nvSpPr>
          <p:cNvPr id="24" name="Rectangle 23">
            <a:extLst>
              <a:ext uri="{FF2B5EF4-FFF2-40B4-BE49-F238E27FC236}">
                <a16:creationId xmlns:a16="http://schemas.microsoft.com/office/drawing/2014/main" id="{651715AE-68C8-3F56-2D79-D997129BB181}"/>
              </a:ext>
            </a:extLst>
          </p:cNvPr>
          <p:cNvSpPr/>
          <p:nvPr/>
        </p:nvSpPr>
        <p:spPr>
          <a:xfrm>
            <a:off x="7263305" y="2989194"/>
            <a:ext cx="1156910" cy="3671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Privilege</a:t>
            </a:r>
          </a:p>
          <a:p>
            <a:r>
              <a:rPr lang="en-US" sz="1400">
                <a:solidFill>
                  <a:schemeClr val="tx1"/>
                </a:solidFill>
              </a:rPr>
              <a:t>Escalation</a:t>
            </a:r>
            <a:endParaRPr lang="en-JP" sz="1400">
              <a:solidFill>
                <a:schemeClr val="tx1"/>
              </a:solidFill>
            </a:endParaRPr>
          </a:p>
        </p:txBody>
      </p:sp>
      <p:sp>
        <p:nvSpPr>
          <p:cNvPr id="28" name="Rectangle 27">
            <a:extLst>
              <a:ext uri="{FF2B5EF4-FFF2-40B4-BE49-F238E27FC236}">
                <a16:creationId xmlns:a16="http://schemas.microsoft.com/office/drawing/2014/main" id="{0908F3BB-8ECE-F44B-1530-063944AC6490}"/>
              </a:ext>
            </a:extLst>
          </p:cNvPr>
          <p:cNvSpPr/>
          <p:nvPr/>
        </p:nvSpPr>
        <p:spPr>
          <a:xfrm>
            <a:off x="8588279" y="3050399"/>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Exfiltration</a:t>
            </a:r>
            <a:endParaRPr lang="en-JP" sz="1400">
              <a:solidFill>
                <a:schemeClr val="tx1"/>
              </a:solidFill>
            </a:endParaRPr>
          </a:p>
        </p:txBody>
      </p:sp>
      <p:sp>
        <p:nvSpPr>
          <p:cNvPr id="30" name="Rectangle 29">
            <a:extLst>
              <a:ext uri="{FF2B5EF4-FFF2-40B4-BE49-F238E27FC236}">
                <a16:creationId xmlns:a16="http://schemas.microsoft.com/office/drawing/2014/main" id="{1726E8FF-FA44-21FA-F75E-8B657A5C16A0}"/>
              </a:ext>
            </a:extLst>
          </p:cNvPr>
          <p:cNvSpPr/>
          <p:nvPr/>
        </p:nvSpPr>
        <p:spPr>
          <a:xfrm>
            <a:off x="9913253" y="2878875"/>
            <a:ext cx="937006"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Cleanup</a:t>
            </a:r>
            <a:endParaRPr lang="en-JP" sz="1400">
              <a:solidFill>
                <a:schemeClr val="tx1"/>
              </a:solidFill>
            </a:endParaRPr>
          </a:p>
        </p:txBody>
      </p:sp>
      <p:sp>
        <p:nvSpPr>
          <p:cNvPr id="41" name="TextBox 40">
            <a:extLst>
              <a:ext uri="{FF2B5EF4-FFF2-40B4-BE49-F238E27FC236}">
                <a16:creationId xmlns:a16="http://schemas.microsoft.com/office/drawing/2014/main" id="{FDC928F6-BA90-EFA0-698D-7C6E6CFDA68E}"/>
              </a:ext>
            </a:extLst>
          </p:cNvPr>
          <p:cNvSpPr txBox="1"/>
          <p:nvPr/>
        </p:nvSpPr>
        <p:spPr>
          <a:xfrm>
            <a:off x="2070991" y="4114596"/>
            <a:ext cx="1375881" cy="276999"/>
          </a:xfrm>
          <a:prstGeom prst="rect">
            <a:avLst/>
          </a:prstGeom>
          <a:noFill/>
        </p:spPr>
        <p:txBody>
          <a:bodyPr wrap="square" rtlCol="0">
            <a:spAutoFit/>
          </a:bodyPr>
          <a:lstStyle/>
          <a:p>
            <a:pPr algn="ctr"/>
            <a:r>
              <a:rPr lang="en-JP" sz="1200">
                <a:solidFill>
                  <a:srgbClr val="FF0000"/>
                </a:solidFill>
              </a:rPr>
              <a:t>シナリオ１</a:t>
            </a:r>
          </a:p>
        </p:txBody>
      </p:sp>
      <p:sp>
        <p:nvSpPr>
          <p:cNvPr id="42" name="TextBox 41">
            <a:extLst>
              <a:ext uri="{FF2B5EF4-FFF2-40B4-BE49-F238E27FC236}">
                <a16:creationId xmlns:a16="http://schemas.microsoft.com/office/drawing/2014/main" id="{72994C96-60F0-616B-5B15-A0AB335AD555}"/>
              </a:ext>
            </a:extLst>
          </p:cNvPr>
          <p:cNvSpPr txBox="1"/>
          <p:nvPr/>
        </p:nvSpPr>
        <p:spPr>
          <a:xfrm>
            <a:off x="2070990" y="5005049"/>
            <a:ext cx="1375881" cy="276999"/>
          </a:xfrm>
          <a:prstGeom prst="rect">
            <a:avLst/>
          </a:prstGeom>
          <a:noFill/>
        </p:spPr>
        <p:txBody>
          <a:bodyPr wrap="square" rtlCol="0">
            <a:spAutoFit/>
          </a:bodyPr>
          <a:lstStyle/>
          <a:p>
            <a:pPr algn="ctr"/>
            <a:r>
              <a:rPr lang="en-JP" sz="1200">
                <a:solidFill>
                  <a:srgbClr val="FF0000"/>
                </a:solidFill>
              </a:rPr>
              <a:t>シナリオ２</a:t>
            </a:r>
          </a:p>
        </p:txBody>
      </p:sp>
      <p:sp>
        <p:nvSpPr>
          <p:cNvPr id="43" name="TextBox 42">
            <a:extLst>
              <a:ext uri="{FF2B5EF4-FFF2-40B4-BE49-F238E27FC236}">
                <a16:creationId xmlns:a16="http://schemas.microsoft.com/office/drawing/2014/main" id="{C74D893D-43CB-7BAF-03AC-F1ECE76170E1}"/>
              </a:ext>
            </a:extLst>
          </p:cNvPr>
          <p:cNvSpPr txBox="1"/>
          <p:nvPr/>
        </p:nvSpPr>
        <p:spPr>
          <a:xfrm>
            <a:off x="2070990" y="5855719"/>
            <a:ext cx="1375881" cy="276999"/>
          </a:xfrm>
          <a:prstGeom prst="rect">
            <a:avLst/>
          </a:prstGeom>
          <a:noFill/>
        </p:spPr>
        <p:txBody>
          <a:bodyPr wrap="square" rtlCol="0">
            <a:spAutoFit/>
          </a:bodyPr>
          <a:lstStyle/>
          <a:p>
            <a:pPr algn="ctr"/>
            <a:r>
              <a:rPr lang="en-JP" sz="1200">
                <a:solidFill>
                  <a:srgbClr val="FF0000"/>
                </a:solidFill>
              </a:rPr>
              <a:t>シナリオ３</a:t>
            </a:r>
          </a:p>
        </p:txBody>
      </p:sp>
      <p:sp>
        <p:nvSpPr>
          <p:cNvPr id="26" name="TextBox 25">
            <a:extLst>
              <a:ext uri="{FF2B5EF4-FFF2-40B4-BE49-F238E27FC236}">
                <a16:creationId xmlns:a16="http://schemas.microsoft.com/office/drawing/2014/main" id="{60E3E67F-201C-7DE0-0AFB-4D7F425440A1}"/>
              </a:ext>
            </a:extLst>
          </p:cNvPr>
          <p:cNvSpPr txBox="1"/>
          <p:nvPr/>
        </p:nvSpPr>
        <p:spPr>
          <a:xfrm>
            <a:off x="2924138" y="3642510"/>
            <a:ext cx="5976022" cy="276999"/>
          </a:xfrm>
          <a:prstGeom prst="rect">
            <a:avLst/>
          </a:prstGeom>
          <a:solidFill>
            <a:schemeClr val="accent5">
              <a:lumMod val="40000"/>
              <a:lumOff val="60000"/>
            </a:schemeClr>
          </a:solidFill>
        </p:spPr>
        <p:txBody>
          <a:bodyPr wrap="square" rtlCol="0">
            <a:spAutoFit/>
          </a:bodyPr>
          <a:lstStyle/>
          <a:p>
            <a:pPr algn="ctr"/>
            <a:r>
              <a:rPr lang="en-US" sz="1200" b="0" i="0">
                <a:effectLst/>
              </a:rPr>
              <a:t>Attack Path</a:t>
            </a:r>
            <a:endParaRPr lang="en-JP" sz="1200"/>
          </a:p>
        </p:txBody>
      </p:sp>
    </p:spTree>
    <p:extLst>
      <p:ext uri="{BB962C8B-B14F-4D97-AF65-F5344CB8AC3E}">
        <p14:creationId xmlns:p14="http://schemas.microsoft.com/office/powerpoint/2010/main" val="43640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DDDBCFF-7554-4BDA-95A6-98ED7873B732}"/>
              </a:ext>
            </a:extLst>
          </p:cNvPr>
          <p:cNvGrpSpPr/>
          <p:nvPr/>
        </p:nvGrpSpPr>
        <p:grpSpPr>
          <a:xfrm>
            <a:off x="1378903" y="3818979"/>
            <a:ext cx="10579318" cy="1439444"/>
            <a:chOff x="1378903" y="1995205"/>
            <a:chExt cx="10579318" cy="1439444"/>
          </a:xfrm>
        </p:grpSpPr>
        <p:sp>
          <p:nvSpPr>
            <p:cNvPr id="4" name="Rectangle 3">
              <a:extLst>
                <a:ext uri="{FF2B5EF4-FFF2-40B4-BE49-F238E27FC236}">
                  <a16:creationId xmlns:a16="http://schemas.microsoft.com/office/drawing/2014/main" id="{B5B30B6C-86C3-BC25-3E02-9044292AC3AF}"/>
                </a:ext>
              </a:extLst>
            </p:cNvPr>
            <p:cNvSpPr/>
            <p:nvPr/>
          </p:nvSpPr>
          <p:spPr>
            <a:xfrm>
              <a:off x="3625049" y="2432482"/>
              <a:ext cx="4941902" cy="996518"/>
            </a:xfrm>
            <a:prstGeom prst="rect">
              <a:avLst/>
            </a:prstGeom>
            <a:gradFill>
              <a:gsLst>
                <a:gs pos="0">
                  <a:schemeClr val="accent1">
                    <a:lumMod val="5000"/>
                    <a:lumOff val="95000"/>
                  </a:schemeClr>
                </a:gs>
                <a:gs pos="61000">
                  <a:srgbClr val="FF0000"/>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7A6F51D5-1BB9-4F10-3C70-1833747EF09F}"/>
                </a:ext>
              </a:extLst>
            </p:cNvPr>
            <p:cNvSpPr txBox="1"/>
            <p:nvPr/>
          </p:nvSpPr>
          <p:spPr>
            <a:xfrm>
              <a:off x="1378903" y="2426654"/>
              <a:ext cx="1930342" cy="276999"/>
            </a:xfrm>
            <a:prstGeom prst="rect">
              <a:avLst/>
            </a:prstGeom>
            <a:noFill/>
          </p:spPr>
          <p:txBody>
            <a:bodyPr wrap="square" rtlCol="0">
              <a:spAutoFit/>
            </a:bodyPr>
            <a:lstStyle/>
            <a:p>
              <a:r>
                <a:rPr lang="en-JP" sz="1200"/>
                <a:t>シンプルなコマンド</a:t>
              </a:r>
            </a:p>
          </p:txBody>
        </p:sp>
        <p:sp>
          <p:nvSpPr>
            <p:cNvPr id="6" name="TextBox 5">
              <a:extLst>
                <a:ext uri="{FF2B5EF4-FFF2-40B4-BE49-F238E27FC236}">
                  <a16:creationId xmlns:a16="http://schemas.microsoft.com/office/drawing/2014/main" id="{0DFC9DB0-E124-8A47-21D6-666F60AFAA45}"/>
                </a:ext>
              </a:extLst>
            </p:cNvPr>
            <p:cNvSpPr txBox="1"/>
            <p:nvPr/>
          </p:nvSpPr>
          <p:spPr>
            <a:xfrm>
              <a:off x="3361489" y="1995205"/>
              <a:ext cx="5311994" cy="276999"/>
            </a:xfrm>
            <a:prstGeom prst="rect">
              <a:avLst/>
            </a:prstGeom>
            <a:noFill/>
          </p:spPr>
          <p:txBody>
            <a:bodyPr wrap="square" rtlCol="0">
              <a:spAutoFit/>
            </a:bodyPr>
            <a:lstStyle/>
            <a:p>
              <a:pPr algn="ctr"/>
              <a:r>
                <a:rPr lang="en-JP" sz="1200">
                  <a:solidFill>
                    <a:srgbClr val="FF0000"/>
                  </a:solidFill>
                </a:rPr>
                <a:t>攻撃とされる処理</a:t>
              </a:r>
            </a:p>
          </p:txBody>
        </p:sp>
        <p:sp>
          <p:nvSpPr>
            <p:cNvPr id="8" name="TextBox 7">
              <a:extLst>
                <a:ext uri="{FF2B5EF4-FFF2-40B4-BE49-F238E27FC236}">
                  <a16:creationId xmlns:a16="http://schemas.microsoft.com/office/drawing/2014/main" id="{1E3094FD-76EF-6F07-9CD2-276BE5B536F1}"/>
                </a:ext>
              </a:extLst>
            </p:cNvPr>
            <p:cNvSpPr txBox="1"/>
            <p:nvPr/>
          </p:nvSpPr>
          <p:spPr>
            <a:xfrm>
              <a:off x="8566951" y="2414836"/>
              <a:ext cx="3391270" cy="276999"/>
            </a:xfrm>
            <a:prstGeom prst="rect">
              <a:avLst/>
            </a:prstGeom>
            <a:noFill/>
          </p:spPr>
          <p:txBody>
            <a:bodyPr wrap="square" rtlCol="0">
              <a:spAutoFit/>
            </a:bodyPr>
            <a:lstStyle/>
            <a:p>
              <a:r>
                <a:rPr lang="en-JP" sz="1200"/>
                <a:t>悪意あるコマンド群</a:t>
              </a:r>
            </a:p>
          </p:txBody>
        </p:sp>
        <p:sp>
          <p:nvSpPr>
            <p:cNvPr id="9" name="TextBox 8">
              <a:extLst>
                <a:ext uri="{FF2B5EF4-FFF2-40B4-BE49-F238E27FC236}">
                  <a16:creationId xmlns:a16="http://schemas.microsoft.com/office/drawing/2014/main" id="{1273509F-3532-3B73-0EC1-3D5DBCE28E77}"/>
                </a:ext>
              </a:extLst>
            </p:cNvPr>
            <p:cNvSpPr txBox="1"/>
            <p:nvPr/>
          </p:nvSpPr>
          <p:spPr>
            <a:xfrm>
              <a:off x="8566951" y="2786243"/>
              <a:ext cx="3327552" cy="276999"/>
            </a:xfrm>
            <a:prstGeom prst="rect">
              <a:avLst/>
            </a:prstGeom>
            <a:noFill/>
          </p:spPr>
          <p:txBody>
            <a:bodyPr wrap="square" rtlCol="0">
              <a:spAutoFit/>
            </a:bodyPr>
            <a:lstStyle/>
            <a:p>
              <a:r>
                <a:rPr lang="en-JP" sz="1200"/>
                <a:t>攻撃手法自体に名称が付いていることが多い</a:t>
              </a:r>
            </a:p>
          </p:txBody>
        </p:sp>
        <p:sp>
          <p:nvSpPr>
            <p:cNvPr id="10" name="TextBox 9">
              <a:extLst>
                <a:ext uri="{FF2B5EF4-FFF2-40B4-BE49-F238E27FC236}">
                  <a16:creationId xmlns:a16="http://schemas.microsoft.com/office/drawing/2014/main" id="{ACA23866-3F56-CB04-2E4F-97797A74C4C3}"/>
                </a:ext>
              </a:extLst>
            </p:cNvPr>
            <p:cNvSpPr txBox="1"/>
            <p:nvPr/>
          </p:nvSpPr>
          <p:spPr>
            <a:xfrm>
              <a:off x="8566952" y="3157650"/>
              <a:ext cx="3053918" cy="276999"/>
            </a:xfrm>
            <a:prstGeom prst="rect">
              <a:avLst/>
            </a:prstGeom>
            <a:noFill/>
          </p:spPr>
          <p:txBody>
            <a:bodyPr wrap="square" rtlCol="0">
              <a:spAutoFit/>
            </a:bodyPr>
            <a:lstStyle/>
            <a:p>
              <a:r>
                <a:rPr lang="en-JP" sz="1200"/>
                <a:t>正常な目的で実行されることは少ない</a:t>
              </a:r>
            </a:p>
          </p:txBody>
        </p:sp>
        <p:sp>
          <p:nvSpPr>
            <p:cNvPr id="11" name="TextBox 10">
              <a:extLst>
                <a:ext uri="{FF2B5EF4-FFF2-40B4-BE49-F238E27FC236}">
                  <a16:creationId xmlns:a16="http://schemas.microsoft.com/office/drawing/2014/main" id="{2CFA3D5B-EAC5-A19E-DFD5-392096A84392}"/>
                </a:ext>
              </a:extLst>
            </p:cNvPr>
            <p:cNvSpPr txBox="1"/>
            <p:nvPr/>
          </p:nvSpPr>
          <p:spPr>
            <a:xfrm>
              <a:off x="1378903" y="3152001"/>
              <a:ext cx="1930342" cy="276999"/>
            </a:xfrm>
            <a:prstGeom prst="rect">
              <a:avLst/>
            </a:prstGeom>
            <a:noFill/>
          </p:spPr>
          <p:txBody>
            <a:bodyPr wrap="square" rtlCol="0">
              <a:spAutoFit/>
            </a:bodyPr>
            <a:lstStyle/>
            <a:p>
              <a:r>
                <a:rPr lang="en-JP" sz="1200"/>
                <a:t>正常な処理にも見える</a:t>
              </a:r>
            </a:p>
          </p:txBody>
        </p:sp>
        <p:sp>
          <p:nvSpPr>
            <p:cNvPr id="12" name="TextBox 11">
              <a:extLst>
                <a:ext uri="{FF2B5EF4-FFF2-40B4-BE49-F238E27FC236}">
                  <a16:creationId xmlns:a16="http://schemas.microsoft.com/office/drawing/2014/main" id="{80F5CC8A-E7D0-D72B-DFF5-229D3A8F14E6}"/>
                </a:ext>
              </a:extLst>
            </p:cNvPr>
            <p:cNvSpPr txBox="1"/>
            <p:nvPr/>
          </p:nvSpPr>
          <p:spPr>
            <a:xfrm>
              <a:off x="1378903" y="2789328"/>
              <a:ext cx="2290439" cy="276999"/>
            </a:xfrm>
            <a:prstGeom prst="rect">
              <a:avLst/>
            </a:prstGeom>
            <a:noFill/>
          </p:spPr>
          <p:txBody>
            <a:bodyPr wrap="square" rtlCol="0">
              <a:spAutoFit/>
            </a:bodyPr>
            <a:lstStyle/>
            <a:p>
              <a:r>
                <a:rPr lang="en-JP" sz="1200"/>
                <a:t>名称がつくほどでもない攻撃</a:t>
              </a:r>
            </a:p>
          </p:txBody>
        </p:sp>
        <p:sp>
          <p:nvSpPr>
            <p:cNvPr id="13" name="Rounded Rectangle 12">
              <a:extLst>
                <a:ext uri="{FF2B5EF4-FFF2-40B4-BE49-F238E27FC236}">
                  <a16:creationId xmlns:a16="http://schemas.microsoft.com/office/drawing/2014/main" id="{4A7F3A2F-BBBA-0E81-5BAF-19B4F21523D7}"/>
                </a:ext>
              </a:extLst>
            </p:cNvPr>
            <p:cNvSpPr/>
            <p:nvPr/>
          </p:nvSpPr>
          <p:spPr>
            <a:xfrm>
              <a:off x="6294268" y="2717838"/>
              <a:ext cx="1438182" cy="626429"/>
            </a:xfrm>
            <a:prstGeom prst="roundRect">
              <a:avLst/>
            </a:prstGeom>
            <a:solidFill>
              <a:srgbClr val="7F7F7F">
                <a:alpha val="17647"/>
              </a:srgbClr>
            </a:solidFill>
            <a:ln w="19050">
              <a:solidFill>
                <a:schemeClr val="tx1">
                  <a:lumMod val="95000"/>
                  <a:lumOff val="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名称のついた攻撃</a:t>
              </a:r>
            </a:p>
          </p:txBody>
        </p:sp>
      </p:grpSp>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normAutofit/>
          </a:bodyPr>
          <a:lstStyle/>
          <a:p>
            <a:r>
              <a:rPr lang="en-JP"/>
              <a:t>ハンティングに向けた攻撃の分解 1/2</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200"/>
              <a:t>攻撃者による侵入から目的実行までの一連の流れを、</a:t>
            </a:r>
            <a:r>
              <a:rPr lang="en-JP" sz="1200" u="sng"/>
              <a:t>端末に対する命令（実際に打ち込むコマンド）</a:t>
            </a:r>
            <a:r>
              <a:rPr lang="en-JP" sz="1200"/>
              <a:t>の観点で考えることとする</a:t>
            </a:r>
          </a:p>
          <a:p>
            <a:r>
              <a:rPr lang="en-JP" sz="1200"/>
              <a:t>上記の観点で考える理由は、ハンティングを行う上で、実際にハントする対象は</a:t>
            </a:r>
            <a:r>
              <a:rPr lang="en-JP" sz="1200" u="sng"/>
              <a:t>端末に対する命令</a:t>
            </a:r>
            <a:r>
              <a:rPr lang="en-JP" sz="1200"/>
              <a:t>の部分となるためである</a:t>
            </a:r>
          </a:p>
          <a:p>
            <a:r>
              <a:rPr lang="en-JP" sz="1200"/>
              <a:t>以下、</a:t>
            </a:r>
            <a:r>
              <a:rPr lang="en-JP" sz="1200">
                <a:solidFill>
                  <a:srgbClr val="FF0000"/>
                </a:solidFill>
              </a:rPr>
              <a:t>攻撃者による端末に対する命令（実際に打ち込むコマンド）</a:t>
            </a:r>
            <a:r>
              <a:rPr lang="en-JP" sz="1200"/>
              <a:t>を</a:t>
            </a:r>
            <a:r>
              <a:rPr lang="en-JP" sz="1200">
                <a:solidFill>
                  <a:srgbClr val="FF0000"/>
                </a:solidFill>
              </a:rPr>
              <a:t>攻撃</a:t>
            </a:r>
            <a:r>
              <a:rPr lang="en-JP" sz="1200"/>
              <a:t>と記載する</a:t>
            </a:r>
          </a:p>
          <a:p>
            <a:r>
              <a:rPr lang="en-JP" sz="1200"/>
              <a:t>また</a:t>
            </a:r>
            <a:r>
              <a:rPr lang="en-JP" sz="1200">
                <a:solidFill>
                  <a:srgbClr val="FF0000"/>
                </a:solidFill>
              </a:rPr>
              <a:t> </a:t>
            </a:r>
            <a:r>
              <a:rPr lang="en-JP" sz="1200"/>
              <a:t>、</a:t>
            </a:r>
            <a:r>
              <a:rPr lang="en-JP" sz="1200">
                <a:solidFill>
                  <a:srgbClr val="FF0000"/>
                </a:solidFill>
              </a:rPr>
              <a:t>攻撃者による侵入から目的実行までの一連の流れ</a:t>
            </a:r>
            <a:r>
              <a:rPr lang="en-JP" sz="1200"/>
              <a:t>を</a:t>
            </a:r>
            <a:r>
              <a:rPr lang="en-JP" sz="1200">
                <a:solidFill>
                  <a:srgbClr val="FF0000"/>
                </a:solidFill>
              </a:rPr>
              <a:t>シナリオ</a:t>
            </a:r>
            <a:r>
              <a:rPr lang="en-JP" sz="1200"/>
              <a:t>と記載する</a:t>
            </a:r>
          </a:p>
          <a:p>
            <a:r>
              <a:rPr lang="en-JP" sz="1200"/>
              <a:t>侵入から目的実行までの一連の流れは、攻撃の積み重ねで構成される</a:t>
            </a:r>
          </a:p>
          <a:p>
            <a:r>
              <a:rPr lang="en-JP" sz="1200"/>
              <a:t>ただし一連の流れを各構成要素（各攻撃）に分解する上で、</a:t>
            </a:r>
            <a:r>
              <a:rPr lang="en-JP" sz="1200">
                <a:solidFill>
                  <a:srgbClr val="FF0000"/>
                </a:solidFill>
              </a:rPr>
              <a:t>分解する粒度に明確な区切り</a:t>
            </a:r>
            <a:r>
              <a:rPr lang="en-JP" sz="1200"/>
              <a:t>があるわけではない</a:t>
            </a:r>
          </a:p>
        </p:txBody>
      </p:sp>
      <p:grpSp>
        <p:nvGrpSpPr>
          <p:cNvPr id="56" name="Group 55">
            <a:extLst>
              <a:ext uri="{FF2B5EF4-FFF2-40B4-BE49-F238E27FC236}">
                <a16:creationId xmlns:a16="http://schemas.microsoft.com/office/drawing/2014/main" id="{AA8C1504-CD46-4162-E30B-17D89076129F}"/>
              </a:ext>
            </a:extLst>
          </p:cNvPr>
          <p:cNvGrpSpPr/>
          <p:nvPr/>
        </p:nvGrpSpPr>
        <p:grpSpPr>
          <a:xfrm>
            <a:off x="3985146" y="4447204"/>
            <a:ext cx="1142382" cy="569267"/>
            <a:chOff x="3985146" y="4447204"/>
            <a:chExt cx="1142382" cy="569267"/>
          </a:xfrm>
        </p:grpSpPr>
        <p:sp>
          <p:nvSpPr>
            <p:cNvPr id="15" name="Oval 14">
              <a:extLst>
                <a:ext uri="{FF2B5EF4-FFF2-40B4-BE49-F238E27FC236}">
                  <a16:creationId xmlns:a16="http://schemas.microsoft.com/office/drawing/2014/main" id="{AC54FF9E-ECEB-49BD-A000-BC375336E41E}"/>
                </a:ext>
              </a:extLst>
            </p:cNvPr>
            <p:cNvSpPr/>
            <p:nvPr/>
          </p:nvSpPr>
          <p:spPr>
            <a:xfrm>
              <a:off x="3985146" y="4610017"/>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Oval 15">
              <a:extLst>
                <a:ext uri="{FF2B5EF4-FFF2-40B4-BE49-F238E27FC236}">
                  <a16:creationId xmlns:a16="http://schemas.microsoft.com/office/drawing/2014/main" id="{0FCA355F-1429-03C9-2709-8ED55D175316}"/>
                </a:ext>
              </a:extLst>
            </p:cNvPr>
            <p:cNvSpPr/>
            <p:nvPr/>
          </p:nvSpPr>
          <p:spPr>
            <a:xfrm>
              <a:off x="4121955" y="487966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Oval 16">
              <a:extLst>
                <a:ext uri="{FF2B5EF4-FFF2-40B4-BE49-F238E27FC236}">
                  <a16:creationId xmlns:a16="http://schemas.microsoft.com/office/drawing/2014/main" id="{91EE9C06-E5F2-B4E4-F58E-0D4AB2AB0599}"/>
                </a:ext>
              </a:extLst>
            </p:cNvPr>
            <p:cNvSpPr/>
            <p:nvPr/>
          </p:nvSpPr>
          <p:spPr>
            <a:xfrm>
              <a:off x="4323901" y="4541612"/>
              <a:ext cx="136810"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Oval 17">
              <a:extLst>
                <a:ext uri="{FF2B5EF4-FFF2-40B4-BE49-F238E27FC236}">
                  <a16:creationId xmlns:a16="http://schemas.microsoft.com/office/drawing/2014/main" id="{22B4C4AF-D272-E95F-707A-3880F422992D}"/>
                </a:ext>
              </a:extLst>
            </p:cNvPr>
            <p:cNvSpPr/>
            <p:nvPr/>
          </p:nvSpPr>
          <p:spPr>
            <a:xfrm>
              <a:off x="4545735" y="4838966"/>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Oval 18">
              <a:extLst>
                <a:ext uri="{FF2B5EF4-FFF2-40B4-BE49-F238E27FC236}">
                  <a16:creationId xmlns:a16="http://schemas.microsoft.com/office/drawing/2014/main" id="{85794181-ADCC-3CA3-6397-72D99DEBE7E1}"/>
                </a:ext>
              </a:extLst>
            </p:cNvPr>
            <p:cNvSpPr/>
            <p:nvPr/>
          </p:nvSpPr>
          <p:spPr>
            <a:xfrm>
              <a:off x="4809557" y="4447204"/>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Oval 19">
              <a:extLst>
                <a:ext uri="{FF2B5EF4-FFF2-40B4-BE49-F238E27FC236}">
                  <a16:creationId xmlns:a16="http://schemas.microsoft.com/office/drawing/2014/main" id="{38D5DF8A-BBD2-4EF5-36A7-3CFF10D468F9}"/>
                </a:ext>
              </a:extLst>
            </p:cNvPr>
            <p:cNvSpPr/>
            <p:nvPr/>
          </p:nvSpPr>
          <p:spPr>
            <a:xfrm>
              <a:off x="4990719" y="4701447"/>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2" name="Straight Arrow Connector 21">
              <a:extLst>
                <a:ext uri="{FF2B5EF4-FFF2-40B4-BE49-F238E27FC236}">
                  <a16:creationId xmlns:a16="http://schemas.microsoft.com/office/drawing/2014/main" id="{5C33F6E1-DF3A-06D9-C07A-F39516D33F2F}"/>
                </a:ext>
              </a:extLst>
            </p:cNvPr>
            <p:cNvCxnSpPr>
              <a:cxnSpLocks/>
              <a:stCxn id="15" idx="5"/>
              <a:endCxn id="16" idx="0"/>
            </p:cNvCxnSpPr>
            <p:nvPr/>
          </p:nvCxnSpPr>
          <p:spPr>
            <a:xfrm>
              <a:off x="4101920" y="4726791"/>
              <a:ext cx="88440" cy="152871"/>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A8F17D6-A1AB-8BB4-7DD4-702AD9273D1F}"/>
                </a:ext>
              </a:extLst>
            </p:cNvPr>
            <p:cNvCxnSpPr>
              <a:cxnSpLocks/>
              <a:stCxn id="16" idx="6"/>
              <a:endCxn id="18" idx="2"/>
            </p:cNvCxnSpPr>
            <p:nvPr/>
          </p:nvCxnSpPr>
          <p:spPr>
            <a:xfrm flipV="1">
              <a:off x="4258764" y="4907371"/>
              <a:ext cx="286971" cy="40696"/>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54DE11-FAAC-E019-1E5E-160F8684AF33}"/>
                </a:ext>
              </a:extLst>
            </p:cNvPr>
            <p:cNvCxnSpPr>
              <a:cxnSpLocks/>
              <a:stCxn id="20" idx="2"/>
              <a:endCxn id="17" idx="5"/>
            </p:cNvCxnSpPr>
            <p:nvPr/>
          </p:nvCxnSpPr>
          <p:spPr>
            <a:xfrm flipH="1" flipV="1">
              <a:off x="4440676" y="4658386"/>
              <a:ext cx="550043" cy="111466"/>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EBF788-1553-5E0F-717A-C9D8454DE3C7}"/>
                </a:ext>
              </a:extLst>
            </p:cNvPr>
            <p:cNvCxnSpPr>
              <a:cxnSpLocks/>
              <a:stCxn id="17" idx="6"/>
              <a:endCxn id="19" idx="2"/>
            </p:cNvCxnSpPr>
            <p:nvPr/>
          </p:nvCxnSpPr>
          <p:spPr>
            <a:xfrm flipV="1">
              <a:off x="4460711" y="4515609"/>
              <a:ext cx="348846" cy="9440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0B6925-D71D-0322-F012-9F6CB37AD1B6}"/>
                </a:ext>
              </a:extLst>
            </p:cNvPr>
            <p:cNvCxnSpPr>
              <a:cxnSpLocks/>
              <a:stCxn id="18" idx="7"/>
              <a:endCxn id="20" idx="3"/>
            </p:cNvCxnSpPr>
            <p:nvPr/>
          </p:nvCxnSpPr>
          <p:spPr>
            <a:xfrm flipV="1">
              <a:off x="4662509" y="4818221"/>
              <a:ext cx="348245" cy="40780"/>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B5635D18-C9CE-78D5-2803-CB88DBDE38E3}"/>
              </a:ext>
            </a:extLst>
          </p:cNvPr>
          <p:cNvGrpSpPr/>
          <p:nvPr/>
        </p:nvGrpSpPr>
        <p:grpSpPr>
          <a:xfrm>
            <a:off x="5337992" y="4955941"/>
            <a:ext cx="2123016" cy="212100"/>
            <a:chOff x="5337992" y="4955941"/>
            <a:chExt cx="2123016" cy="212100"/>
          </a:xfrm>
        </p:grpSpPr>
        <p:sp>
          <p:nvSpPr>
            <p:cNvPr id="37" name="Oval 36">
              <a:extLst>
                <a:ext uri="{FF2B5EF4-FFF2-40B4-BE49-F238E27FC236}">
                  <a16:creationId xmlns:a16="http://schemas.microsoft.com/office/drawing/2014/main" id="{CBCFC586-A0B9-5ADF-FF96-33BA8E402ECE}"/>
                </a:ext>
              </a:extLst>
            </p:cNvPr>
            <p:cNvSpPr/>
            <p:nvPr/>
          </p:nvSpPr>
          <p:spPr>
            <a:xfrm>
              <a:off x="7324199" y="4955941"/>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Oval 37">
              <a:extLst>
                <a:ext uri="{FF2B5EF4-FFF2-40B4-BE49-F238E27FC236}">
                  <a16:creationId xmlns:a16="http://schemas.microsoft.com/office/drawing/2014/main" id="{C51DB8BD-D835-F8E2-6F4F-69FBA6D0DBB8}"/>
                </a:ext>
              </a:extLst>
            </p:cNvPr>
            <p:cNvSpPr/>
            <p:nvPr/>
          </p:nvSpPr>
          <p:spPr>
            <a:xfrm>
              <a:off x="5337992" y="503123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 name="Oval 38">
              <a:extLst>
                <a:ext uri="{FF2B5EF4-FFF2-40B4-BE49-F238E27FC236}">
                  <a16:creationId xmlns:a16="http://schemas.microsoft.com/office/drawing/2014/main" id="{59F363C8-B580-317D-D5D6-720860A290CC}"/>
                </a:ext>
              </a:extLst>
            </p:cNvPr>
            <p:cNvSpPr/>
            <p:nvPr/>
          </p:nvSpPr>
          <p:spPr>
            <a:xfrm>
              <a:off x="6969734" y="5000544"/>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40" name="Straight Arrow Connector 39">
              <a:extLst>
                <a:ext uri="{FF2B5EF4-FFF2-40B4-BE49-F238E27FC236}">
                  <a16:creationId xmlns:a16="http://schemas.microsoft.com/office/drawing/2014/main" id="{E374C973-D41A-EEFF-6F97-72AF3B137B79}"/>
                </a:ext>
              </a:extLst>
            </p:cNvPr>
            <p:cNvCxnSpPr>
              <a:cxnSpLocks/>
              <a:stCxn id="39" idx="6"/>
              <a:endCxn id="37" idx="2"/>
            </p:cNvCxnSpPr>
            <p:nvPr/>
          </p:nvCxnSpPr>
          <p:spPr>
            <a:xfrm flipV="1">
              <a:off x="7106543" y="5024346"/>
              <a:ext cx="217656" cy="4460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34030D4-E485-A487-8C16-D39669D46AC1}"/>
                </a:ext>
              </a:extLst>
            </p:cNvPr>
            <p:cNvCxnSpPr>
              <a:cxnSpLocks/>
              <a:stCxn id="38" idx="6"/>
              <a:endCxn id="39" idx="2"/>
            </p:cNvCxnSpPr>
            <p:nvPr/>
          </p:nvCxnSpPr>
          <p:spPr>
            <a:xfrm flipV="1">
              <a:off x="5474801" y="5068949"/>
              <a:ext cx="1494933" cy="3068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055443D6-049E-A06F-E0ED-3DC4DB7AA673}"/>
              </a:ext>
            </a:extLst>
          </p:cNvPr>
          <p:cNvSpPr txBox="1"/>
          <p:nvPr/>
        </p:nvSpPr>
        <p:spPr>
          <a:xfrm>
            <a:off x="4316963" y="5703833"/>
            <a:ext cx="3954609" cy="261610"/>
          </a:xfrm>
          <a:prstGeom prst="rect">
            <a:avLst/>
          </a:prstGeom>
          <a:noFill/>
        </p:spPr>
        <p:txBody>
          <a:bodyPr wrap="square" rtlCol="0">
            <a:spAutoFit/>
          </a:bodyPr>
          <a:lstStyle/>
          <a:p>
            <a:pPr algn="ctr"/>
            <a:r>
              <a:rPr lang="en-JP" sz="1050"/>
              <a:t>同じシナリオでも分解粒度は多種多様。</a:t>
            </a:r>
          </a:p>
        </p:txBody>
      </p:sp>
      <p:cxnSp>
        <p:nvCxnSpPr>
          <p:cNvPr id="61" name="Straight Connector 60">
            <a:extLst>
              <a:ext uri="{FF2B5EF4-FFF2-40B4-BE49-F238E27FC236}">
                <a16:creationId xmlns:a16="http://schemas.microsoft.com/office/drawing/2014/main" id="{DFEF4E04-6952-D3F1-6B49-67AE59857298}"/>
              </a:ext>
            </a:extLst>
          </p:cNvPr>
          <p:cNvCxnSpPr>
            <a:cxnSpLocks/>
            <a:stCxn id="59" idx="0"/>
          </p:cNvCxnSpPr>
          <p:nvPr/>
        </p:nvCxnSpPr>
        <p:spPr>
          <a:xfrm flipH="1" flipV="1">
            <a:off x="6176356" y="5135043"/>
            <a:ext cx="117912" cy="56879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2C168B0-3168-9C8E-DF6B-DC34878B6D3B}"/>
              </a:ext>
            </a:extLst>
          </p:cNvPr>
          <p:cNvCxnSpPr>
            <a:cxnSpLocks/>
            <a:stCxn id="59" idx="0"/>
          </p:cNvCxnSpPr>
          <p:nvPr/>
        </p:nvCxnSpPr>
        <p:spPr>
          <a:xfrm flipH="1" flipV="1">
            <a:off x="4614139" y="5028969"/>
            <a:ext cx="1680129" cy="674864"/>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sp>
        <p:nvSpPr>
          <p:cNvPr id="72" name="Left Brace 71">
            <a:extLst>
              <a:ext uri="{FF2B5EF4-FFF2-40B4-BE49-F238E27FC236}">
                <a16:creationId xmlns:a16="http://schemas.microsoft.com/office/drawing/2014/main" id="{5502F22A-87EE-76C1-3087-6299B2964E6B}"/>
              </a:ext>
            </a:extLst>
          </p:cNvPr>
          <p:cNvSpPr/>
          <p:nvPr/>
        </p:nvSpPr>
        <p:spPr>
          <a:xfrm rot="5400000">
            <a:off x="6028179" y="1704688"/>
            <a:ext cx="135638" cy="4941902"/>
          </a:xfrm>
          <a:prstGeom prst="leftBrace">
            <a:avLst>
              <a:gd name="adj1" fmla="val 8333"/>
              <a:gd name="adj2" fmla="val 50339"/>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74" name="TextBox 73">
            <a:extLst>
              <a:ext uri="{FF2B5EF4-FFF2-40B4-BE49-F238E27FC236}">
                <a16:creationId xmlns:a16="http://schemas.microsoft.com/office/drawing/2014/main" id="{CFE97D90-0067-B294-B82B-48EE0056C323}"/>
              </a:ext>
            </a:extLst>
          </p:cNvPr>
          <p:cNvSpPr txBox="1"/>
          <p:nvPr/>
        </p:nvSpPr>
        <p:spPr>
          <a:xfrm>
            <a:off x="1090176" y="5366401"/>
            <a:ext cx="2502557" cy="646331"/>
          </a:xfrm>
          <a:prstGeom prst="rect">
            <a:avLst/>
          </a:prstGeom>
          <a:solidFill>
            <a:schemeClr val="tx1"/>
          </a:solidFill>
        </p:spPr>
        <p:txBody>
          <a:bodyPr wrap="square">
            <a:spAutoFit/>
          </a:bodyPr>
          <a:lstStyle/>
          <a:p>
            <a:r>
              <a:rPr lang="en-JP" sz="1200">
                <a:solidFill>
                  <a:srgbClr val="00B050"/>
                </a:solidFill>
              </a:rPr>
              <a:t># example</a:t>
            </a:r>
          </a:p>
          <a:p>
            <a:r>
              <a:rPr lang="en-JP" sz="1200">
                <a:solidFill>
                  <a:schemeClr val="bg1"/>
                </a:solidFill>
              </a:rPr>
              <a:t>PS&gt; Import-Module ActiveDirectory</a:t>
            </a:r>
          </a:p>
          <a:p>
            <a:r>
              <a:rPr lang="en-JP" sz="1200">
                <a:solidFill>
                  <a:schemeClr val="bg1"/>
                </a:solidFill>
              </a:rPr>
              <a:t>PS&gt; Get-ADTrust -Filter *</a:t>
            </a:r>
          </a:p>
        </p:txBody>
      </p:sp>
      <p:sp>
        <p:nvSpPr>
          <p:cNvPr id="75" name="TextBox 74">
            <a:extLst>
              <a:ext uri="{FF2B5EF4-FFF2-40B4-BE49-F238E27FC236}">
                <a16:creationId xmlns:a16="http://schemas.microsoft.com/office/drawing/2014/main" id="{FB91C108-5651-6160-DBA1-D5DD5D31322C}"/>
              </a:ext>
            </a:extLst>
          </p:cNvPr>
          <p:cNvSpPr txBox="1"/>
          <p:nvPr/>
        </p:nvSpPr>
        <p:spPr>
          <a:xfrm>
            <a:off x="8566952" y="5327598"/>
            <a:ext cx="3053918" cy="830997"/>
          </a:xfrm>
          <a:prstGeom prst="rect">
            <a:avLst/>
          </a:prstGeom>
          <a:solidFill>
            <a:schemeClr val="tx1"/>
          </a:solidFill>
        </p:spPr>
        <p:txBody>
          <a:bodyPr wrap="square">
            <a:spAutoFit/>
          </a:bodyPr>
          <a:lstStyle/>
          <a:p>
            <a:r>
              <a:rPr lang="en-JP" sz="1200">
                <a:solidFill>
                  <a:srgbClr val="00B050"/>
                </a:solidFill>
              </a:rPr>
              <a:t># example</a:t>
            </a:r>
          </a:p>
          <a:p>
            <a:r>
              <a:rPr lang="en-JP" sz="1200">
                <a:solidFill>
                  <a:schemeClr val="bg1"/>
                </a:solidFill>
              </a:rPr>
              <a:t>$ </a:t>
            </a:r>
            <a:r>
              <a:rPr lang="en-US" sz="1200">
                <a:solidFill>
                  <a:schemeClr val="bg1"/>
                </a:solidFill>
              </a:rPr>
              <a:t>GetUserSPNs.py -dc-ip 172.16.0.10 HOGE.com/TestUse -request-user TargetUser -outputfile TargetUser_tgs</a:t>
            </a:r>
            <a:endParaRPr lang="en-JP" sz="1200">
              <a:solidFill>
                <a:schemeClr val="bg1"/>
              </a:solidFill>
            </a:endParaRPr>
          </a:p>
        </p:txBody>
      </p:sp>
    </p:spTree>
    <p:extLst>
      <p:ext uri="{BB962C8B-B14F-4D97-AF65-F5344CB8AC3E}">
        <p14:creationId xmlns:p14="http://schemas.microsoft.com/office/powerpoint/2010/main" val="157452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US"/>
              <a:t>Basic Knowledge</a:t>
            </a:r>
            <a:br>
              <a:rPr lang="en-US"/>
            </a:br>
            <a:r>
              <a:rPr lang="en-US" sz="2000"/>
              <a:t>（お気持ち程度に）</a:t>
            </a:r>
            <a:endParaRPr lang="en-JP"/>
          </a:p>
        </p:txBody>
      </p:sp>
    </p:spTree>
    <p:extLst>
      <p:ext uri="{BB962C8B-B14F-4D97-AF65-F5344CB8AC3E}">
        <p14:creationId xmlns:p14="http://schemas.microsoft.com/office/powerpoint/2010/main" val="52290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normAutofit/>
          </a:bodyPr>
          <a:lstStyle/>
          <a:p>
            <a:r>
              <a:rPr lang="en-JP"/>
              <a:t>ハンティングに向けた攻撃の分解 2/2</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200"/>
              <a:t>シナリオごとに分解できる粒度に限りはある</a:t>
            </a:r>
          </a:p>
          <a:p>
            <a:r>
              <a:rPr lang="en-JP" sz="1200"/>
              <a:t>例えば、名称のついた攻撃に当てはめることができない（名称のついた攻撃という要素を含まない）シナリオも存在する</a:t>
            </a:r>
          </a:p>
          <a:p>
            <a:r>
              <a:rPr lang="en-JP" sz="1200"/>
              <a:t>当然、シナリオの数も無限通り存在する</a:t>
            </a:r>
          </a:p>
          <a:p>
            <a:r>
              <a:rPr lang="en-JP" sz="1200"/>
              <a:t>業務としてハンティング活動を行う上では、計画的にハンティング活動を行っているように見せる必要がある</a:t>
            </a:r>
            <a:r>
              <a:rPr lang="ja-JP" altLang="en-US" sz="1200"/>
              <a:t>　</a:t>
            </a:r>
            <a:r>
              <a:rPr lang="en-JP" sz="1200"/>
              <a:t>😂</a:t>
            </a:r>
          </a:p>
          <a:p>
            <a:r>
              <a:rPr lang="en-JP" sz="1200"/>
              <a:t>一方で無限通りあるシナリオに対して計画的に取り組むためには、前提条件として一定のシナリオの範囲を決める必要がある</a:t>
            </a:r>
          </a:p>
          <a:p>
            <a:r>
              <a:rPr lang="en-JP" sz="1200"/>
              <a:t>下記の攻撃要素のうち、</a:t>
            </a:r>
            <a:r>
              <a:rPr lang="en-JP" sz="1200">
                <a:solidFill>
                  <a:srgbClr val="FF0000"/>
                </a:solidFill>
              </a:rPr>
              <a:t>範囲として使える概念</a:t>
            </a:r>
            <a:r>
              <a:rPr lang="en-JP" sz="1200"/>
              <a:t>として</a:t>
            </a:r>
            <a:r>
              <a:rPr lang="en-JP" sz="1200">
                <a:solidFill>
                  <a:srgbClr val="0432FF"/>
                </a:solidFill>
              </a:rPr>
              <a:t>攻撃に名称がついているか否か</a:t>
            </a:r>
            <a:r>
              <a:rPr lang="en-JP" sz="1200"/>
              <a:t>が挙げられる</a:t>
            </a:r>
          </a:p>
          <a:p>
            <a:r>
              <a:rPr lang="en-JP" sz="1200"/>
              <a:t>よって、まずは</a:t>
            </a:r>
            <a:r>
              <a:rPr lang="en-JP" sz="1200">
                <a:solidFill>
                  <a:srgbClr val="0432FF"/>
                </a:solidFill>
              </a:rPr>
              <a:t>名称のついた攻撃を含むシナリオをハント対象とする</a:t>
            </a:r>
            <a:r>
              <a:rPr lang="en-JP" sz="1200"/>
              <a:t>。それ以外のシナリオについては未定</a:t>
            </a:r>
          </a:p>
          <a:p>
            <a:r>
              <a:rPr lang="en-JP" sz="1200"/>
              <a:t>上記をハント対象とすることで、最終的にハンティング活動を報告する上で、名称のついた攻撃ごとに○×形式で整理することが可能</a:t>
            </a:r>
            <a:r>
              <a:rPr lang="ja-JP" altLang="en-US" sz="1200"/>
              <a:t>　</a:t>
            </a:r>
            <a:r>
              <a:rPr lang="en-JP" sz="1200"/>
              <a:t>😂</a:t>
            </a:r>
          </a:p>
        </p:txBody>
      </p:sp>
      <p:grpSp>
        <p:nvGrpSpPr>
          <p:cNvPr id="14" name="Group 13">
            <a:extLst>
              <a:ext uri="{FF2B5EF4-FFF2-40B4-BE49-F238E27FC236}">
                <a16:creationId xmlns:a16="http://schemas.microsoft.com/office/drawing/2014/main" id="{DDDDBCFF-7554-4BDA-95A6-98ED7873B732}"/>
              </a:ext>
            </a:extLst>
          </p:cNvPr>
          <p:cNvGrpSpPr/>
          <p:nvPr/>
        </p:nvGrpSpPr>
        <p:grpSpPr>
          <a:xfrm>
            <a:off x="1378903" y="4134398"/>
            <a:ext cx="10579318" cy="1414970"/>
            <a:chOff x="1378903" y="2019679"/>
            <a:chExt cx="10579318" cy="1414970"/>
          </a:xfrm>
        </p:grpSpPr>
        <p:sp>
          <p:nvSpPr>
            <p:cNvPr id="4" name="Rectangle 3">
              <a:extLst>
                <a:ext uri="{FF2B5EF4-FFF2-40B4-BE49-F238E27FC236}">
                  <a16:creationId xmlns:a16="http://schemas.microsoft.com/office/drawing/2014/main" id="{B5B30B6C-86C3-BC25-3E02-9044292AC3AF}"/>
                </a:ext>
              </a:extLst>
            </p:cNvPr>
            <p:cNvSpPr/>
            <p:nvPr/>
          </p:nvSpPr>
          <p:spPr>
            <a:xfrm>
              <a:off x="3625049" y="2432482"/>
              <a:ext cx="4941902" cy="996518"/>
            </a:xfrm>
            <a:prstGeom prst="rect">
              <a:avLst/>
            </a:prstGeom>
            <a:gradFill>
              <a:gsLst>
                <a:gs pos="0">
                  <a:schemeClr val="accent1">
                    <a:lumMod val="5000"/>
                    <a:lumOff val="95000"/>
                  </a:schemeClr>
                </a:gs>
                <a:gs pos="61000">
                  <a:srgbClr val="FF0000"/>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7A6F51D5-1BB9-4F10-3C70-1833747EF09F}"/>
                </a:ext>
              </a:extLst>
            </p:cNvPr>
            <p:cNvSpPr txBox="1"/>
            <p:nvPr/>
          </p:nvSpPr>
          <p:spPr>
            <a:xfrm>
              <a:off x="1378903" y="2426654"/>
              <a:ext cx="1930342" cy="276999"/>
            </a:xfrm>
            <a:prstGeom prst="rect">
              <a:avLst/>
            </a:prstGeom>
            <a:noFill/>
          </p:spPr>
          <p:txBody>
            <a:bodyPr wrap="square" rtlCol="0">
              <a:spAutoFit/>
            </a:bodyPr>
            <a:lstStyle/>
            <a:p>
              <a:r>
                <a:rPr lang="en-JP" sz="1200"/>
                <a:t>シンプルなコマンド</a:t>
              </a:r>
            </a:p>
          </p:txBody>
        </p:sp>
        <p:sp>
          <p:nvSpPr>
            <p:cNvPr id="6" name="TextBox 5">
              <a:extLst>
                <a:ext uri="{FF2B5EF4-FFF2-40B4-BE49-F238E27FC236}">
                  <a16:creationId xmlns:a16="http://schemas.microsoft.com/office/drawing/2014/main" id="{0DFC9DB0-E124-8A47-21D6-666F60AFAA45}"/>
                </a:ext>
              </a:extLst>
            </p:cNvPr>
            <p:cNvSpPr txBox="1"/>
            <p:nvPr/>
          </p:nvSpPr>
          <p:spPr>
            <a:xfrm>
              <a:off x="3440001" y="2019679"/>
              <a:ext cx="5311994" cy="276999"/>
            </a:xfrm>
            <a:prstGeom prst="rect">
              <a:avLst/>
            </a:prstGeom>
            <a:noFill/>
          </p:spPr>
          <p:txBody>
            <a:bodyPr wrap="square" rtlCol="0">
              <a:spAutoFit/>
            </a:bodyPr>
            <a:lstStyle/>
            <a:p>
              <a:pPr algn="ctr"/>
              <a:r>
                <a:rPr lang="en-JP" sz="1200">
                  <a:solidFill>
                    <a:srgbClr val="FF0000"/>
                  </a:solidFill>
                </a:rPr>
                <a:t>攻撃とされる処理</a:t>
              </a:r>
            </a:p>
          </p:txBody>
        </p:sp>
        <p:sp>
          <p:nvSpPr>
            <p:cNvPr id="7" name="Left Brace 6">
              <a:extLst>
                <a:ext uri="{FF2B5EF4-FFF2-40B4-BE49-F238E27FC236}">
                  <a16:creationId xmlns:a16="http://schemas.microsoft.com/office/drawing/2014/main" id="{16D620EF-0658-C0A8-51AD-A968B66A5EB9}"/>
                </a:ext>
              </a:extLst>
            </p:cNvPr>
            <p:cNvSpPr/>
            <p:nvPr/>
          </p:nvSpPr>
          <p:spPr>
            <a:xfrm rot="5400000">
              <a:off x="6028179" y="-112116"/>
              <a:ext cx="135638" cy="4941902"/>
            </a:xfrm>
            <a:prstGeom prst="leftBrace">
              <a:avLst>
                <a:gd name="adj1" fmla="val 8333"/>
                <a:gd name="adj2" fmla="val 50339"/>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8" name="TextBox 7">
              <a:extLst>
                <a:ext uri="{FF2B5EF4-FFF2-40B4-BE49-F238E27FC236}">
                  <a16:creationId xmlns:a16="http://schemas.microsoft.com/office/drawing/2014/main" id="{1E3094FD-76EF-6F07-9CD2-276BE5B536F1}"/>
                </a:ext>
              </a:extLst>
            </p:cNvPr>
            <p:cNvSpPr txBox="1"/>
            <p:nvPr/>
          </p:nvSpPr>
          <p:spPr>
            <a:xfrm>
              <a:off x="8566951" y="2414836"/>
              <a:ext cx="3391270" cy="276999"/>
            </a:xfrm>
            <a:prstGeom prst="rect">
              <a:avLst/>
            </a:prstGeom>
            <a:noFill/>
          </p:spPr>
          <p:txBody>
            <a:bodyPr wrap="square" rtlCol="0">
              <a:spAutoFit/>
            </a:bodyPr>
            <a:lstStyle/>
            <a:p>
              <a:r>
                <a:rPr lang="en-JP" sz="1200"/>
                <a:t>悪意あるコマンド群</a:t>
              </a:r>
            </a:p>
          </p:txBody>
        </p:sp>
        <p:sp>
          <p:nvSpPr>
            <p:cNvPr id="9" name="TextBox 8">
              <a:extLst>
                <a:ext uri="{FF2B5EF4-FFF2-40B4-BE49-F238E27FC236}">
                  <a16:creationId xmlns:a16="http://schemas.microsoft.com/office/drawing/2014/main" id="{1273509F-3532-3B73-0EC1-3D5DBCE28E77}"/>
                </a:ext>
              </a:extLst>
            </p:cNvPr>
            <p:cNvSpPr txBox="1"/>
            <p:nvPr/>
          </p:nvSpPr>
          <p:spPr>
            <a:xfrm>
              <a:off x="8566951" y="2786243"/>
              <a:ext cx="3327552" cy="276999"/>
            </a:xfrm>
            <a:prstGeom prst="rect">
              <a:avLst/>
            </a:prstGeom>
            <a:noFill/>
          </p:spPr>
          <p:txBody>
            <a:bodyPr wrap="square" rtlCol="0">
              <a:spAutoFit/>
            </a:bodyPr>
            <a:lstStyle/>
            <a:p>
              <a:r>
                <a:rPr lang="en-JP" sz="1200"/>
                <a:t>攻撃手法自体に名称が付いていることが多い</a:t>
              </a:r>
            </a:p>
          </p:txBody>
        </p:sp>
        <p:sp>
          <p:nvSpPr>
            <p:cNvPr id="10" name="TextBox 9">
              <a:extLst>
                <a:ext uri="{FF2B5EF4-FFF2-40B4-BE49-F238E27FC236}">
                  <a16:creationId xmlns:a16="http://schemas.microsoft.com/office/drawing/2014/main" id="{ACA23866-3F56-CB04-2E4F-97797A74C4C3}"/>
                </a:ext>
              </a:extLst>
            </p:cNvPr>
            <p:cNvSpPr txBox="1"/>
            <p:nvPr/>
          </p:nvSpPr>
          <p:spPr>
            <a:xfrm>
              <a:off x="8566952" y="3157650"/>
              <a:ext cx="3053918" cy="276999"/>
            </a:xfrm>
            <a:prstGeom prst="rect">
              <a:avLst/>
            </a:prstGeom>
            <a:noFill/>
          </p:spPr>
          <p:txBody>
            <a:bodyPr wrap="square" rtlCol="0">
              <a:spAutoFit/>
            </a:bodyPr>
            <a:lstStyle/>
            <a:p>
              <a:r>
                <a:rPr lang="en-JP" sz="1200"/>
                <a:t>正常な目的で実行されることは少ない</a:t>
              </a:r>
            </a:p>
          </p:txBody>
        </p:sp>
        <p:sp>
          <p:nvSpPr>
            <p:cNvPr id="11" name="TextBox 10">
              <a:extLst>
                <a:ext uri="{FF2B5EF4-FFF2-40B4-BE49-F238E27FC236}">
                  <a16:creationId xmlns:a16="http://schemas.microsoft.com/office/drawing/2014/main" id="{2CFA3D5B-EAC5-A19E-DFD5-392096A84392}"/>
                </a:ext>
              </a:extLst>
            </p:cNvPr>
            <p:cNvSpPr txBox="1"/>
            <p:nvPr/>
          </p:nvSpPr>
          <p:spPr>
            <a:xfrm>
              <a:off x="1378903" y="3152001"/>
              <a:ext cx="1930342" cy="276999"/>
            </a:xfrm>
            <a:prstGeom prst="rect">
              <a:avLst/>
            </a:prstGeom>
            <a:noFill/>
          </p:spPr>
          <p:txBody>
            <a:bodyPr wrap="square" rtlCol="0">
              <a:spAutoFit/>
            </a:bodyPr>
            <a:lstStyle/>
            <a:p>
              <a:r>
                <a:rPr lang="en-JP" sz="1200"/>
                <a:t>正常な処理にも見える</a:t>
              </a:r>
            </a:p>
          </p:txBody>
        </p:sp>
        <p:sp>
          <p:nvSpPr>
            <p:cNvPr id="12" name="TextBox 11">
              <a:extLst>
                <a:ext uri="{FF2B5EF4-FFF2-40B4-BE49-F238E27FC236}">
                  <a16:creationId xmlns:a16="http://schemas.microsoft.com/office/drawing/2014/main" id="{80F5CC8A-E7D0-D72B-DFF5-229D3A8F14E6}"/>
                </a:ext>
              </a:extLst>
            </p:cNvPr>
            <p:cNvSpPr txBox="1"/>
            <p:nvPr/>
          </p:nvSpPr>
          <p:spPr>
            <a:xfrm>
              <a:off x="1378903" y="2789328"/>
              <a:ext cx="2290439" cy="276999"/>
            </a:xfrm>
            <a:prstGeom prst="rect">
              <a:avLst/>
            </a:prstGeom>
            <a:noFill/>
          </p:spPr>
          <p:txBody>
            <a:bodyPr wrap="square" rtlCol="0">
              <a:spAutoFit/>
            </a:bodyPr>
            <a:lstStyle/>
            <a:p>
              <a:r>
                <a:rPr lang="en-JP" sz="1200"/>
                <a:t>名称がつくほどでもない攻撃</a:t>
              </a:r>
            </a:p>
          </p:txBody>
        </p:sp>
        <p:sp>
          <p:nvSpPr>
            <p:cNvPr id="13" name="Rounded Rectangle 12">
              <a:extLst>
                <a:ext uri="{FF2B5EF4-FFF2-40B4-BE49-F238E27FC236}">
                  <a16:creationId xmlns:a16="http://schemas.microsoft.com/office/drawing/2014/main" id="{4A7F3A2F-BBBA-0E81-5BAF-19B4F21523D7}"/>
                </a:ext>
              </a:extLst>
            </p:cNvPr>
            <p:cNvSpPr/>
            <p:nvPr/>
          </p:nvSpPr>
          <p:spPr>
            <a:xfrm>
              <a:off x="6294268" y="2717838"/>
              <a:ext cx="1438182" cy="626429"/>
            </a:xfrm>
            <a:prstGeom prst="roundRect">
              <a:avLst/>
            </a:prstGeom>
            <a:solidFill>
              <a:srgbClr val="7F7F7F">
                <a:alpha val="17647"/>
              </a:srgbClr>
            </a:solidFill>
            <a:ln w="19050">
              <a:solidFill>
                <a:schemeClr val="tx1">
                  <a:lumMod val="95000"/>
                  <a:lumOff val="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名称のついた攻撃</a:t>
              </a:r>
            </a:p>
          </p:txBody>
        </p:sp>
      </p:grpSp>
      <p:sp>
        <p:nvSpPr>
          <p:cNvPr id="59" name="TextBox 58">
            <a:extLst>
              <a:ext uri="{FF2B5EF4-FFF2-40B4-BE49-F238E27FC236}">
                <a16:creationId xmlns:a16="http://schemas.microsoft.com/office/drawing/2014/main" id="{055443D6-049E-A06F-E0ED-3DC4DB7AA673}"/>
              </a:ext>
            </a:extLst>
          </p:cNvPr>
          <p:cNvSpPr txBox="1"/>
          <p:nvPr/>
        </p:nvSpPr>
        <p:spPr>
          <a:xfrm>
            <a:off x="4316963" y="5994778"/>
            <a:ext cx="3954609" cy="261610"/>
          </a:xfrm>
          <a:prstGeom prst="rect">
            <a:avLst/>
          </a:prstGeom>
          <a:noFill/>
        </p:spPr>
        <p:txBody>
          <a:bodyPr wrap="square" rtlCol="0">
            <a:spAutoFit/>
          </a:bodyPr>
          <a:lstStyle/>
          <a:p>
            <a:pPr algn="ctr"/>
            <a:r>
              <a:rPr lang="en-JP" sz="1050"/>
              <a:t>名称がつけられないシナリオ</a:t>
            </a:r>
          </a:p>
        </p:txBody>
      </p:sp>
      <p:cxnSp>
        <p:nvCxnSpPr>
          <p:cNvPr id="65" name="Straight Connector 64">
            <a:extLst>
              <a:ext uri="{FF2B5EF4-FFF2-40B4-BE49-F238E27FC236}">
                <a16:creationId xmlns:a16="http://schemas.microsoft.com/office/drawing/2014/main" id="{A2C168B0-3168-9C8E-DF6B-DC34878B6D3B}"/>
              </a:ext>
            </a:extLst>
          </p:cNvPr>
          <p:cNvCxnSpPr>
            <a:cxnSpLocks/>
            <a:stCxn id="59" idx="0"/>
          </p:cNvCxnSpPr>
          <p:nvPr/>
        </p:nvCxnSpPr>
        <p:spPr>
          <a:xfrm flipH="1" flipV="1">
            <a:off x="4614139" y="5319914"/>
            <a:ext cx="1680129" cy="674864"/>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AAE1FDB-7728-E95C-1A17-DE1C9DA194BF}"/>
              </a:ext>
            </a:extLst>
          </p:cNvPr>
          <p:cNvGrpSpPr/>
          <p:nvPr/>
        </p:nvGrpSpPr>
        <p:grpSpPr>
          <a:xfrm>
            <a:off x="3859812" y="4630093"/>
            <a:ext cx="4300166" cy="677323"/>
            <a:chOff x="3859812" y="4339148"/>
            <a:chExt cx="4300166" cy="677323"/>
          </a:xfrm>
        </p:grpSpPr>
        <p:sp>
          <p:nvSpPr>
            <p:cNvPr id="15" name="Oval 14">
              <a:extLst>
                <a:ext uri="{FF2B5EF4-FFF2-40B4-BE49-F238E27FC236}">
                  <a16:creationId xmlns:a16="http://schemas.microsoft.com/office/drawing/2014/main" id="{AC54FF9E-ECEB-49BD-A000-BC375336E41E}"/>
                </a:ext>
              </a:extLst>
            </p:cNvPr>
            <p:cNvSpPr/>
            <p:nvPr/>
          </p:nvSpPr>
          <p:spPr>
            <a:xfrm>
              <a:off x="3859812" y="4461348"/>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Oval 15">
              <a:extLst>
                <a:ext uri="{FF2B5EF4-FFF2-40B4-BE49-F238E27FC236}">
                  <a16:creationId xmlns:a16="http://schemas.microsoft.com/office/drawing/2014/main" id="{0FCA355F-1429-03C9-2709-8ED55D175316}"/>
                </a:ext>
              </a:extLst>
            </p:cNvPr>
            <p:cNvSpPr/>
            <p:nvPr/>
          </p:nvSpPr>
          <p:spPr>
            <a:xfrm>
              <a:off x="4121955" y="487966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Oval 16">
              <a:extLst>
                <a:ext uri="{FF2B5EF4-FFF2-40B4-BE49-F238E27FC236}">
                  <a16:creationId xmlns:a16="http://schemas.microsoft.com/office/drawing/2014/main" id="{91EE9C06-E5F2-B4E4-F58E-0D4AB2AB0599}"/>
                </a:ext>
              </a:extLst>
            </p:cNvPr>
            <p:cNvSpPr/>
            <p:nvPr/>
          </p:nvSpPr>
          <p:spPr>
            <a:xfrm>
              <a:off x="5148064" y="4391789"/>
              <a:ext cx="136810"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Oval 17">
              <a:extLst>
                <a:ext uri="{FF2B5EF4-FFF2-40B4-BE49-F238E27FC236}">
                  <a16:creationId xmlns:a16="http://schemas.microsoft.com/office/drawing/2014/main" id="{22B4C4AF-D272-E95F-707A-3880F422992D}"/>
                </a:ext>
              </a:extLst>
            </p:cNvPr>
            <p:cNvSpPr/>
            <p:nvPr/>
          </p:nvSpPr>
          <p:spPr>
            <a:xfrm>
              <a:off x="4545735" y="4838966"/>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Oval 18">
              <a:extLst>
                <a:ext uri="{FF2B5EF4-FFF2-40B4-BE49-F238E27FC236}">
                  <a16:creationId xmlns:a16="http://schemas.microsoft.com/office/drawing/2014/main" id="{85794181-ADCC-3CA3-6397-72D99DEBE7E1}"/>
                </a:ext>
              </a:extLst>
            </p:cNvPr>
            <p:cNvSpPr/>
            <p:nvPr/>
          </p:nvSpPr>
          <p:spPr>
            <a:xfrm>
              <a:off x="5740208" y="4473207"/>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Oval 19">
              <a:extLst>
                <a:ext uri="{FF2B5EF4-FFF2-40B4-BE49-F238E27FC236}">
                  <a16:creationId xmlns:a16="http://schemas.microsoft.com/office/drawing/2014/main" id="{38D5DF8A-BBD2-4EF5-36A7-3CFF10D468F9}"/>
                </a:ext>
              </a:extLst>
            </p:cNvPr>
            <p:cNvSpPr/>
            <p:nvPr/>
          </p:nvSpPr>
          <p:spPr>
            <a:xfrm>
              <a:off x="4193641" y="447523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2" name="Straight Arrow Connector 21">
              <a:extLst>
                <a:ext uri="{FF2B5EF4-FFF2-40B4-BE49-F238E27FC236}">
                  <a16:creationId xmlns:a16="http://schemas.microsoft.com/office/drawing/2014/main" id="{5C33F6E1-DF3A-06D9-C07A-F39516D33F2F}"/>
                </a:ext>
              </a:extLst>
            </p:cNvPr>
            <p:cNvCxnSpPr>
              <a:cxnSpLocks/>
              <a:stCxn id="15" idx="5"/>
              <a:endCxn id="16" idx="0"/>
            </p:cNvCxnSpPr>
            <p:nvPr/>
          </p:nvCxnSpPr>
          <p:spPr>
            <a:xfrm>
              <a:off x="3976586" y="4578122"/>
              <a:ext cx="213774" cy="301540"/>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A8F17D6-A1AB-8BB4-7DD4-702AD9273D1F}"/>
                </a:ext>
              </a:extLst>
            </p:cNvPr>
            <p:cNvCxnSpPr>
              <a:cxnSpLocks/>
              <a:stCxn id="16" idx="6"/>
              <a:endCxn id="18" idx="2"/>
            </p:cNvCxnSpPr>
            <p:nvPr/>
          </p:nvCxnSpPr>
          <p:spPr>
            <a:xfrm flipV="1">
              <a:off x="4258764" y="4907371"/>
              <a:ext cx="286971" cy="40696"/>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54DE11-FAAC-E019-1E5E-160F8684AF33}"/>
                </a:ext>
              </a:extLst>
            </p:cNvPr>
            <p:cNvCxnSpPr>
              <a:cxnSpLocks/>
              <a:stCxn id="20" idx="6"/>
              <a:endCxn id="17" idx="2"/>
            </p:cNvCxnSpPr>
            <p:nvPr/>
          </p:nvCxnSpPr>
          <p:spPr>
            <a:xfrm flipV="1">
              <a:off x="4330450" y="4460194"/>
              <a:ext cx="817614" cy="8344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EBF788-1553-5E0F-717A-C9D8454DE3C7}"/>
                </a:ext>
              </a:extLst>
            </p:cNvPr>
            <p:cNvCxnSpPr>
              <a:cxnSpLocks/>
              <a:stCxn id="17" idx="6"/>
              <a:endCxn id="19" idx="2"/>
            </p:cNvCxnSpPr>
            <p:nvPr/>
          </p:nvCxnSpPr>
          <p:spPr>
            <a:xfrm>
              <a:off x="5284874" y="4460194"/>
              <a:ext cx="455334" cy="8141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0B6925-D71D-0322-F012-9F6CB37AD1B6}"/>
                </a:ext>
              </a:extLst>
            </p:cNvPr>
            <p:cNvCxnSpPr>
              <a:cxnSpLocks/>
              <a:stCxn id="18" idx="7"/>
              <a:endCxn id="20" idx="3"/>
            </p:cNvCxnSpPr>
            <p:nvPr/>
          </p:nvCxnSpPr>
          <p:spPr>
            <a:xfrm flipH="1" flipV="1">
              <a:off x="4213676" y="4592006"/>
              <a:ext cx="448833" cy="266995"/>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5408312-942B-7842-1C6C-9FB3EE70C56F}"/>
                </a:ext>
              </a:extLst>
            </p:cNvPr>
            <p:cNvSpPr/>
            <p:nvPr/>
          </p:nvSpPr>
          <p:spPr>
            <a:xfrm>
              <a:off x="8023169" y="4339148"/>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41" name="Straight Arrow Connector 40">
              <a:extLst>
                <a:ext uri="{FF2B5EF4-FFF2-40B4-BE49-F238E27FC236}">
                  <a16:creationId xmlns:a16="http://schemas.microsoft.com/office/drawing/2014/main" id="{6D85DB89-CE71-6E54-A796-9303396DB978}"/>
                </a:ext>
              </a:extLst>
            </p:cNvPr>
            <p:cNvCxnSpPr>
              <a:cxnSpLocks/>
              <a:stCxn id="19" idx="7"/>
              <a:endCxn id="34" idx="2"/>
            </p:cNvCxnSpPr>
            <p:nvPr/>
          </p:nvCxnSpPr>
          <p:spPr>
            <a:xfrm flipV="1">
              <a:off x="5856982" y="4407553"/>
              <a:ext cx="2166187" cy="85689"/>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31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Approach</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400"/>
              <a:t>名称のついた攻撃を含むシナリオをハンティング対象とする</a:t>
            </a:r>
          </a:p>
          <a:p>
            <a:endParaRPr lang="en-JP" sz="1400"/>
          </a:p>
          <a:p>
            <a:r>
              <a:rPr lang="en-JP" sz="1400"/>
              <a:t>名称のついた攻撃を組み込んだAttack</a:t>
            </a:r>
            <a:r>
              <a:rPr lang="ja-JP" altLang="en-US" sz="1400"/>
              <a:t> </a:t>
            </a:r>
            <a:r>
              <a:rPr lang="en-JP" sz="1400"/>
              <a:t>Pathを“考えて”構築し、Attack</a:t>
            </a:r>
            <a:r>
              <a:rPr lang="en-US" sz="1400"/>
              <a:t> </a:t>
            </a:r>
            <a:r>
              <a:rPr lang="en-JP" sz="1400"/>
              <a:t>Path内で行われる処理を想定する</a:t>
            </a:r>
          </a:p>
          <a:p>
            <a:endParaRPr lang="en-JP" sz="1400"/>
          </a:p>
          <a:p>
            <a:r>
              <a:rPr lang="en-JP" sz="1400"/>
              <a:t>次に、各処理によって発生しうるアーティファクトを考え、それが実環境のどの機器（ログ）で調査しうるかを考える</a:t>
            </a:r>
          </a:p>
          <a:p>
            <a:endParaRPr lang="en-JP" sz="1400"/>
          </a:p>
          <a:p>
            <a:r>
              <a:rPr lang="en-JP" sz="1400"/>
              <a:t>実際に調査を行い、想定したシナリオが発生しているかを評価する</a:t>
            </a:r>
          </a:p>
          <a:p>
            <a:endParaRPr lang="en-JP" sz="1400"/>
          </a:p>
          <a:p>
            <a:r>
              <a:rPr lang="en-JP" sz="1400"/>
              <a:t>脅威ハンティングのモデルに当てはめるとABH（Attack Based Hunting）</a:t>
            </a:r>
          </a:p>
        </p:txBody>
      </p:sp>
    </p:spTree>
    <p:extLst>
      <p:ext uri="{BB962C8B-B14F-4D97-AF65-F5344CB8AC3E}">
        <p14:creationId xmlns:p14="http://schemas.microsoft.com/office/powerpoint/2010/main" val="3701226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Hunting Overview</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攻撃はシンプルなコマンドや通常利用範囲内のコマンドから、界隈で具体的な攻撃名称がつけられてるものなど、無限の選択肢とその組み合わせによって実現される</a:t>
            </a:r>
          </a:p>
          <a:p>
            <a:r>
              <a:rPr lang="en-US" sz="1400"/>
              <a:t>ただし、業務上ある一定の枠組み内でハンティング活動を行い、またチームで遂行する上でタスクとして切り出しやすい形で進める必要があるため、</a:t>
            </a:r>
            <a:br>
              <a:rPr lang="en-US" sz="1400"/>
            </a:br>
            <a:r>
              <a:rPr lang="en-US" sz="1400"/>
              <a:t>”具体的な攻撃名称がついたもの”をハンティングしたか否かを評価軸に置く。</a:t>
            </a:r>
          </a:p>
          <a:p>
            <a:r>
              <a:rPr lang="en-US" sz="1400"/>
              <a:t>当然、攻撃者は一連の攻撃の中でシンプルなコマンドや名称の無い処理を行うが、これはAttack Pathで考慮するものの、評価結果には便宜上含めないものとする。</a:t>
            </a:r>
          </a:p>
          <a:p>
            <a:endParaRPr lang="en-JP"/>
          </a:p>
        </p:txBody>
      </p:sp>
      <p:graphicFrame>
        <p:nvGraphicFramePr>
          <p:cNvPr id="5" name="Table 4">
            <a:extLst>
              <a:ext uri="{FF2B5EF4-FFF2-40B4-BE49-F238E27FC236}">
                <a16:creationId xmlns:a16="http://schemas.microsoft.com/office/drawing/2014/main" id="{238CD094-8348-5D05-4E04-B070AB7C86BC}"/>
              </a:ext>
            </a:extLst>
          </p:cNvPr>
          <p:cNvGraphicFramePr>
            <a:graphicFrameLocks noGrp="1"/>
          </p:cNvGraphicFramePr>
          <p:nvPr/>
        </p:nvGraphicFramePr>
        <p:xfrm>
          <a:off x="838200" y="3398572"/>
          <a:ext cx="10099088" cy="2471920"/>
        </p:xfrm>
        <a:graphic>
          <a:graphicData uri="http://schemas.openxmlformats.org/drawingml/2006/table">
            <a:tbl>
              <a:tblPr bandRow="1">
                <a:tableStyleId>{5C22544A-7EE6-4342-B048-85BDC9FD1C3A}</a:tableStyleId>
              </a:tblPr>
              <a:tblGrid>
                <a:gridCol w="772316">
                  <a:extLst>
                    <a:ext uri="{9D8B030D-6E8A-4147-A177-3AD203B41FA5}">
                      <a16:colId xmlns:a16="http://schemas.microsoft.com/office/drawing/2014/main" val="3572035426"/>
                    </a:ext>
                  </a:extLst>
                </a:gridCol>
                <a:gridCol w="666198">
                  <a:extLst>
                    <a:ext uri="{9D8B030D-6E8A-4147-A177-3AD203B41FA5}">
                      <a16:colId xmlns:a16="http://schemas.microsoft.com/office/drawing/2014/main" val="192840022"/>
                    </a:ext>
                  </a:extLst>
                </a:gridCol>
                <a:gridCol w="666198">
                  <a:extLst>
                    <a:ext uri="{9D8B030D-6E8A-4147-A177-3AD203B41FA5}">
                      <a16:colId xmlns:a16="http://schemas.microsoft.com/office/drawing/2014/main" val="2119572350"/>
                    </a:ext>
                  </a:extLst>
                </a:gridCol>
                <a:gridCol w="666198">
                  <a:extLst>
                    <a:ext uri="{9D8B030D-6E8A-4147-A177-3AD203B41FA5}">
                      <a16:colId xmlns:a16="http://schemas.microsoft.com/office/drawing/2014/main" val="2444606238"/>
                    </a:ext>
                  </a:extLst>
                </a:gridCol>
                <a:gridCol w="666198">
                  <a:extLst>
                    <a:ext uri="{9D8B030D-6E8A-4147-A177-3AD203B41FA5}">
                      <a16:colId xmlns:a16="http://schemas.microsoft.com/office/drawing/2014/main" val="822643392"/>
                    </a:ext>
                  </a:extLst>
                </a:gridCol>
                <a:gridCol w="666198">
                  <a:extLst>
                    <a:ext uri="{9D8B030D-6E8A-4147-A177-3AD203B41FA5}">
                      <a16:colId xmlns:a16="http://schemas.microsoft.com/office/drawing/2014/main" val="851658839"/>
                    </a:ext>
                  </a:extLst>
                </a:gridCol>
                <a:gridCol w="666198">
                  <a:extLst>
                    <a:ext uri="{9D8B030D-6E8A-4147-A177-3AD203B41FA5}">
                      <a16:colId xmlns:a16="http://schemas.microsoft.com/office/drawing/2014/main" val="2831680592"/>
                    </a:ext>
                  </a:extLst>
                </a:gridCol>
                <a:gridCol w="666198">
                  <a:extLst>
                    <a:ext uri="{9D8B030D-6E8A-4147-A177-3AD203B41FA5}">
                      <a16:colId xmlns:a16="http://schemas.microsoft.com/office/drawing/2014/main" val="1872955757"/>
                    </a:ext>
                  </a:extLst>
                </a:gridCol>
                <a:gridCol w="666198">
                  <a:extLst>
                    <a:ext uri="{9D8B030D-6E8A-4147-A177-3AD203B41FA5}">
                      <a16:colId xmlns:a16="http://schemas.microsoft.com/office/drawing/2014/main" val="2555643217"/>
                    </a:ext>
                  </a:extLst>
                </a:gridCol>
                <a:gridCol w="666198">
                  <a:extLst>
                    <a:ext uri="{9D8B030D-6E8A-4147-A177-3AD203B41FA5}">
                      <a16:colId xmlns:a16="http://schemas.microsoft.com/office/drawing/2014/main" val="2246362196"/>
                    </a:ext>
                  </a:extLst>
                </a:gridCol>
                <a:gridCol w="666198">
                  <a:extLst>
                    <a:ext uri="{9D8B030D-6E8A-4147-A177-3AD203B41FA5}">
                      <a16:colId xmlns:a16="http://schemas.microsoft.com/office/drawing/2014/main" val="2563341555"/>
                    </a:ext>
                  </a:extLst>
                </a:gridCol>
                <a:gridCol w="666198">
                  <a:extLst>
                    <a:ext uri="{9D8B030D-6E8A-4147-A177-3AD203B41FA5}">
                      <a16:colId xmlns:a16="http://schemas.microsoft.com/office/drawing/2014/main" val="1177517995"/>
                    </a:ext>
                  </a:extLst>
                </a:gridCol>
                <a:gridCol w="666198">
                  <a:extLst>
                    <a:ext uri="{9D8B030D-6E8A-4147-A177-3AD203B41FA5}">
                      <a16:colId xmlns:a16="http://schemas.microsoft.com/office/drawing/2014/main" val="1770601389"/>
                    </a:ext>
                  </a:extLst>
                </a:gridCol>
                <a:gridCol w="666198">
                  <a:extLst>
                    <a:ext uri="{9D8B030D-6E8A-4147-A177-3AD203B41FA5}">
                      <a16:colId xmlns:a16="http://schemas.microsoft.com/office/drawing/2014/main" val="2646849675"/>
                    </a:ext>
                  </a:extLst>
                </a:gridCol>
                <a:gridCol w="666198">
                  <a:extLst>
                    <a:ext uri="{9D8B030D-6E8A-4147-A177-3AD203B41FA5}">
                      <a16:colId xmlns:a16="http://schemas.microsoft.com/office/drawing/2014/main" val="1272827237"/>
                    </a:ext>
                  </a:extLst>
                </a:gridCol>
              </a:tblGrid>
              <a:tr h="623400">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DC</a:t>
                      </a:r>
                    </a:p>
                    <a:p>
                      <a:r>
                        <a:rPr lang="en-JP" sz="1050"/>
                        <a:t>Shadow</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noPac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Print</a:t>
                      </a:r>
                    </a:p>
                    <a:p>
                      <a:r>
                        <a:rPr lang="en-JP" sz="1050"/>
                        <a:t>Nightmare</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Zero</a:t>
                      </a:r>
                    </a:p>
                    <a:p>
                      <a:r>
                        <a:rPr lang="en-JP" sz="1050"/>
                        <a:t>Logon</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LDAP</a:t>
                      </a:r>
                    </a:p>
                    <a:p>
                      <a:r>
                        <a:rPr lang="en-JP" sz="1050"/>
                        <a:t>pass-back</a:t>
                      </a:r>
                    </a:p>
                    <a:p>
                      <a:r>
                        <a:rPr lang="en-JP" sz="1050"/>
                        <a:t>Attack</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Keberoast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DC</a:t>
                      </a:r>
                    </a:p>
                    <a:p>
                      <a:r>
                        <a:rPr lang="en-JP" sz="1050"/>
                        <a:t>Sync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ASREP</a:t>
                      </a:r>
                    </a:p>
                    <a:p>
                      <a:r>
                        <a:rPr lang="en-JP" sz="1050"/>
                        <a:t>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Pass</a:t>
                      </a:r>
                    </a:p>
                    <a:p>
                      <a:r>
                        <a:rPr lang="en-JP" sz="1050"/>
                        <a:t>-the</a:t>
                      </a:r>
                    </a:p>
                    <a:p>
                      <a:r>
                        <a:rPr lang="en-JP" sz="1050"/>
                        <a:t>-hash</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Over-</a:t>
                      </a:r>
                    </a:p>
                    <a:p>
                      <a:r>
                        <a:rPr lang="en-JP" sz="1050"/>
                        <a:t>the-</a:t>
                      </a:r>
                    </a:p>
                    <a:p>
                      <a:r>
                        <a:rPr lang="en-JP" sz="1050"/>
                        <a:t>Hash</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Pass</a:t>
                      </a:r>
                    </a:p>
                    <a:p>
                      <a:r>
                        <a:rPr lang="en-JP" sz="1050"/>
                        <a:t>-the</a:t>
                      </a:r>
                    </a:p>
                    <a:p>
                      <a:r>
                        <a:rPr lang="en-JP" sz="1050"/>
                        <a:t>-ticket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Silver</a:t>
                      </a:r>
                    </a:p>
                    <a:p>
                      <a:r>
                        <a:rPr lang="en-JP" sz="1050"/>
                        <a:t>-Ticket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Golden</a:t>
                      </a:r>
                    </a:p>
                    <a:p>
                      <a:r>
                        <a:rPr lang="en-JP" sz="1050"/>
                        <a:t>-Ticket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Skelton</a:t>
                      </a:r>
                    </a:p>
                    <a:p>
                      <a:r>
                        <a:rPr lang="en-JP" sz="1050"/>
                        <a:t>Key</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4833868"/>
                  </a:ext>
                </a:extLst>
              </a:tr>
              <a:tr h="462130">
                <a:tc>
                  <a:txBody>
                    <a:bodyPr/>
                    <a:lstStyle/>
                    <a:p>
                      <a:r>
                        <a:rPr lang="en-JP" sz="1200"/>
                        <a:t>e.g.</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JP" sz="1200"/>
                        <a:t>x</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JP" sz="1200"/>
                        <a:t>x</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JP" sz="1200"/>
                        <a:t>x</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07082354"/>
                  </a:ext>
                </a:extLst>
              </a:tr>
              <a:tr h="462130">
                <a:tc>
                  <a:txBody>
                    <a:bodyPr/>
                    <a:lstStyle/>
                    <a:p>
                      <a:r>
                        <a:rPr lang="en-JP" sz="1200"/>
                        <a:t>Scenario 1</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67207448"/>
                  </a:ext>
                </a:extLst>
              </a:tr>
              <a:tr h="462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1200"/>
                        <a:t>Scenario 2</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991950"/>
                  </a:ext>
                </a:extLst>
              </a:tr>
              <a:tr h="462130">
                <a:tc>
                  <a:txBody>
                    <a:bodyPr/>
                    <a:lstStyle/>
                    <a:p>
                      <a:r>
                        <a:rPr lang="en-JP" sz="1200"/>
                        <a:t>Scenario 3</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947720669"/>
                  </a:ext>
                </a:extLst>
              </a:tr>
            </a:tbl>
          </a:graphicData>
        </a:graphic>
      </p:graphicFrame>
      <p:sp>
        <p:nvSpPr>
          <p:cNvPr id="6" name="Triangle 5">
            <a:extLst>
              <a:ext uri="{FF2B5EF4-FFF2-40B4-BE49-F238E27FC236}">
                <a16:creationId xmlns:a16="http://schemas.microsoft.com/office/drawing/2014/main" id="{51078ED8-8186-BF30-4023-BC06592EB9F2}"/>
              </a:ext>
            </a:extLst>
          </p:cNvPr>
          <p:cNvSpPr/>
          <p:nvPr/>
        </p:nvSpPr>
        <p:spPr>
          <a:xfrm rot="10800000">
            <a:off x="838200" y="5983355"/>
            <a:ext cx="798991" cy="197785"/>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4467FDBA-2243-164B-E7B2-C4652AAB754B}"/>
              </a:ext>
            </a:extLst>
          </p:cNvPr>
          <p:cNvSpPr txBox="1"/>
          <p:nvPr/>
        </p:nvSpPr>
        <p:spPr>
          <a:xfrm>
            <a:off x="959341" y="5929506"/>
            <a:ext cx="556710" cy="276999"/>
          </a:xfrm>
          <a:prstGeom prst="rect">
            <a:avLst/>
          </a:prstGeom>
          <a:noFill/>
        </p:spPr>
        <p:txBody>
          <a:bodyPr wrap="square" rtlCol="0">
            <a:spAutoFit/>
          </a:bodyPr>
          <a:lstStyle/>
          <a:p>
            <a:pPr algn="ctr"/>
            <a:r>
              <a:rPr lang="en-US" sz="1200"/>
              <a:t>add</a:t>
            </a:r>
            <a:endParaRPr lang="en-JP" sz="1200"/>
          </a:p>
        </p:txBody>
      </p:sp>
      <p:sp>
        <p:nvSpPr>
          <p:cNvPr id="8" name="Triangle 7">
            <a:extLst>
              <a:ext uri="{FF2B5EF4-FFF2-40B4-BE49-F238E27FC236}">
                <a16:creationId xmlns:a16="http://schemas.microsoft.com/office/drawing/2014/main" id="{B67A5765-FF6F-0BBB-3C85-F70914B4321D}"/>
              </a:ext>
            </a:extLst>
          </p:cNvPr>
          <p:cNvSpPr/>
          <p:nvPr/>
        </p:nvSpPr>
        <p:spPr>
          <a:xfrm rot="5400000">
            <a:off x="10850071" y="3595150"/>
            <a:ext cx="825085" cy="431929"/>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TextBox 8">
            <a:extLst>
              <a:ext uri="{FF2B5EF4-FFF2-40B4-BE49-F238E27FC236}">
                <a16:creationId xmlns:a16="http://schemas.microsoft.com/office/drawing/2014/main" id="{1CB2CEF6-B97A-EA0B-7952-9A6B87D6E312}"/>
              </a:ext>
            </a:extLst>
          </p:cNvPr>
          <p:cNvSpPr txBox="1"/>
          <p:nvPr/>
        </p:nvSpPr>
        <p:spPr>
          <a:xfrm>
            <a:off x="10921869" y="3673965"/>
            <a:ext cx="556710" cy="276999"/>
          </a:xfrm>
          <a:prstGeom prst="rect">
            <a:avLst/>
          </a:prstGeom>
          <a:noFill/>
        </p:spPr>
        <p:txBody>
          <a:bodyPr wrap="square" rtlCol="0">
            <a:spAutoFit/>
          </a:bodyPr>
          <a:lstStyle/>
          <a:p>
            <a:pPr algn="ctr"/>
            <a:r>
              <a:rPr lang="en-US" sz="1200"/>
              <a:t>add</a:t>
            </a:r>
            <a:endParaRPr lang="en-JP" sz="1200"/>
          </a:p>
        </p:txBody>
      </p:sp>
      <p:sp>
        <p:nvSpPr>
          <p:cNvPr id="10" name="Rectangle 9">
            <a:extLst>
              <a:ext uri="{FF2B5EF4-FFF2-40B4-BE49-F238E27FC236}">
                <a16:creationId xmlns:a16="http://schemas.microsoft.com/office/drawing/2014/main" id="{3A1E73AD-28A2-A0C5-B3A7-0948A29653CC}"/>
              </a:ext>
            </a:extLst>
          </p:cNvPr>
          <p:cNvSpPr/>
          <p:nvPr/>
        </p:nvSpPr>
        <p:spPr>
          <a:xfrm>
            <a:off x="838200" y="3398572"/>
            <a:ext cx="9424386" cy="200831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1DC55237-7165-ACD1-FD7C-E58F55375160}"/>
              </a:ext>
            </a:extLst>
          </p:cNvPr>
          <p:cNvSpPr txBox="1"/>
          <p:nvPr/>
        </p:nvSpPr>
        <p:spPr>
          <a:xfrm>
            <a:off x="8504808" y="3048316"/>
            <a:ext cx="1935331" cy="276999"/>
          </a:xfrm>
          <a:prstGeom prst="rect">
            <a:avLst/>
          </a:prstGeom>
          <a:noFill/>
        </p:spPr>
        <p:txBody>
          <a:bodyPr wrap="square" rtlCol="0">
            <a:spAutoFit/>
          </a:bodyPr>
          <a:lstStyle/>
          <a:p>
            <a:pPr algn="ctr"/>
            <a:r>
              <a:rPr lang="en-US" sz="1200">
                <a:solidFill>
                  <a:srgbClr val="FF0000"/>
                </a:solidFill>
              </a:rPr>
              <a:t>e.g. 20XX/XX – 20XX/XX</a:t>
            </a:r>
            <a:endParaRPr lang="en-JP" sz="1200">
              <a:solidFill>
                <a:srgbClr val="FF0000"/>
              </a:solidFill>
            </a:endParaRPr>
          </a:p>
        </p:txBody>
      </p:sp>
    </p:spTree>
    <p:extLst>
      <p:ext uri="{BB962C8B-B14F-4D97-AF65-F5344CB8AC3E}">
        <p14:creationId xmlns:p14="http://schemas.microsoft.com/office/powerpoint/2010/main" val="371526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Task1</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ADにそこまで詳しく無い人もいることを想定して、後に有用となり且つ当人の理解向上にもつながる取り組みやすいタスクを用意する</a:t>
            </a:r>
          </a:p>
          <a:p>
            <a:r>
              <a:rPr lang="en-US" sz="1400"/>
              <a:t>タスク内容として、名称のついた攻撃ごとに、ハンティング活動するために有用な、攻撃の前提条件と、攻撃により入手する情報/状況の明確化である。</a:t>
            </a:r>
          </a:p>
          <a:p>
            <a:endParaRPr lang="en-JP"/>
          </a:p>
        </p:txBody>
      </p:sp>
      <p:graphicFrame>
        <p:nvGraphicFramePr>
          <p:cNvPr id="5" name="Table 4">
            <a:extLst>
              <a:ext uri="{FF2B5EF4-FFF2-40B4-BE49-F238E27FC236}">
                <a16:creationId xmlns:a16="http://schemas.microsoft.com/office/drawing/2014/main" id="{238CD094-8348-5D05-4E04-B070AB7C86BC}"/>
              </a:ext>
            </a:extLst>
          </p:cNvPr>
          <p:cNvGraphicFramePr>
            <a:graphicFrameLocks noGrp="1"/>
          </p:cNvGraphicFramePr>
          <p:nvPr/>
        </p:nvGraphicFramePr>
        <p:xfrm>
          <a:off x="838199" y="2763572"/>
          <a:ext cx="10515599" cy="2471920"/>
        </p:xfrm>
        <a:graphic>
          <a:graphicData uri="http://schemas.openxmlformats.org/drawingml/2006/table">
            <a:tbl>
              <a:tblPr bandRow="1">
                <a:tableStyleId>{5C22544A-7EE6-4342-B048-85BDC9FD1C3A}</a:tableStyleId>
              </a:tblPr>
              <a:tblGrid>
                <a:gridCol w="2197964">
                  <a:extLst>
                    <a:ext uri="{9D8B030D-6E8A-4147-A177-3AD203B41FA5}">
                      <a16:colId xmlns:a16="http://schemas.microsoft.com/office/drawing/2014/main" val="3572035426"/>
                    </a:ext>
                  </a:extLst>
                </a:gridCol>
                <a:gridCol w="2772545">
                  <a:extLst>
                    <a:ext uri="{9D8B030D-6E8A-4147-A177-3AD203B41FA5}">
                      <a16:colId xmlns:a16="http://schemas.microsoft.com/office/drawing/2014/main" val="192840022"/>
                    </a:ext>
                  </a:extLst>
                </a:gridCol>
                <a:gridCol w="2772545">
                  <a:extLst>
                    <a:ext uri="{9D8B030D-6E8A-4147-A177-3AD203B41FA5}">
                      <a16:colId xmlns:a16="http://schemas.microsoft.com/office/drawing/2014/main" val="2119572350"/>
                    </a:ext>
                  </a:extLst>
                </a:gridCol>
                <a:gridCol w="2772545">
                  <a:extLst>
                    <a:ext uri="{9D8B030D-6E8A-4147-A177-3AD203B41FA5}">
                      <a16:colId xmlns:a16="http://schemas.microsoft.com/office/drawing/2014/main" val="2444606238"/>
                    </a:ext>
                  </a:extLst>
                </a:gridCol>
              </a:tblGrid>
              <a:tr h="623400">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攻撃の条件</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（実施にあたる前提条件）</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攻撃の目的</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（実施することで入手する情報/状況）</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n-JP" sz="1600"/>
                        <a:t>端末に残る証跡</a:t>
                      </a:r>
                    </a:p>
                    <a:p>
                      <a:pPr algn="ctr"/>
                      <a:r>
                        <a:rPr lang="en-JP" sz="1200"/>
                        <a:t>（アーティファクトの列挙）</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4833868"/>
                  </a:ext>
                </a:extLst>
              </a:tr>
              <a:tr h="462130">
                <a:tc>
                  <a:txBody>
                    <a:bodyPr/>
                    <a:lstStyle/>
                    <a:p>
                      <a:r>
                        <a:rPr lang="en-JP" sz="1600"/>
                        <a:t>e.g.</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07082354"/>
                  </a:ext>
                </a:extLst>
              </a:tr>
              <a:tr h="462130">
                <a:tc>
                  <a:txBody>
                    <a:bodyPr/>
                    <a:lstStyle/>
                    <a:p>
                      <a:r>
                        <a:rPr lang="en-JP" sz="1600"/>
                        <a:t>DC Shadow</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67207448"/>
                  </a:ext>
                </a:extLst>
              </a:tr>
              <a:tr h="462130">
                <a:tc>
                  <a:txBody>
                    <a:bodyPr/>
                    <a:lstStyle/>
                    <a:p>
                      <a:r>
                        <a:rPr lang="en-JP" sz="1600"/>
                        <a:t>noPac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991950"/>
                  </a:ext>
                </a:extLst>
              </a:tr>
              <a:tr h="462130">
                <a:tc>
                  <a:txBody>
                    <a:bodyPr/>
                    <a:lstStyle/>
                    <a:p>
                      <a:r>
                        <a:rPr lang="en-JP" sz="1600"/>
                        <a:t>ASREPRoast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947720669"/>
                  </a:ext>
                </a:extLst>
              </a:tr>
            </a:tbl>
          </a:graphicData>
        </a:graphic>
      </p:graphicFrame>
      <p:sp>
        <p:nvSpPr>
          <p:cNvPr id="6" name="Triangle 5">
            <a:extLst>
              <a:ext uri="{FF2B5EF4-FFF2-40B4-BE49-F238E27FC236}">
                <a16:creationId xmlns:a16="http://schemas.microsoft.com/office/drawing/2014/main" id="{51078ED8-8186-BF30-4023-BC06592EB9F2}"/>
              </a:ext>
            </a:extLst>
          </p:cNvPr>
          <p:cNvSpPr/>
          <p:nvPr/>
        </p:nvSpPr>
        <p:spPr>
          <a:xfrm rot="10800000">
            <a:off x="838200" y="5348355"/>
            <a:ext cx="798991" cy="197785"/>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4467FDBA-2243-164B-E7B2-C4652AAB754B}"/>
              </a:ext>
            </a:extLst>
          </p:cNvPr>
          <p:cNvSpPr txBox="1"/>
          <p:nvPr/>
        </p:nvSpPr>
        <p:spPr>
          <a:xfrm>
            <a:off x="959341" y="5269141"/>
            <a:ext cx="556710" cy="276999"/>
          </a:xfrm>
          <a:prstGeom prst="rect">
            <a:avLst/>
          </a:prstGeom>
          <a:noFill/>
        </p:spPr>
        <p:txBody>
          <a:bodyPr wrap="square" rtlCol="0">
            <a:spAutoFit/>
          </a:bodyPr>
          <a:lstStyle/>
          <a:p>
            <a:pPr algn="ctr"/>
            <a:r>
              <a:rPr lang="en-US" sz="1200"/>
              <a:t>add</a:t>
            </a:r>
            <a:endParaRPr lang="en-JP" sz="1200"/>
          </a:p>
        </p:txBody>
      </p:sp>
      <p:sp>
        <p:nvSpPr>
          <p:cNvPr id="4" name="Rectangle 3">
            <a:extLst>
              <a:ext uri="{FF2B5EF4-FFF2-40B4-BE49-F238E27FC236}">
                <a16:creationId xmlns:a16="http://schemas.microsoft.com/office/drawing/2014/main" id="{BEF5C981-59C9-4EE9-EBF4-70EE371B6BEE}"/>
              </a:ext>
            </a:extLst>
          </p:cNvPr>
          <p:cNvSpPr/>
          <p:nvPr/>
        </p:nvSpPr>
        <p:spPr>
          <a:xfrm>
            <a:off x="3053918" y="2763571"/>
            <a:ext cx="5504156" cy="24719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TextBox 11">
            <a:extLst>
              <a:ext uri="{FF2B5EF4-FFF2-40B4-BE49-F238E27FC236}">
                <a16:creationId xmlns:a16="http://schemas.microsoft.com/office/drawing/2014/main" id="{6965BCDD-CA5E-5A6C-D8FD-190D5C2AE8A5}"/>
              </a:ext>
            </a:extLst>
          </p:cNvPr>
          <p:cNvSpPr txBox="1"/>
          <p:nvPr/>
        </p:nvSpPr>
        <p:spPr>
          <a:xfrm>
            <a:off x="2947386" y="2413316"/>
            <a:ext cx="1935331" cy="276999"/>
          </a:xfrm>
          <a:prstGeom prst="rect">
            <a:avLst/>
          </a:prstGeom>
          <a:noFill/>
        </p:spPr>
        <p:txBody>
          <a:bodyPr wrap="square" rtlCol="0">
            <a:spAutoFit/>
          </a:bodyPr>
          <a:lstStyle/>
          <a:p>
            <a:pPr algn="ctr"/>
            <a:r>
              <a:rPr lang="en-US" sz="1200">
                <a:solidFill>
                  <a:srgbClr val="FF0000"/>
                </a:solidFill>
              </a:rPr>
              <a:t>Task1</a:t>
            </a:r>
            <a:endParaRPr lang="en-JP" sz="1200">
              <a:solidFill>
                <a:srgbClr val="FF0000"/>
              </a:solidFill>
            </a:endParaRPr>
          </a:p>
        </p:txBody>
      </p:sp>
    </p:spTree>
    <p:extLst>
      <p:ext uri="{BB962C8B-B14F-4D97-AF65-F5344CB8AC3E}">
        <p14:creationId xmlns:p14="http://schemas.microsoft.com/office/powerpoint/2010/main" val="377468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Task2</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名称のついた攻撃について、条件と攻撃によって入手する情報</a:t>
            </a:r>
            <a:r>
              <a:rPr lang="en-US" altLang="ja-JP" sz="1400"/>
              <a:t>/</a:t>
            </a:r>
            <a:r>
              <a:rPr lang="ja-JP" altLang="en-US" sz="1400"/>
              <a:t>状況を整理したことで、それを踏まえて</a:t>
            </a:r>
            <a:r>
              <a:rPr lang="en-US" sz="1400"/>
              <a:t>Attack Pathを構築する</a:t>
            </a:r>
          </a:p>
          <a:p>
            <a:r>
              <a:rPr lang="en-US" sz="1400"/>
              <a:t>Attack Pathにおいて、実際の環境内の情報を考慮するとさらに良いが、必須作業にするとスコープが広がりすぎ難易度も上がり収拾がつかなくなるため、まずは手法をつなぎ合わせることでAttack Pathを構築する。余力があれば実環境の設定を考慮に加えても構わない。</a:t>
            </a:r>
            <a:endParaRPr lang="en-JP"/>
          </a:p>
        </p:txBody>
      </p:sp>
      <p:grpSp>
        <p:nvGrpSpPr>
          <p:cNvPr id="4" name="Group 3">
            <a:extLst>
              <a:ext uri="{FF2B5EF4-FFF2-40B4-BE49-F238E27FC236}">
                <a16:creationId xmlns:a16="http://schemas.microsoft.com/office/drawing/2014/main" id="{50830C95-C96E-5922-D652-4A419E0F25BF}"/>
              </a:ext>
            </a:extLst>
          </p:cNvPr>
          <p:cNvGrpSpPr/>
          <p:nvPr/>
        </p:nvGrpSpPr>
        <p:grpSpPr>
          <a:xfrm>
            <a:off x="3174107" y="3084704"/>
            <a:ext cx="5252196" cy="2541262"/>
            <a:chOff x="1980596" y="2924021"/>
            <a:chExt cx="5252196" cy="2541262"/>
          </a:xfrm>
        </p:grpSpPr>
        <p:pic>
          <p:nvPicPr>
            <p:cNvPr id="8" name="Picture 2">
              <a:extLst>
                <a:ext uri="{FF2B5EF4-FFF2-40B4-BE49-F238E27FC236}">
                  <a16:creationId xmlns:a16="http://schemas.microsoft.com/office/drawing/2014/main" id="{56109F16-ACC2-7673-AD08-B3B5E05FC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229" y="2924021"/>
              <a:ext cx="51308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28E2A5A6-871E-152E-CD31-83DF4BB3F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96" y="3774691"/>
              <a:ext cx="5160433" cy="8399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28CF2609-4E20-AE61-8653-F85F7E935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502" y="4625361"/>
              <a:ext cx="5238290" cy="8399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229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Task3</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アーティファクトの列挙。</a:t>
            </a:r>
          </a:p>
          <a:p>
            <a:r>
              <a:rPr lang="en-US" sz="1400"/>
              <a:t>作業負荷を考えて机上や想定での列挙で構わない。もし手元にAD環境がある人は、攻撃を実際に行ってアーティファクトを調査しても良い。</a:t>
            </a:r>
          </a:p>
          <a:p>
            <a:r>
              <a:rPr lang="en-US" sz="1400"/>
              <a:t>一方でアーティファクトの列挙は、アーティファクトの知識を要するため、検討が難しい人は、SOCで調べられる機器名やその機器名においてどのような形でログが出るか想像して、それを書いても良い。</a:t>
            </a:r>
          </a:p>
          <a:p>
            <a:endParaRPr lang="en-JP"/>
          </a:p>
        </p:txBody>
      </p:sp>
      <p:graphicFrame>
        <p:nvGraphicFramePr>
          <p:cNvPr id="5" name="Table 4">
            <a:extLst>
              <a:ext uri="{FF2B5EF4-FFF2-40B4-BE49-F238E27FC236}">
                <a16:creationId xmlns:a16="http://schemas.microsoft.com/office/drawing/2014/main" id="{238CD094-8348-5D05-4E04-B070AB7C86BC}"/>
              </a:ext>
            </a:extLst>
          </p:cNvPr>
          <p:cNvGraphicFramePr>
            <a:graphicFrameLocks noGrp="1"/>
          </p:cNvGraphicFramePr>
          <p:nvPr/>
        </p:nvGraphicFramePr>
        <p:xfrm>
          <a:off x="838199" y="2882105"/>
          <a:ext cx="10515599" cy="2471920"/>
        </p:xfrm>
        <a:graphic>
          <a:graphicData uri="http://schemas.openxmlformats.org/drawingml/2006/table">
            <a:tbl>
              <a:tblPr bandRow="1">
                <a:tableStyleId>{5C22544A-7EE6-4342-B048-85BDC9FD1C3A}</a:tableStyleId>
              </a:tblPr>
              <a:tblGrid>
                <a:gridCol w="2197964">
                  <a:extLst>
                    <a:ext uri="{9D8B030D-6E8A-4147-A177-3AD203B41FA5}">
                      <a16:colId xmlns:a16="http://schemas.microsoft.com/office/drawing/2014/main" val="3572035426"/>
                    </a:ext>
                  </a:extLst>
                </a:gridCol>
                <a:gridCol w="2772545">
                  <a:extLst>
                    <a:ext uri="{9D8B030D-6E8A-4147-A177-3AD203B41FA5}">
                      <a16:colId xmlns:a16="http://schemas.microsoft.com/office/drawing/2014/main" val="192840022"/>
                    </a:ext>
                  </a:extLst>
                </a:gridCol>
                <a:gridCol w="2772545">
                  <a:extLst>
                    <a:ext uri="{9D8B030D-6E8A-4147-A177-3AD203B41FA5}">
                      <a16:colId xmlns:a16="http://schemas.microsoft.com/office/drawing/2014/main" val="2119572350"/>
                    </a:ext>
                  </a:extLst>
                </a:gridCol>
                <a:gridCol w="2772545">
                  <a:extLst>
                    <a:ext uri="{9D8B030D-6E8A-4147-A177-3AD203B41FA5}">
                      <a16:colId xmlns:a16="http://schemas.microsoft.com/office/drawing/2014/main" val="2444606238"/>
                    </a:ext>
                  </a:extLst>
                </a:gridCol>
              </a:tblGrid>
              <a:tr h="623400">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攻撃の条件</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（実施にあたる前提条件）</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攻撃の目的</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（実施することで入手する情報/状況）</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n-JP" sz="1600"/>
                        <a:t>端末に残る証跡</a:t>
                      </a:r>
                    </a:p>
                    <a:p>
                      <a:pPr algn="ctr"/>
                      <a:r>
                        <a:rPr lang="en-JP" sz="1200"/>
                        <a:t>（アーティファクトの列挙）</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4833868"/>
                  </a:ext>
                </a:extLst>
              </a:tr>
              <a:tr h="462130">
                <a:tc>
                  <a:txBody>
                    <a:bodyPr/>
                    <a:lstStyle/>
                    <a:p>
                      <a:r>
                        <a:rPr lang="en-JP" sz="1600"/>
                        <a:t>e.g. Keberoast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07082354"/>
                  </a:ext>
                </a:extLst>
              </a:tr>
              <a:tr h="462130">
                <a:tc>
                  <a:txBody>
                    <a:bodyPr/>
                    <a:lstStyle/>
                    <a:p>
                      <a:r>
                        <a:rPr lang="en-JP" sz="1600"/>
                        <a:t>DC Shadow</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67207448"/>
                  </a:ext>
                </a:extLst>
              </a:tr>
              <a:tr h="462130">
                <a:tc>
                  <a:txBody>
                    <a:bodyPr/>
                    <a:lstStyle/>
                    <a:p>
                      <a:r>
                        <a:rPr lang="en-JP" sz="1600"/>
                        <a:t>noPac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991950"/>
                  </a:ext>
                </a:extLst>
              </a:tr>
              <a:tr h="462130">
                <a:tc>
                  <a:txBody>
                    <a:bodyPr/>
                    <a:lstStyle/>
                    <a:p>
                      <a:r>
                        <a:rPr lang="en-JP" sz="1600"/>
                        <a:t>ASREPRoast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947720669"/>
                  </a:ext>
                </a:extLst>
              </a:tr>
            </a:tbl>
          </a:graphicData>
        </a:graphic>
      </p:graphicFrame>
      <p:sp>
        <p:nvSpPr>
          <p:cNvPr id="6" name="Triangle 5">
            <a:extLst>
              <a:ext uri="{FF2B5EF4-FFF2-40B4-BE49-F238E27FC236}">
                <a16:creationId xmlns:a16="http://schemas.microsoft.com/office/drawing/2014/main" id="{51078ED8-8186-BF30-4023-BC06592EB9F2}"/>
              </a:ext>
            </a:extLst>
          </p:cNvPr>
          <p:cNvSpPr/>
          <p:nvPr/>
        </p:nvSpPr>
        <p:spPr>
          <a:xfrm rot="10800000">
            <a:off x="838200" y="5466888"/>
            <a:ext cx="798991" cy="197785"/>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4467FDBA-2243-164B-E7B2-C4652AAB754B}"/>
              </a:ext>
            </a:extLst>
          </p:cNvPr>
          <p:cNvSpPr txBox="1"/>
          <p:nvPr/>
        </p:nvSpPr>
        <p:spPr>
          <a:xfrm>
            <a:off x="959341" y="5387674"/>
            <a:ext cx="556710" cy="276999"/>
          </a:xfrm>
          <a:prstGeom prst="rect">
            <a:avLst/>
          </a:prstGeom>
          <a:noFill/>
        </p:spPr>
        <p:txBody>
          <a:bodyPr wrap="square" rtlCol="0">
            <a:spAutoFit/>
          </a:bodyPr>
          <a:lstStyle/>
          <a:p>
            <a:pPr algn="ctr"/>
            <a:r>
              <a:rPr lang="en-US" sz="1200"/>
              <a:t>add</a:t>
            </a:r>
            <a:endParaRPr lang="en-JP" sz="1200"/>
          </a:p>
        </p:txBody>
      </p:sp>
      <p:sp>
        <p:nvSpPr>
          <p:cNvPr id="4" name="Rectangle 3">
            <a:extLst>
              <a:ext uri="{FF2B5EF4-FFF2-40B4-BE49-F238E27FC236}">
                <a16:creationId xmlns:a16="http://schemas.microsoft.com/office/drawing/2014/main" id="{B647319F-6E17-1D99-D7B8-EAAF6820DA1F}"/>
              </a:ext>
            </a:extLst>
          </p:cNvPr>
          <p:cNvSpPr/>
          <p:nvPr/>
        </p:nvSpPr>
        <p:spPr>
          <a:xfrm>
            <a:off x="8566951" y="2882104"/>
            <a:ext cx="2786848" cy="24719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CD3D573D-BE6B-6E43-4BE4-20CE6C8A0B84}"/>
              </a:ext>
            </a:extLst>
          </p:cNvPr>
          <p:cNvSpPr txBox="1"/>
          <p:nvPr/>
        </p:nvSpPr>
        <p:spPr>
          <a:xfrm>
            <a:off x="7954392" y="2531849"/>
            <a:ext cx="1935331" cy="276999"/>
          </a:xfrm>
          <a:prstGeom prst="rect">
            <a:avLst/>
          </a:prstGeom>
          <a:noFill/>
        </p:spPr>
        <p:txBody>
          <a:bodyPr wrap="square" rtlCol="0">
            <a:spAutoFit/>
          </a:bodyPr>
          <a:lstStyle/>
          <a:p>
            <a:pPr algn="ctr"/>
            <a:r>
              <a:rPr lang="en-US" sz="1200">
                <a:solidFill>
                  <a:srgbClr val="FF0000"/>
                </a:solidFill>
              </a:rPr>
              <a:t>Task3</a:t>
            </a:r>
            <a:endParaRPr lang="en-JP" sz="1200">
              <a:solidFill>
                <a:srgbClr val="FF0000"/>
              </a:solidFill>
            </a:endParaRPr>
          </a:p>
        </p:txBody>
      </p:sp>
    </p:spTree>
    <p:extLst>
      <p:ext uri="{BB962C8B-B14F-4D97-AF65-F5344CB8AC3E}">
        <p14:creationId xmlns:p14="http://schemas.microsoft.com/office/powerpoint/2010/main" val="1563711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Task4</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Attack Pathについて論理矛盾がないかチーム内で確認した上で、ハンティングを実施</a:t>
            </a:r>
          </a:p>
          <a:p>
            <a:r>
              <a:rPr lang="en-US" sz="1400"/>
              <a:t>詳細な説明や結果をしかるべき箇所に記載</a:t>
            </a:r>
          </a:p>
          <a:p>
            <a:r>
              <a:rPr lang="en-US" sz="1400"/>
              <a:t>最後に、Hunting Overviewに記載</a:t>
            </a:r>
          </a:p>
          <a:p>
            <a:endParaRPr lang="en-JP"/>
          </a:p>
        </p:txBody>
      </p:sp>
      <p:sp>
        <p:nvSpPr>
          <p:cNvPr id="4" name="Rectangle 3">
            <a:extLst>
              <a:ext uri="{FF2B5EF4-FFF2-40B4-BE49-F238E27FC236}">
                <a16:creationId xmlns:a16="http://schemas.microsoft.com/office/drawing/2014/main" id="{BA0B8DA7-1B50-1F13-5474-8EF09455855D}"/>
              </a:ext>
            </a:extLst>
          </p:cNvPr>
          <p:cNvSpPr/>
          <p:nvPr/>
        </p:nvSpPr>
        <p:spPr>
          <a:xfrm>
            <a:off x="1422400" y="3090333"/>
            <a:ext cx="1998133" cy="1041400"/>
          </a:xfrm>
          <a:prstGeom prst="rect">
            <a:avLst/>
          </a:prstGeom>
          <a:solidFill>
            <a:schemeClr val="accent4">
              <a:lumMod val="20000"/>
              <a:lumOff val="8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チケット</a:t>
            </a:r>
          </a:p>
        </p:txBody>
      </p:sp>
    </p:spTree>
    <p:extLst>
      <p:ext uri="{BB962C8B-B14F-4D97-AF65-F5344CB8AC3E}">
        <p14:creationId xmlns:p14="http://schemas.microsoft.com/office/powerpoint/2010/main" val="387952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Task5?</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ADの現環境や構成について調査</a:t>
            </a:r>
          </a:p>
          <a:p>
            <a:r>
              <a:rPr lang="en-US" sz="1400"/>
              <a:t>名称のついた攻撃やAttack Pathを検討したことで、各人が優先的に確認したい設定を述べられる状態であると期待</a:t>
            </a:r>
            <a:endParaRPr lang="en-JP" sz="1400"/>
          </a:p>
          <a:p>
            <a:r>
              <a:rPr lang="en-US" sz="1400"/>
              <a:t>列挙系のコマンドであれば実際に打っても良いかもしれない。</a:t>
            </a:r>
          </a:p>
          <a:p>
            <a:r>
              <a:rPr lang="en-US" sz="1400"/>
              <a:t>設計書で把握しても良い。ただ、設計書では確認できない詳細設定があったり、実態が異なっていたりするケースがあることは想定し置くべき。</a:t>
            </a:r>
          </a:p>
        </p:txBody>
      </p:sp>
    </p:spTree>
    <p:extLst>
      <p:ext uri="{BB962C8B-B14F-4D97-AF65-F5344CB8AC3E}">
        <p14:creationId xmlns:p14="http://schemas.microsoft.com/office/powerpoint/2010/main" val="421418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2E08-48FE-0F8F-2B39-A9B2F492C644}"/>
              </a:ext>
            </a:extLst>
          </p:cNvPr>
          <p:cNvSpPr>
            <a:spLocks noGrp="1"/>
          </p:cNvSpPr>
          <p:nvPr>
            <p:ph type="title"/>
          </p:nvPr>
        </p:nvSpPr>
        <p:spPr/>
        <p:txBody>
          <a:bodyPr/>
          <a:lstStyle/>
          <a:p>
            <a:r>
              <a:rPr lang="en-JP"/>
              <a:t>最後MITREで整理する？</a:t>
            </a:r>
          </a:p>
        </p:txBody>
      </p:sp>
      <p:pic>
        <p:nvPicPr>
          <p:cNvPr id="7" name="Content Placeholder 6">
            <a:extLst>
              <a:ext uri="{FF2B5EF4-FFF2-40B4-BE49-F238E27FC236}">
                <a16:creationId xmlns:a16="http://schemas.microsoft.com/office/drawing/2014/main" id="{8CA52EAF-2A01-E5FB-C6B1-3C593DEE29FE}"/>
              </a:ext>
            </a:extLst>
          </p:cNvPr>
          <p:cNvPicPr>
            <a:picLocks noGrp="1" noChangeAspect="1"/>
          </p:cNvPicPr>
          <p:nvPr>
            <p:ph idx="1"/>
          </p:nvPr>
        </p:nvPicPr>
        <p:blipFill>
          <a:blip r:embed="rId2"/>
          <a:stretch>
            <a:fillRect/>
          </a:stretch>
        </p:blipFill>
        <p:spPr>
          <a:xfrm>
            <a:off x="2480303" y="1231900"/>
            <a:ext cx="7231393" cy="5160963"/>
          </a:xfrm>
        </p:spPr>
      </p:pic>
    </p:spTree>
    <p:extLst>
      <p:ext uri="{BB962C8B-B14F-4D97-AF65-F5344CB8AC3E}">
        <p14:creationId xmlns:p14="http://schemas.microsoft.com/office/powerpoint/2010/main" val="2231188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Hunting Scenario 1</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ホゲホゲ〜〜〜</a:t>
            </a:r>
            <a:endParaRPr lang="en-JP"/>
          </a:p>
        </p:txBody>
      </p:sp>
      <p:sp>
        <p:nvSpPr>
          <p:cNvPr id="5" name="Oval 4">
            <a:extLst>
              <a:ext uri="{FF2B5EF4-FFF2-40B4-BE49-F238E27FC236}">
                <a16:creationId xmlns:a16="http://schemas.microsoft.com/office/drawing/2014/main" id="{E5711221-0B1F-85EA-F014-752BF363FABB}"/>
              </a:ext>
            </a:extLst>
          </p:cNvPr>
          <p:cNvSpPr/>
          <p:nvPr/>
        </p:nvSpPr>
        <p:spPr>
          <a:xfrm>
            <a:off x="2103716" y="4449481"/>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1902D7DB-040B-F92F-986A-71F3ACF615F9}"/>
              </a:ext>
            </a:extLst>
          </p:cNvPr>
          <p:cNvSpPr txBox="1"/>
          <p:nvPr/>
        </p:nvSpPr>
        <p:spPr>
          <a:xfrm>
            <a:off x="1934568" y="5100845"/>
            <a:ext cx="1423515" cy="276999"/>
          </a:xfrm>
          <a:prstGeom prst="rect">
            <a:avLst/>
          </a:prstGeom>
          <a:noFill/>
        </p:spPr>
        <p:txBody>
          <a:bodyPr wrap="square">
            <a:spAutoFit/>
          </a:bodyPr>
          <a:lstStyle/>
          <a:p>
            <a:r>
              <a:rPr lang="en-JP" sz="1200"/>
              <a:t>not join domain</a:t>
            </a:r>
          </a:p>
        </p:txBody>
      </p:sp>
      <p:sp>
        <p:nvSpPr>
          <p:cNvPr id="7" name="TextBox 6">
            <a:extLst>
              <a:ext uri="{FF2B5EF4-FFF2-40B4-BE49-F238E27FC236}">
                <a16:creationId xmlns:a16="http://schemas.microsoft.com/office/drawing/2014/main" id="{F030E166-3824-F703-EB90-C8E027A63888}"/>
              </a:ext>
            </a:extLst>
          </p:cNvPr>
          <p:cNvSpPr txBox="1"/>
          <p:nvPr/>
        </p:nvSpPr>
        <p:spPr>
          <a:xfrm>
            <a:off x="2759149" y="4478956"/>
            <a:ext cx="1357221" cy="276999"/>
          </a:xfrm>
          <a:prstGeom prst="rect">
            <a:avLst/>
          </a:prstGeom>
          <a:noFill/>
        </p:spPr>
        <p:txBody>
          <a:bodyPr wrap="square">
            <a:spAutoFit/>
          </a:bodyPr>
          <a:lstStyle/>
          <a:p>
            <a:r>
              <a:rPr lang="en-JP" sz="1200"/>
              <a:t>LinkdIn username</a:t>
            </a:r>
          </a:p>
        </p:txBody>
      </p:sp>
      <p:sp>
        <p:nvSpPr>
          <p:cNvPr id="8" name="Oval 7">
            <a:extLst>
              <a:ext uri="{FF2B5EF4-FFF2-40B4-BE49-F238E27FC236}">
                <a16:creationId xmlns:a16="http://schemas.microsoft.com/office/drawing/2014/main" id="{5B99A162-BC27-9203-36C1-A85E00734BC9}"/>
              </a:ext>
            </a:extLst>
          </p:cNvPr>
          <p:cNvSpPr/>
          <p:nvPr/>
        </p:nvSpPr>
        <p:spPr>
          <a:xfrm>
            <a:off x="4085493" y="444507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cxnSp>
        <p:nvCxnSpPr>
          <p:cNvPr id="9" name="Straight Arrow Connector 8">
            <a:extLst>
              <a:ext uri="{FF2B5EF4-FFF2-40B4-BE49-F238E27FC236}">
                <a16:creationId xmlns:a16="http://schemas.microsoft.com/office/drawing/2014/main" id="{CFAFCD7F-D4F9-6B0D-961D-A31696C72CD3}"/>
              </a:ext>
            </a:extLst>
          </p:cNvPr>
          <p:cNvCxnSpPr>
            <a:cxnSpLocks/>
            <a:stCxn id="5" idx="6"/>
            <a:endCxn id="8" idx="2"/>
          </p:cNvCxnSpPr>
          <p:nvPr/>
        </p:nvCxnSpPr>
        <p:spPr>
          <a:xfrm flipV="1">
            <a:off x="2716665" y="4751554"/>
            <a:ext cx="1368828" cy="44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89C470A-E8BC-F9B4-6C84-EACF7D0E86FB}"/>
              </a:ext>
            </a:extLst>
          </p:cNvPr>
          <p:cNvSpPr/>
          <p:nvPr/>
        </p:nvSpPr>
        <p:spPr>
          <a:xfrm>
            <a:off x="5395391" y="444507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user3</a:t>
            </a:r>
          </a:p>
        </p:txBody>
      </p:sp>
      <p:cxnSp>
        <p:nvCxnSpPr>
          <p:cNvPr id="11" name="Straight Arrow Connector 10">
            <a:extLst>
              <a:ext uri="{FF2B5EF4-FFF2-40B4-BE49-F238E27FC236}">
                <a16:creationId xmlns:a16="http://schemas.microsoft.com/office/drawing/2014/main" id="{E3594ACF-725B-4277-C872-2EC418CF4AFF}"/>
              </a:ext>
            </a:extLst>
          </p:cNvPr>
          <p:cNvCxnSpPr>
            <a:cxnSpLocks/>
            <a:stCxn id="8" idx="6"/>
            <a:endCxn id="10" idx="2"/>
          </p:cNvCxnSpPr>
          <p:nvPr/>
        </p:nvCxnSpPr>
        <p:spPr>
          <a:xfrm>
            <a:off x="4698442" y="4751554"/>
            <a:ext cx="69694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1BBD33-29C2-F43A-6192-3782CAF5B8DC}"/>
              </a:ext>
            </a:extLst>
          </p:cNvPr>
          <p:cNvSpPr txBox="1"/>
          <p:nvPr/>
        </p:nvSpPr>
        <p:spPr>
          <a:xfrm>
            <a:off x="6170291" y="4433669"/>
            <a:ext cx="1501526" cy="276999"/>
          </a:xfrm>
          <a:prstGeom prst="rect">
            <a:avLst/>
          </a:prstGeom>
          <a:noFill/>
        </p:spPr>
        <p:txBody>
          <a:bodyPr wrap="square">
            <a:spAutoFit/>
          </a:bodyPr>
          <a:lstStyle/>
          <a:p>
            <a:r>
              <a:rPr lang="en-JP" sz="1200"/>
              <a:t>G</a:t>
            </a:r>
            <a:r>
              <a:rPr lang="en-US" sz="1200"/>
              <a:t>e</a:t>
            </a:r>
            <a:r>
              <a:rPr lang="en-JP" sz="1200"/>
              <a:t>neric All</a:t>
            </a:r>
          </a:p>
        </p:txBody>
      </p:sp>
      <p:cxnSp>
        <p:nvCxnSpPr>
          <p:cNvPr id="13" name="Straight Arrow Connector 12">
            <a:extLst>
              <a:ext uri="{FF2B5EF4-FFF2-40B4-BE49-F238E27FC236}">
                <a16:creationId xmlns:a16="http://schemas.microsoft.com/office/drawing/2014/main" id="{2A911CC2-9023-EBEC-FAF2-7B691EEC699F}"/>
              </a:ext>
            </a:extLst>
          </p:cNvPr>
          <p:cNvCxnSpPr>
            <a:cxnSpLocks/>
            <a:stCxn id="10" idx="6"/>
            <a:endCxn id="14" idx="2"/>
          </p:cNvCxnSpPr>
          <p:nvPr/>
        </p:nvCxnSpPr>
        <p:spPr>
          <a:xfrm>
            <a:off x="6008340" y="4751554"/>
            <a:ext cx="1050528" cy="19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E991BB7-B633-92A4-E18F-E2A2F6A1E4A0}"/>
              </a:ext>
            </a:extLst>
          </p:cNvPr>
          <p:cNvSpPr/>
          <p:nvPr/>
        </p:nvSpPr>
        <p:spPr>
          <a:xfrm>
            <a:off x="7058868" y="444700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group1</a:t>
            </a:r>
          </a:p>
        </p:txBody>
      </p:sp>
      <p:sp>
        <p:nvSpPr>
          <p:cNvPr id="15" name="Arc 14">
            <a:extLst>
              <a:ext uri="{FF2B5EF4-FFF2-40B4-BE49-F238E27FC236}">
                <a16:creationId xmlns:a16="http://schemas.microsoft.com/office/drawing/2014/main" id="{68371977-0CB0-F847-BC9E-68B960DF17BC}"/>
              </a:ext>
            </a:extLst>
          </p:cNvPr>
          <p:cNvSpPr/>
          <p:nvPr/>
        </p:nvSpPr>
        <p:spPr>
          <a:xfrm>
            <a:off x="3992947" y="4329092"/>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6" name="TextBox 15">
            <a:extLst>
              <a:ext uri="{FF2B5EF4-FFF2-40B4-BE49-F238E27FC236}">
                <a16:creationId xmlns:a16="http://schemas.microsoft.com/office/drawing/2014/main" id="{05EC1164-F5DD-D90B-A6E2-95782EDECEB8}"/>
              </a:ext>
            </a:extLst>
          </p:cNvPr>
          <p:cNvSpPr txBox="1"/>
          <p:nvPr/>
        </p:nvSpPr>
        <p:spPr>
          <a:xfrm>
            <a:off x="4116370" y="4110086"/>
            <a:ext cx="1501526" cy="276999"/>
          </a:xfrm>
          <a:prstGeom prst="rect">
            <a:avLst/>
          </a:prstGeom>
          <a:noFill/>
        </p:spPr>
        <p:txBody>
          <a:bodyPr wrap="square">
            <a:spAutoFit/>
          </a:bodyPr>
          <a:lstStyle/>
          <a:p>
            <a:r>
              <a:rPr lang="en-JP" sz="1200"/>
              <a:t>Password Spray</a:t>
            </a:r>
          </a:p>
        </p:txBody>
      </p:sp>
      <p:sp>
        <p:nvSpPr>
          <p:cNvPr id="17" name="Arc 16">
            <a:extLst>
              <a:ext uri="{FF2B5EF4-FFF2-40B4-BE49-F238E27FC236}">
                <a16:creationId xmlns:a16="http://schemas.microsoft.com/office/drawing/2014/main" id="{7E3C202B-0FF2-E8D8-5818-F766409CF010}"/>
              </a:ext>
            </a:extLst>
          </p:cNvPr>
          <p:cNvSpPr/>
          <p:nvPr/>
        </p:nvSpPr>
        <p:spPr>
          <a:xfrm>
            <a:off x="5249232" y="4329092"/>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8" name="TextBox 17">
            <a:extLst>
              <a:ext uri="{FF2B5EF4-FFF2-40B4-BE49-F238E27FC236}">
                <a16:creationId xmlns:a16="http://schemas.microsoft.com/office/drawing/2014/main" id="{5F23278C-6D54-B7CE-9040-9C8A8262C07B}"/>
              </a:ext>
            </a:extLst>
          </p:cNvPr>
          <p:cNvSpPr txBox="1"/>
          <p:nvPr/>
        </p:nvSpPr>
        <p:spPr>
          <a:xfrm>
            <a:off x="5372655" y="4110086"/>
            <a:ext cx="1501526" cy="276999"/>
          </a:xfrm>
          <a:prstGeom prst="rect">
            <a:avLst/>
          </a:prstGeom>
          <a:noFill/>
        </p:spPr>
        <p:txBody>
          <a:bodyPr wrap="square">
            <a:spAutoFit/>
          </a:bodyPr>
          <a:lstStyle/>
          <a:p>
            <a:r>
              <a:rPr lang="en-JP" sz="1200"/>
              <a:t>Password Spray</a:t>
            </a:r>
          </a:p>
        </p:txBody>
      </p:sp>
      <p:sp>
        <p:nvSpPr>
          <p:cNvPr id="19" name="Oval 18">
            <a:extLst>
              <a:ext uri="{FF2B5EF4-FFF2-40B4-BE49-F238E27FC236}">
                <a16:creationId xmlns:a16="http://schemas.microsoft.com/office/drawing/2014/main" id="{647AAFD0-C9C8-834F-D412-57243BCEAA1F}"/>
              </a:ext>
            </a:extLst>
          </p:cNvPr>
          <p:cNvSpPr/>
          <p:nvPr/>
        </p:nvSpPr>
        <p:spPr>
          <a:xfrm>
            <a:off x="9725768" y="443953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All</a:t>
            </a:r>
          </a:p>
          <a:p>
            <a:pPr algn="ctr"/>
            <a:r>
              <a:rPr lang="en-JP" sz="1200">
                <a:solidFill>
                  <a:schemeClr val="tx1"/>
                </a:solidFill>
              </a:rPr>
              <a:t>User</a:t>
            </a:r>
          </a:p>
        </p:txBody>
      </p:sp>
      <p:cxnSp>
        <p:nvCxnSpPr>
          <p:cNvPr id="20" name="Straight Arrow Connector 19">
            <a:extLst>
              <a:ext uri="{FF2B5EF4-FFF2-40B4-BE49-F238E27FC236}">
                <a16:creationId xmlns:a16="http://schemas.microsoft.com/office/drawing/2014/main" id="{3AE157B0-3A21-B839-83E2-8695A7616013}"/>
              </a:ext>
            </a:extLst>
          </p:cNvPr>
          <p:cNvCxnSpPr>
            <a:cxnSpLocks/>
            <a:stCxn id="14" idx="6"/>
            <a:endCxn id="21" idx="2"/>
          </p:cNvCxnSpPr>
          <p:nvPr/>
        </p:nvCxnSpPr>
        <p:spPr>
          <a:xfrm flipV="1">
            <a:off x="7671817" y="4746008"/>
            <a:ext cx="437579" cy="74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CB3256E-8981-1845-0FD7-15397A5F1B3A}"/>
              </a:ext>
            </a:extLst>
          </p:cNvPr>
          <p:cNvSpPr/>
          <p:nvPr/>
        </p:nvSpPr>
        <p:spPr>
          <a:xfrm>
            <a:off x="8109396" y="4439533"/>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Machine</a:t>
            </a:r>
          </a:p>
          <a:p>
            <a:pPr algn="ctr"/>
            <a:r>
              <a:rPr lang="en-JP" sz="1200">
                <a:solidFill>
                  <a:schemeClr val="tx1"/>
                </a:solidFill>
              </a:rPr>
              <a:t>account</a:t>
            </a:r>
          </a:p>
        </p:txBody>
      </p:sp>
      <p:sp>
        <p:nvSpPr>
          <p:cNvPr id="22" name="TextBox 21">
            <a:extLst>
              <a:ext uri="{FF2B5EF4-FFF2-40B4-BE49-F238E27FC236}">
                <a16:creationId xmlns:a16="http://schemas.microsoft.com/office/drawing/2014/main" id="{798666B2-4BFB-6DFC-4C3F-1359C19B4A03}"/>
              </a:ext>
            </a:extLst>
          </p:cNvPr>
          <p:cNvSpPr txBox="1"/>
          <p:nvPr/>
        </p:nvSpPr>
        <p:spPr>
          <a:xfrm>
            <a:off x="8190905" y="5064939"/>
            <a:ext cx="796971" cy="276999"/>
          </a:xfrm>
          <a:prstGeom prst="rect">
            <a:avLst/>
          </a:prstGeom>
          <a:noFill/>
        </p:spPr>
        <p:txBody>
          <a:bodyPr wrap="square">
            <a:spAutoFit/>
          </a:bodyPr>
          <a:lstStyle/>
          <a:p>
            <a:r>
              <a:rPr lang="en-JP" sz="1200"/>
              <a:t>NT Hash</a:t>
            </a:r>
          </a:p>
        </p:txBody>
      </p:sp>
      <p:cxnSp>
        <p:nvCxnSpPr>
          <p:cNvPr id="23" name="Straight Arrow Connector 22">
            <a:extLst>
              <a:ext uri="{FF2B5EF4-FFF2-40B4-BE49-F238E27FC236}">
                <a16:creationId xmlns:a16="http://schemas.microsoft.com/office/drawing/2014/main" id="{543EB90B-66B6-2121-235A-7FDFC3FAE55F}"/>
              </a:ext>
            </a:extLst>
          </p:cNvPr>
          <p:cNvCxnSpPr>
            <a:cxnSpLocks/>
            <a:stCxn id="21" idx="6"/>
            <a:endCxn id="19" idx="2"/>
          </p:cNvCxnSpPr>
          <p:nvPr/>
        </p:nvCxnSpPr>
        <p:spPr>
          <a:xfrm flipV="1">
            <a:off x="8722345" y="4746007"/>
            <a:ext cx="1003423"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3B9B2CD-8197-3C4A-0313-F2E50FBACA11}"/>
              </a:ext>
            </a:extLst>
          </p:cNvPr>
          <p:cNvSpPr txBox="1"/>
          <p:nvPr/>
        </p:nvSpPr>
        <p:spPr>
          <a:xfrm>
            <a:off x="8825571" y="4433669"/>
            <a:ext cx="796971" cy="276999"/>
          </a:xfrm>
          <a:prstGeom prst="rect">
            <a:avLst/>
          </a:prstGeom>
          <a:noFill/>
        </p:spPr>
        <p:txBody>
          <a:bodyPr wrap="square">
            <a:spAutoFit/>
          </a:bodyPr>
          <a:lstStyle/>
          <a:p>
            <a:r>
              <a:rPr lang="en-JP" sz="1200"/>
              <a:t>DCSync</a:t>
            </a:r>
          </a:p>
        </p:txBody>
      </p:sp>
    </p:spTree>
    <p:extLst>
      <p:ext uri="{BB962C8B-B14F-4D97-AF65-F5344CB8AC3E}">
        <p14:creationId xmlns:p14="http://schemas.microsoft.com/office/powerpoint/2010/main" val="27938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Must Keyword</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fontScale="92500" lnSpcReduction="20000"/>
          </a:bodyPr>
          <a:lstStyle/>
          <a:p>
            <a:pPr marL="0" indent="0">
              <a:buNone/>
            </a:pPr>
            <a:r>
              <a:rPr lang="en-US"/>
              <a:t>Schema, sAMAccountName, userPrincipalName, LSA, Net-NTLMv1, Net-NTLMv2, Kerberos, LDAP, LLMNR, NBT-NS, Active Directory, Domain Contoller,</a:t>
            </a:r>
          </a:p>
          <a:p>
            <a:pPr marL="0" indent="0">
              <a:buNone/>
            </a:pPr>
            <a:endParaRPr lang="en-US"/>
          </a:p>
          <a:p>
            <a:pPr marL="0" indent="0">
              <a:buNone/>
            </a:pPr>
            <a:r>
              <a:rPr lang="en-US"/>
              <a:t>KDC, AS, TGT(Ticket Granting Ticket), TGS, ST(service Ticket), trbtgt</a:t>
            </a:r>
          </a:p>
          <a:p>
            <a:pPr marL="0" indent="0">
              <a:buNone/>
            </a:pPr>
            <a:endParaRPr lang="en-US"/>
          </a:p>
          <a:p>
            <a:pPr marL="0" indent="0">
              <a:buNone/>
            </a:pPr>
            <a:r>
              <a:rPr lang="en-US"/>
              <a:t>Principal, GPOs, OUs, Forest, LM Hash, NT Hash, NTLM Hash, Net-NTLM Hash, DACL, SACL, Hashcat, John, </a:t>
            </a:r>
            <a:r>
              <a:rPr lang="en-US">
                <a:effectLst/>
              </a:rPr>
              <a:t>ldapsearch, </a:t>
            </a:r>
            <a:r>
              <a:rPr lang="en-US"/>
              <a:t>GetUserSPNs.py, crackmapexe, setspn.exe, Pass-the-Hash, linkedin2username, PowerView/SharpView, Responder, Inveigh, Metasploit, DomainPasswordSpray, AD Recycle Bin, SYSVOL, AdminSDHolder, AD auditing, AD Explorer, SIDHistory, SMB Null Session, LDAP anoymous, LAPS, GUID, ACL, ACE, ForceChangePassword, AddMembers, GenericAll, GenericWrite, WriteOwner, WriteDACL, SDDL, DS-Replication-Get-Change-All, Domain Admins, Enterprise Admins, MS-DRSR, KCC(Knowledge Consistency Checker)</a:t>
            </a:r>
          </a:p>
          <a:p>
            <a:pPr marL="0" indent="0">
              <a:buNone/>
            </a:pPr>
            <a:r>
              <a:rPr lang="en-US"/>
              <a:t>Directory Replication Service Remote Protocol(MS-DRSP)</a:t>
            </a:r>
          </a:p>
          <a:p>
            <a:pPr marL="0" indent="0">
              <a:buNone/>
            </a:pPr>
            <a:endParaRPr lang="en-US"/>
          </a:p>
          <a:p>
            <a:pPr marL="0" indent="0">
              <a:buNone/>
            </a:pPr>
            <a:r>
              <a:rPr lang="en-US"/>
              <a:t>Right</a:t>
            </a:r>
          </a:p>
          <a:p>
            <a:pPr marL="0" indent="0">
              <a:buNone/>
            </a:pPr>
            <a:r>
              <a:rPr lang="en-US"/>
              <a:t>SeDebugPrivilege</a:t>
            </a:r>
          </a:p>
          <a:p>
            <a:pPr marL="0" indent="0">
              <a:buNone/>
            </a:pPr>
            <a:endParaRPr lang="en-US"/>
          </a:p>
          <a:p>
            <a:pPr marL="0" indent="0">
              <a:buNone/>
            </a:pPr>
            <a:r>
              <a:rPr lang="en-US" b="0" i="0">
                <a:solidFill>
                  <a:srgbClr val="151C2B"/>
                </a:solidFill>
                <a:effectLst/>
                <a:latin typeface="Source Sans Pro" panose="020B0503030403020204" pitchFamily="34" charset="0"/>
              </a:rPr>
              <a:t>Unconstrained Delegation</a:t>
            </a:r>
            <a:endParaRPr lang="en-US"/>
          </a:p>
          <a:p>
            <a:pPr marL="0" indent="0">
              <a:buNone/>
            </a:pPr>
            <a:r>
              <a:rPr lang="en-US" b="0" i="0">
                <a:solidFill>
                  <a:srgbClr val="151C2B"/>
                </a:solidFill>
                <a:effectLst/>
                <a:latin typeface="Source Sans Pro" panose="020F0502020204030204" pitchFamily="34" charset="0"/>
              </a:rPr>
              <a:t>Constrained Delegation</a:t>
            </a:r>
          </a:p>
          <a:p>
            <a:pPr marL="0" indent="0">
              <a:buNone/>
            </a:pPr>
            <a:r>
              <a:rPr lang="en-US" b="0" i="0">
                <a:solidFill>
                  <a:srgbClr val="151C2B"/>
                </a:solidFill>
                <a:effectLst/>
                <a:latin typeface="Source Sans Pro" panose="020B0503030403020204" pitchFamily="34" charset="0"/>
              </a:rPr>
              <a:t>Resource-Based Constrained Delegation (RBCD) </a:t>
            </a:r>
            <a:endParaRPr lang="en-US"/>
          </a:p>
        </p:txBody>
      </p:sp>
    </p:spTree>
    <p:extLst>
      <p:ext uri="{BB962C8B-B14F-4D97-AF65-F5344CB8AC3E}">
        <p14:creationId xmlns:p14="http://schemas.microsoft.com/office/powerpoint/2010/main" val="4092180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Enumeration</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target list and foothold account</a:t>
            </a:r>
          </a:p>
          <a:p>
            <a:pPr marL="0" indent="0">
              <a:buNone/>
            </a:pPr>
            <a:endParaRPr lang="en-US"/>
          </a:p>
          <a:p>
            <a:pPr marL="0" indent="0">
              <a:buNone/>
            </a:pPr>
            <a:r>
              <a:rPr lang="en-US"/>
              <a:t>passwordspray</a:t>
            </a:r>
          </a:p>
          <a:p>
            <a:pPr marL="0" indent="0">
              <a:buNone/>
            </a:pPr>
            <a:endParaRPr lang="en-US"/>
          </a:p>
          <a:p>
            <a:pPr marL="0" indent="0">
              <a:buNone/>
            </a:pPr>
            <a:endParaRPr lang="en-US"/>
          </a:p>
          <a:p>
            <a:pPr marL="0" indent="0">
              <a:buNone/>
            </a:pPr>
            <a:r>
              <a:rPr lang="en-US"/>
              <a:t>SMB Null Session</a:t>
            </a:r>
          </a:p>
          <a:p>
            <a:pPr marL="0" indent="0">
              <a:buNone/>
            </a:pPr>
            <a:endParaRPr lang="en-US"/>
          </a:p>
          <a:p>
            <a:pPr marL="0" indent="0">
              <a:buNone/>
            </a:pPr>
            <a:endParaRPr lang="en-US"/>
          </a:p>
          <a:p>
            <a:pPr marL="0" indent="0">
              <a:buNone/>
            </a:pPr>
            <a:r>
              <a:rPr lang="en-US"/>
              <a:t>Kerbrute</a:t>
            </a:r>
            <a:endParaRPr lang="en-JP"/>
          </a:p>
        </p:txBody>
      </p:sp>
    </p:spTree>
    <p:extLst>
      <p:ext uri="{BB962C8B-B14F-4D97-AF65-F5344CB8AC3E}">
        <p14:creationId xmlns:p14="http://schemas.microsoft.com/office/powerpoint/2010/main" val="2740605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Double Hop</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aaaaa</a:t>
            </a:r>
            <a:endParaRPr lang="en-JP"/>
          </a:p>
        </p:txBody>
      </p:sp>
    </p:spTree>
    <p:extLst>
      <p:ext uri="{BB962C8B-B14F-4D97-AF65-F5344CB8AC3E}">
        <p14:creationId xmlns:p14="http://schemas.microsoft.com/office/powerpoint/2010/main" val="35697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Overall</a:t>
            </a:r>
          </a:p>
        </p:txBody>
      </p:sp>
      <p:sp>
        <p:nvSpPr>
          <p:cNvPr id="12" name="Rectangle 11">
            <a:extLst>
              <a:ext uri="{FF2B5EF4-FFF2-40B4-BE49-F238E27FC236}">
                <a16:creationId xmlns:a16="http://schemas.microsoft.com/office/drawing/2014/main" id="{9EDD6535-E69E-A542-0584-DF1CED198B96}"/>
              </a:ext>
            </a:extLst>
          </p:cNvPr>
          <p:cNvSpPr/>
          <p:nvPr/>
        </p:nvSpPr>
        <p:spPr>
          <a:xfrm>
            <a:off x="1263535" y="1729047"/>
            <a:ext cx="2335876" cy="4106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Content Placeholder 2">
            <a:extLst>
              <a:ext uri="{FF2B5EF4-FFF2-40B4-BE49-F238E27FC236}">
                <a16:creationId xmlns:a16="http://schemas.microsoft.com/office/drawing/2014/main" id="{3C8E7F21-A282-6ED9-F8D2-85383D0ACC01}"/>
              </a:ext>
            </a:extLst>
          </p:cNvPr>
          <p:cNvSpPr>
            <a:spLocks noGrp="1"/>
          </p:cNvSpPr>
          <p:nvPr>
            <p:ph idx="1"/>
          </p:nvPr>
        </p:nvSpPr>
        <p:spPr>
          <a:xfrm>
            <a:off x="1205346" y="1246908"/>
            <a:ext cx="2703022" cy="345999"/>
          </a:xfrm>
        </p:spPr>
        <p:txBody>
          <a:bodyPr>
            <a:normAutofit/>
          </a:bodyPr>
          <a:lstStyle/>
          <a:p>
            <a:pPr marL="0" indent="0">
              <a:buNone/>
            </a:pPr>
            <a:r>
              <a:rPr lang="en-JP"/>
              <a:t>Keberousting</a:t>
            </a:r>
          </a:p>
        </p:txBody>
      </p:sp>
      <p:sp>
        <p:nvSpPr>
          <p:cNvPr id="14" name="Rectangle 13">
            <a:extLst>
              <a:ext uri="{FF2B5EF4-FFF2-40B4-BE49-F238E27FC236}">
                <a16:creationId xmlns:a16="http://schemas.microsoft.com/office/drawing/2014/main" id="{9672282D-97F6-E490-DB18-3CC9AF896F39}"/>
              </a:ext>
            </a:extLst>
          </p:cNvPr>
          <p:cNvSpPr/>
          <p:nvPr/>
        </p:nvSpPr>
        <p:spPr>
          <a:xfrm>
            <a:off x="1828800" y="2216727"/>
            <a:ext cx="1205346" cy="7010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account's cleartext password (or NTLM hash) </a:t>
            </a:r>
            <a:endParaRPr lang="en-JP" sz="1100"/>
          </a:p>
        </p:txBody>
      </p:sp>
      <p:sp>
        <p:nvSpPr>
          <p:cNvPr id="15" name="Rectangle 14">
            <a:extLst>
              <a:ext uri="{FF2B5EF4-FFF2-40B4-BE49-F238E27FC236}">
                <a16:creationId xmlns:a16="http://schemas.microsoft.com/office/drawing/2014/main" id="{0AAF9DC5-A207-2A25-3A90-56969764CFF4}"/>
              </a:ext>
            </a:extLst>
          </p:cNvPr>
          <p:cNvSpPr/>
          <p:nvPr/>
        </p:nvSpPr>
        <p:spPr>
          <a:xfrm>
            <a:off x="3908367" y="1881447"/>
            <a:ext cx="1744287" cy="18353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Content Placeholder 2">
            <a:extLst>
              <a:ext uri="{FF2B5EF4-FFF2-40B4-BE49-F238E27FC236}">
                <a16:creationId xmlns:a16="http://schemas.microsoft.com/office/drawing/2014/main" id="{8D7E378D-105B-2F80-451A-E337D80DBE7D}"/>
              </a:ext>
            </a:extLst>
          </p:cNvPr>
          <p:cNvSpPr txBox="1">
            <a:spLocks/>
          </p:cNvSpPr>
          <p:nvPr/>
        </p:nvSpPr>
        <p:spPr>
          <a:xfrm>
            <a:off x="4125884" y="1430990"/>
            <a:ext cx="2703022" cy="345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a:t>Golden Ticket</a:t>
            </a:r>
          </a:p>
        </p:txBody>
      </p:sp>
      <p:sp>
        <p:nvSpPr>
          <p:cNvPr id="17" name="Rectangle 16">
            <a:extLst>
              <a:ext uri="{FF2B5EF4-FFF2-40B4-BE49-F238E27FC236}">
                <a16:creationId xmlns:a16="http://schemas.microsoft.com/office/drawing/2014/main" id="{9A2E4423-35C7-BED1-F154-F1D23BE5EE23}"/>
              </a:ext>
            </a:extLst>
          </p:cNvPr>
          <p:cNvSpPr/>
          <p:nvPr/>
        </p:nvSpPr>
        <p:spPr>
          <a:xfrm>
            <a:off x="4023360" y="4393786"/>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SPN</a:t>
            </a:r>
            <a:r>
              <a:rPr lang="ja-JP" altLang="en-US" sz="1100"/>
              <a:t> </a:t>
            </a:r>
            <a:r>
              <a:rPr lang="en-US" sz="1100"/>
              <a:t>account</a:t>
            </a:r>
            <a:endParaRPr lang="en-JP" sz="1100"/>
          </a:p>
        </p:txBody>
      </p:sp>
    </p:spTree>
    <p:extLst>
      <p:ext uri="{BB962C8B-B14F-4D97-AF65-F5344CB8AC3E}">
        <p14:creationId xmlns:p14="http://schemas.microsoft.com/office/powerpoint/2010/main" val="31599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Keberousting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endParaRPr lang="en-JP"/>
          </a:p>
        </p:txBody>
      </p:sp>
      <p:sp>
        <p:nvSpPr>
          <p:cNvPr id="4" name="Rectangle 3">
            <a:extLst>
              <a:ext uri="{FF2B5EF4-FFF2-40B4-BE49-F238E27FC236}">
                <a16:creationId xmlns:a16="http://schemas.microsoft.com/office/drawing/2014/main" id="{E27AF077-7C74-168A-C84F-116707935886}"/>
              </a:ext>
            </a:extLst>
          </p:cNvPr>
          <p:cNvSpPr/>
          <p:nvPr/>
        </p:nvSpPr>
        <p:spPr>
          <a:xfrm>
            <a:off x="1105592" y="2003367"/>
            <a:ext cx="2053244" cy="76477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 accounts Enumeration</a:t>
            </a:r>
            <a:endParaRPr lang="en-JP"/>
          </a:p>
        </p:txBody>
      </p:sp>
      <p:sp>
        <p:nvSpPr>
          <p:cNvPr id="5" name="Rectangle 4">
            <a:extLst>
              <a:ext uri="{FF2B5EF4-FFF2-40B4-BE49-F238E27FC236}">
                <a16:creationId xmlns:a16="http://schemas.microsoft.com/office/drawing/2014/main" id="{46BB91BB-15C9-9E7D-F168-A32984FE97EA}"/>
              </a:ext>
            </a:extLst>
          </p:cNvPr>
          <p:cNvSpPr/>
          <p:nvPr/>
        </p:nvSpPr>
        <p:spPr>
          <a:xfrm>
            <a:off x="6736080" y="2003367"/>
            <a:ext cx="2053244" cy="76477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Find SPN account</a:t>
            </a:r>
            <a:endParaRPr lang="en-JP"/>
          </a:p>
        </p:txBody>
      </p:sp>
      <p:cxnSp>
        <p:nvCxnSpPr>
          <p:cNvPr id="7" name="Straight Arrow Connector 6">
            <a:extLst>
              <a:ext uri="{FF2B5EF4-FFF2-40B4-BE49-F238E27FC236}">
                <a16:creationId xmlns:a16="http://schemas.microsoft.com/office/drawing/2014/main" id="{9DDD29E6-94B7-CE6D-EE18-4011FBE2B583}"/>
              </a:ext>
            </a:extLst>
          </p:cNvPr>
          <p:cNvCxnSpPr>
            <a:stCxn id="4" idx="3"/>
            <a:endCxn id="5" idx="1"/>
          </p:cNvCxnSpPr>
          <p:nvPr/>
        </p:nvCxnSpPr>
        <p:spPr>
          <a:xfrm>
            <a:off x="3158836" y="2385752"/>
            <a:ext cx="357724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AFD4CD-7DD7-D6FA-131D-E1BB6A7256B1}"/>
              </a:ext>
            </a:extLst>
          </p:cNvPr>
          <p:cNvSpPr txBox="1"/>
          <p:nvPr/>
        </p:nvSpPr>
        <p:spPr>
          <a:xfrm>
            <a:off x="2250326" y="2841393"/>
            <a:ext cx="2130481" cy="276999"/>
          </a:xfrm>
          <a:prstGeom prst="rect">
            <a:avLst/>
          </a:prstGeom>
          <a:noFill/>
        </p:spPr>
        <p:txBody>
          <a:bodyPr wrap="square" rtlCol="0">
            <a:spAutoFit/>
          </a:bodyPr>
          <a:lstStyle/>
          <a:p>
            <a:r>
              <a:rPr lang="en-US" sz="1200" b="0" i="0">
                <a:effectLst/>
              </a:rPr>
              <a:t>listing of SPNs in the domain.</a:t>
            </a:r>
            <a:endParaRPr lang="en-JP" sz="1200"/>
          </a:p>
        </p:txBody>
      </p:sp>
      <p:sp>
        <p:nvSpPr>
          <p:cNvPr id="10" name="TextBox 9">
            <a:extLst>
              <a:ext uri="{FF2B5EF4-FFF2-40B4-BE49-F238E27FC236}">
                <a16:creationId xmlns:a16="http://schemas.microsoft.com/office/drawing/2014/main" id="{1C50DD33-8C37-53FB-A687-92CB39CD4167}"/>
              </a:ext>
            </a:extLst>
          </p:cNvPr>
          <p:cNvSpPr txBox="1"/>
          <p:nvPr/>
        </p:nvSpPr>
        <p:spPr>
          <a:xfrm>
            <a:off x="8175042" y="2842604"/>
            <a:ext cx="2130481" cy="276999"/>
          </a:xfrm>
          <a:prstGeom prst="rect">
            <a:avLst/>
          </a:prstGeom>
          <a:noFill/>
        </p:spPr>
        <p:txBody>
          <a:bodyPr wrap="square" rtlCol="0">
            <a:spAutoFit/>
          </a:bodyPr>
          <a:lstStyle/>
          <a:p>
            <a:r>
              <a:rPr lang="en-US" sz="1200" b="0" i="0">
                <a:effectLst/>
              </a:rPr>
              <a:t>crack the account on offline</a:t>
            </a:r>
            <a:endParaRPr lang="en-JP" sz="1200"/>
          </a:p>
        </p:txBody>
      </p:sp>
    </p:spTree>
    <p:extLst>
      <p:ext uri="{BB962C8B-B14F-4D97-AF65-F5344CB8AC3E}">
        <p14:creationId xmlns:p14="http://schemas.microsoft.com/office/powerpoint/2010/main" val="1105373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Keberousting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Depending on your position in a network, this attack can be performed in multiple ways:</a:t>
            </a:r>
          </a:p>
          <a:p>
            <a:pPr marL="0" indent="0">
              <a:buNone/>
            </a:pPr>
            <a:endParaRPr lang="en-US"/>
          </a:p>
          <a:p>
            <a:pPr marL="0" indent="0">
              <a:buNone/>
            </a:pPr>
            <a:r>
              <a:rPr lang="en-US"/>
              <a:t>non-domain joined Linux host, with valid domain user credentials</a:t>
            </a:r>
          </a:p>
          <a:p>
            <a:pPr marL="0" indent="0">
              <a:buNone/>
            </a:pPr>
            <a:r>
              <a:rPr lang="en-US"/>
              <a:t>a domain-joined Linux host,  as root after retrieving the keytab file.</a:t>
            </a:r>
          </a:p>
          <a:p>
            <a:pPr marL="0" indent="0">
              <a:buNone/>
            </a:pPr>
            <a:endParaRPr lang="en-US"/>
          </a:p>
          <a:p>
            <a:pPr marL="0" indent="0">
              <a:buNone/>
            </a:pPr>
            <a:r>
              <a:rPr lang="en-US"/>
              <a:t>From a domain-joined Windows host authenticated as a domain user.</a:t>
            </a:r>
          </a:p>
          <a:p>
            <a:pPr marL="0" indent="0">
              <a:buNone/>
            </a:pPr>
            <a:r>
              <a:rPr lang="en-US"/>
              <a:t>From a domain-joined Windows host with a shell in the context of a domain account.</a:t>
            </a:r>
          </a:p>
          <a:p>
            <a:pPr marL="0" indent="0">
              <a:buNone/>
            </a:pPr>
            <a:r>
              <a:rPr lang="en-US"/>
              <a:t>As SYSTEM on a domain-joined Windows host.</a:t>
            </a:r>
          </a:p>
          <a:p>
            <a:pPr marL="0" indent="0">
              <a:buNone/>
            </a:pPr>
            <a:r>
              <a:rPr lang="en-US"/>
              <a:t>From a non-domain joined Windows host using runas /netonly.</a:t>
            </a:r>
            <a:endParaRPr lang="en-JP"/>
          </a:p>
        </p:txBody>
      </p:sp>
    </p:spTree>
    <p:extLst>
      <p:ext uri="{BB962C8B-B14F-4D97-AF65-F5344CB8AC3E}">
        <p14:creationId xmlns:p14="http://schemas.microsoft.com/office/powerpoint/2010/main" val="4269499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ASREPRoasting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trust, inbound, bidirectional domain/forest trust</a:t>
            </a:r>
            <a:endParaRPr lang="en-JP"/>
          </a:p>
        </p:txBody>
      </p:sp>
    </p:spTree>
    <p:extLst>
      <p:ext uri="{BB962C8B-B14F-4D97-AF65-F5344CB8AC3E}">
        <p14:creationId xmlns:p14="http://schemas.microsoft.com/office/powerpoint/2010/main" val="1121568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Keberousting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JP"/>
              <a:t>Prerequisites</a:t>
            </a:r>
          </a:p>
          <a:p>
            <a:pPr marL="0" indent="0">
              <a:buNone/>
            </a:pPr>
            <a:r>
              <a:rPr lang="en-US" sz="1800"/>
              <a:t>- account's cleartext password (or NTLM hash) </a:t>
            </a:r>
            <a:endParaRPr lang="en-JP"/>
          </a:p>
          <a:p>
            <a:pPr marL="0" indent="0">
              <a:buNone/>
            </a:pPr>
            <a:r>
              <a:rPr lang="en-US"/>
              <a:t>https://www.youtube.com/watch?v=PUyhlN-E5MU</a:t>
            </a:r>
            <a:endParaRPr lang="en-JP"/>
          </a:p>
          <a:p>
            <a:pPr marL="0" indent="0">
              <a:buNone/>
            </a:pPr>
            <a:endParaRPr lang="en-JP"/>
          </a:p>
          <a:p>
            <a:pPr marL="0" indent="0">
              <a:buNone/>
            </a:pPr>
            <a:r>
              <a:rPr lang="en-JP"/>
              <a:t>- Listing SPN account</a:t>
            </a:r>
          </a:p>
          <a:p>
            <a:pPr marL="0" indent="0">
              <a:buNone/>
            </a:pPr>
            <a:endParaRPr lang="en-JP"/>
          </a:p>
          <a:p>
            <a:pPr marL="0" indent="0">
              <a:buNone/>
            </a:pPr>
            <a:endParaRPr lang="en-JP"/>
          </a:p>
          <a:p>
            <a:pPr marL="0" indent="0">
              <a:buNone/>
            </a:pPr>
            <a:endParaRPr lang="en-JP"/>
          </a:p>
          <a:p>
            <a:pPr marL="0" indent="0">
              <a:buNone/>
            </a:pPr>
            <a:endParaRPr lang="en-JP"/>
          </a:p>
          <a:p>
            <a:pPr marL="0" indent="0">
              <a:buNone/>
            </a:pPr>
            <a:endParaRPr lang="en-JP"/>
          </a:p>
          <a:p>
            <a:pPr marL="0" indent="0">
              <a:buNone/>
            </a:pPr>
            <a:r>
              <a:rPr lang="en-JP"/>
              <a:t>- </a:t>
            </a:r>
            <a:r>
              <a:rPr lang="en-US"/>
              <a:t>Cracking the Ticket Offline</a:t>
            </a:r>
            <a:endParaRPr lang="en-JP"/>
          </a:p>
        </p:txBody>
      </p:sp>
      <p:sp>
        <p:nvSpPr>
          <p:cNvPr id="4" name="Content Placeholder 2">
            <a:extLst>
              <a:ext uri="{FF2B5EF4-FFF2-40B4-BE49-F238E27FC236}">
                <a16:creationId xmlns:a16="http://schemas.microsoft.com/office/drawing/2014/main" id="{683BDDE3-BED3-2B02-FDC0-F53C959C1813}"/>
              </a:ext>
            </a:extLst>
          </p:cNvPr>
          <p:cNvSpPr txBox="1">
            <a:spLocks/>
          </p:cNvSpPr>
          <p:nvPr/>
        </p:nvSpPr>
        <p:spPr>
          <a:xfrm>
            <a:off x="1087582" y="3093414"/>
            <a:ext cx="5079076" cy="158773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a:solidFill>
                  <a:schemeClr val="bg1"/>
                </a:solidFill>
                <a:effectLst/>
                <a:ea typeface="Hiragino Maru Gothic ProN W4" panose="020F0400000000000000" pitchFamily="34" charset="-128"/>
              </a:rPr>
              <a:t>$ GetUserSPNs.py -dc-ip 172.16.0.10 HOGE.com/piyo</a:t>
            </a:r>
          </a:p>
          <a:p>
            <a:pPr marL="0" indent="0">
              <a:buFont typeface="Arial" panose="020B0604020202020204" pitchFamily="34" charset="0"/>
              <a:buNone/>
            </a:pPr>
            <a:r>
              <a:rPr lang="en-US" sz="1200">
                <a:solidFill>
                  <a:schemeClr val="bg1"/>
                </a:solidFill>
                <a:ea typeface="Hiragino Maru Gothic ProN W4" panose="020F0400000000000000" pitchFamily="34" charset="-128"/>
              </a:rPr>
              <a:t>or</a:t>
            </a:r>
          </a:p>
          <a:p>
            <a:pPr marL="0" indent="0">
              <a:buNone/>
            </a:pPr>
            <a:r>
              <a:rPr lang="en-US" sz="1200">
                <a:solidFill>
                  <a:schemeClr val="bg1"/>
                </a:solidFill>
                <a:ea typeface="Hiragino Maru Gothic ProN W4" panose="020F0400000000000000" pitchFamily="34" charset="-128"/>
              </a:rPr>
              <a:t>$ </a:t>
            </a:r>
            <a:r>
              <a:rPr lang="en-US" sz="1200">
                <a:solidFill>
                  <a:schemeClr val="bg1"/>
                </a:solidFill>
                <a:effectLst/>
                <a:ea typeface="Hiragino Maru Gothic ProN W4" panose="020F0400000000000000" pitchFamily="34" charset="-128"/>
              </a:rPr>
              <a:t>GetUserSPNs.py -dc-ip 172.16.0.10 HOGE.com/piyo r-request</a:t>
            </a:r>
          </a:p>
          <a:p>
            <a:pPr marL="0" indent="0">
              <a:buNone/>
            </a:pPr>
            <a:r>
              <a:rPr lang="en-US" sz="1200">
                <a:solidFill>
                  <a:schemeClr val="bg1"/>
                </a:solidFill>
                <a:ea typeface="Hiragino Maru Gothic ProN W4" panose="020F0400000000000000" pitchFamily="34" charset="-128"/>
              </a:rPr>
              <a:t>or</a:t>
            </a:r>
          </a:p>
          <a:p>
            <a:pPr marL="0" indent="0">
              <a:buNone/>
            </a:pPr>
            <a:r>
              <a:rPr lang="en-US" sz="1200">
                <a:solidFill>
                  <a:schemeClr val="bg1"/>
                </a:solidFill>
                <a:effectLst/>
                <a:ea typeface="Hiragino Maru Gothic ProN W4" panose="020F0400000000000000" pitchFamily="34" charset="-128"/>
              </a:rPr>
              <a:t>$ GetUserSPNs.py -dc-ip 172.16.0.10 HOGE.com/piyo –request-user bob</a:t>
            </a:r>
            <a:endParaRPr lang="en-JP" sz="1200">
              <a:solidFill>
                <a:schemeClr val="bg1"/>
              </a:solidFill>
              <a:ea typeface="Hiragino Maru Gothic ProN W4" panose="020F0400000000000000" pitchFamily="34" charset="-128"/>
            </a:endParaRPr>
          </a:p>
          <a:p>
            <a:pPr marL="0" indent="0">
              <a:buFont typeface="Arial" panose="020B0604020202020204" pitchFamily="34" charset="0"/>
              <a:buNone/>
            </a:pPr>
            <a:endParaRPr lang="en-JP" sz="1200">
              <a:solidFill>
                <a:schemeClr val="bg1"/>
              </a:solidFill>
              <a:ea typeface="Hiragino Maru Gothic ProN W4" panose="020F0400000000000000" pitchFamily="34" charset="-128"/>
            </a:endParaRPr>
          </a:p>
          <a:p>
            <a:pPr marL="0" indent="0">
              <a:buFont typeface="Arial" panose="020B0604020202020204" pitchFamily="34" charset="0"/>
              <a:buNone/>
            </a:pPr>
            <a:endParaRPr lang="en-JP" sz="1200">
              <a:solidFill>
                <a:schemeClr val="bg1"/>
              </a:solidFill>
              <a:ea typeface="Hiragino Maru Gothic ProN W4" panose="020F0400000000000000" pitchFamily="34" charset="-128"/>
            </a:endParaRPr>
          </a:p>
        </p:txBody>
      </p:sp>
      <p:sp>
        <p:nvSpPr>
          <p:cNvPr id="6" name="Content Placeholder 2">
            <a:extLst>
              <a:ext uri="{FF2B5EF4-FFF2-40B4-BE49-F238E27FC236}">
                <a16:creationId xmlns:a16="http://schemas.microsoft.com/office/drawing/2014/main" id="{FF9792F4-018E-2A68-F5B5-B18CAB72E3C9}"/>
              </a:ext>
            </a:extLst>
          </p:cNvPr>
          <p:cNvSpPr txBox="1">
            <a:spLocks/>
          </p:cNvSpPr>
          <p:nvPr/>
        </p:nvSpPr>
        <p:spPr>
          <a:xfrm>
            <a:off x="1215044" y="5278582"/>
            <a:ext cx="5079076" cy="47382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a:solidFill>
                  <a:schemeClr val="bg1"/>
                </a:solidFill>
                <a:effectLst/>
                <a:ea typeface="Hiragino Maru Gothic ProN W4" panose="020F0400000000000000" pitchFamily="34" charset="-128"/>
              </a:rPr>
              <a:t>$ hashcat -m 13100 bob_tgs /usr/share/wordlists/rockyou.txt</a:t>
            </a:r>
            <a:endParaRPr lang="en-JP" sz="1200">
              <a:solidFill>
                <a:schemeClr val="bg1"/>
              </a:solidFill>
              <a:ea typeface="Hiragino Maru Gothic ProN W4" panose="020F0400000000000000" pitchFamily="34" charset="-128"/>
            </a:endParaRPr>
          </a:p>
        </p:txBody>
      </p:sp>
    </p:spTree>
    <p:extLst>
      <p:ext uri="{BB962C8B-B14F-4D97-AF65-F5344CB8AC3E}">
        <p14:creationId xmlns:p14="http://schemas.microsoft.com/office/powerpoint/2010/main" val="2251929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ExtraSids Attack(vs. Trust</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JP"/>
              <a:t>Prerequisites</a:t>
            </a:r>
          </a:p>
          <a:p>
            <a:pPr marL="0" indent="0">
              <a:buNone/>
            </a:pPr>
            <a:r>
              <a:rPr lang="en-JP"/>
              <a:t>KRBTGT hash for the child domain</a:t>
            </a:r>
          </a:p>
          <a:p>
            <a:pPr marL="0" indent="0">
              <a:buNone/>
            </a:pPr>
            <a:r>
              <a:rPr lang="en-JP"/>
              <a:t>SID for the child domain</a:t>
            </a:r>
          </a:p>
          <a:p>
            <a:pPr marL="0" indent="0">
              <a:buNone/>
            </a:pPr>
            <a:r>
              <a:rPr lang="en-JP"/>
              <a:t>name of a target user in the child domain</a:t>
            </a:r>
          </a:p>
          <a:p>
            <a:pPr marL="0" indent="0">
              <a:buNone/>
            </a:pPr>
            <a:r>
              <a:rPr lang="en-JP"/>
              <a:t>FQDN of the child domain</a:t>
            </a:r>
          </a:p>
          <a:p>
            <a:pPr marL="0" indent="0">
              <a:buNone/>
            </a:pPr>
            <a:r>
              <a:rPr lang="en-JP"/>
              <a:t>SID of the Enterprise Admins group of the root domain</a:t>
            </a:r>
          </a:p>
          <a:p>
            <a:pPr marL="0" indent="0">
              <a:buNone/>
            </a:pPr>
            <a:r>
              <a:rPr lang="en-JP"/>
              <a:t>with this data collcted, the attack can be performed with Mimikatz</a:t>
            </a:r>
          </a:p>
          <a:p>
            <a:pPr marL="0" indent="0">
              <a:buNone/>
            </a:pPr>
            <a:endParaRPr lang="en-JP"/>
          </a:p>
          <a:p>
            <a:pPr marL="0" indent="0">
              <a:buNone/>
            </a:pPr>
            <a:endParaRPr lang="en-JP"/>
          </a:p>
          <a:p>
            <a:pPr marL="0" indent="0">
              <a:buNone/>
            </a:pPr>
            <a:r>
              <a:rPr lang="en-JP"/>
              <a:t>Tool</a:t>
            </a:r>
          </a:p>
          <a:p>
            <a:pPr marL="0" indent="0">
              <a:buNone/>
            </a:pPr>
            <a:r>
              <a:rPr lang="en-JP"/>
              <a:t>Mimikatz | Rubeus</a:t>
            </a:r>
          </a:p>
        </p:txBody>
      </p:sp>
    </p:spTree>
    <p:extLst>
      <p:ext uri="{BB962C8B-B14F-4D97-AF65-F5344CB8AC3E}">
        <p14:creationId xmlns:p14="http://schemas.microsoft.com/office/powerpoint/2010/main" val="1608073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Exploiting</a:t>
            </a:r>
          </a:p>
        </p:txBody>
      </p:sp>
    </p:spTree>
    <p:extLst>
      <p:ext uri="{BB962C8B-B14F-4D97-AF65-F5344CB8AC3E}">
        <p14:creationId xmlns:p14="http://schemas.microsoft.com/office/powerpoint/2010/main" val="1452039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Overall</a:t>
            </a:r>
          </a:p>
        </p:txBody>
      </p:sp>
      <p:sp>
        <p:nvSpPr>
          <p:cNvPr id="6" name="Rectangle 5">
            <a:extLst>
              <a:ext uri="{FF2B5EF4-FFF2-40B4-BE49-F238E27FC236}">
                <a16:creationId xmlns:a16="http://schemas.microsoft.com/office/drawing/2014/main" id="{3E0C148B-312E-9CC8-70AA-70CA30C866D9}"/>
              </a:ext>
            </a:extLst>
          </p:cNvPr>
          <p:cNvSpPr/>
          <p:nvPr/>
        </p:nvSpPr>
        <p:spPr>
          <a:xfrm>
            <a:off x="1770610" y="2144683"/>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username</a:t>
            </a:r>
            <a:endParaRPr lang="en-JP" sz="1100"/>
          </a:p>
        </p:txBody>
      </p:sp>
      <p:sp>
        <p:nvSpPr>
          <p:cNvPr id="7" name="Rectangle 6">
            <a:extLst>
              <a:ext uri="{FF2B5EF4-FFF2-40B4-BE49-F238E27FC236}">
                <a16:creationId xmlns:a16="http://schemas.microsoft.com/office/drawing/2014/main" id="{268438C4-D72C-475E-1658-D7A8ED11DE45}"/>
              </a:ext>
            </a:extLst>
          </p:cNvPr>
          <p:cNvSpPr/>
          <p:nvPr/>
        </p:nvSpPr>
        <p:spPr>
          <a:xfrm>
            <a:off x="1770610" y="270440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domain name</a:t>
            </a:r>
            <a:endParaRPr lang="en-JP" sz="1100"/>
          </a:p>
        </p:txBody>
      </p:sp>
      <p:sp>
        <p:nvSpPr>
          <p:cNvPr id="8" name="Rectangle 7">
            <a:extLst>
              <a:ext uri="{FF2B5EF4-FFF2-40B4-BE49-F238E27FC236}">
                <a16:creationId xmlns:a16="http://schemas.microsoft.com/office/drawing/2014/main" id="{ABB16B4E-1160-6C96-9F3C-8A96A4A48FCB}"/>
              </a:ext>
            </a:extLst>
          </p:cNvPr>
          <p:cNvSpPr/>
          <p:nvPr/>
        </p:nvSpPr>
        <p:spPr>
          <a:xfrm>
            <a:off x="1778923" y="323780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domain SID</a:t>
            </a:r>
            <a:endParaRPr lang="en-JP" sz="1100"/>
          </a:p>
        </p:txBody>
      </p:sp>
      <p:sp>
        <p:nvSpPr>
          <p:cNvPr id="9" name="Rectangle 8">
            <a:extLst>
              <a:ext uri="{FF2B5EF4-FFF2-40B4-BE49-F238E27FC236}">
                <a16:creationId xmlns:a16="http://schemas.microsoft.com/office/drawing/2014/main" id="{6D6C9921-B685-7DF9-0F72-58B8CDDC428A}"/>
              </a:ext>
            </a:extLst>
          </p:cNvPr>
          <p:cNvSpPr/>
          <p:nvPr/>
        </p:nvSpPr>
        <p:spPr>
          <a:xfrm>
            <a:off x="1770609" y="3852949"/>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Service name</a:t>
            </a:r>
            <a:endParaRPr lang="en-JP" sz="1100"/>
          </a:p>
        </p:txBody>
      </p:sp>
      <p:sp>
        <p:nvSpPr>
          <p:cNvPr id="10" name="Rectangle 9">
            <a:extLst>
              <a:ext uri="{FF2B5EF4-FFF2-40B4-BE49-F238E27FC236}">
                <a16:creationId xmlns:a16="http://schemas.microsoft.com/office/drawing/2014/main" id="{834F2630-FF61-44A2-1C9E-EC6342775B7E}"/>
              </a:ext>
            </a:extLst>
          </p:cNvPr>
          <p:cNvSpPr/>
          <p:nvPr/>
        </p:nvSpPr>
        <p:spPr>
          <a:xfrm>
            <a:off x="1778923" y="456368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Service account pass NT hash</a:t>
            </a:r>
            <a:endParaRPr lang="en-JP" sz="1100"/>
          </a:p>
        </p:txBody>
      </p:sp>
      <p:sp>
        <p:nvSpPr>
          <p:cNvPr id="11" name="Rectangle 10">
            <a:extLst>
              <a:ext uri="{FF2B5EF4-FFF2-40B4-BE49-F238E27FC236}">
                <a16:creationId xmlns:a16="http://schemas.microsoft.com/office/drawing/2014/main" id="{7799D939-9FB6-EDBB-6361-6DB4BAAC53BB}"/>
              </a:ext>
            </a:extLst>
          </p:cNvPr>
          <p:cNvSpPr/>
          <p:nvPr/>
        </p:nvSpPr>
        <p:spPr>
          <a:xfrm>
            <a:off x="1778923" y="516854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target FQDN</a:t>
            </a:r>
            <a:endParaRPr lang="en-JP" sz="1100"/>
          </a:p>
        </p:txBody>
      </p:sp>
      <p:sp>
        <p:nvSpPr>
          <p:cNvPr id="12" name="Rectangle 11">
            <a:extLst>
              <a:ext uri="{FF2B5EF4-FFF2-40B4-BE49-F238E27FC236}">
                <a16:creationId xmlns:a16="http://schemas.microsoft.com/office/drawing/2014/main" id="{9EDD6535-E69E-A542-0584-DF1CED198B96}"/>
              </a:ext>
            </a:extLst>
          </p:cNvPr>
          <p:cNvSpPr/>
          <p:nvPr/>
        </p:nvSpPr>
        <p:spPr>
          <a:xfrm>
            <a:off x="1263535" y="1729047"/>
            <a:ext cx="2335876" cy="4106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Content Placeholder 2">
            <a:extLst>
              <a:ext uri="{FF2B5EF4-FFF2-40B4-BE49-F238E27FC236}">
                <a16:creationId xmlns:a16="http://schemas.microsoft.com/office/drawing/2014/main" id="{3C8E7F21-A282-6ED9-F8D2-85383D0ACC01}"/>
              </a:ext>
            </a:extLst>
          </p:cNvPr>
          <p:cNvSpPr>
            <a:spLocks noGrp="1"/>
          </p:cNvSpPr>
          <p:nvPr>
            <p:ph idx="1"/>
          </p:nvPr>
        </p:nvSpPr>
        <p:spPr>
          <a:xfrm>
            <a:off x="1205346" y="1246908"/>
            <a:ext cx="2703022" cy="345999"/>
          </a:xfrm>
        </p:spPr>
        <p:txBody>
          <a:bodyPr>
            <a:normAutofit/>
          </a:bodyPr>
          <a:lstStyle/>
          <a:p>
            <a:pPr marL="0" indent="0">
              <a:buNone/>
            </a:pPr>
            <a:r>
              <a:rPr lang="en-JP"/>
              <a:t>Silver Ticket</a:t>
            </a:r>
          </a:p>
        </p:txBody>
      </p:sp>
      <p:sp>
        <p:nvSpPr>
          <p:cNvPr id="14" name="Rectangle 13">
            <a:extLst>
              <a:ext uri="{FF2B5EF4-FFF2-40B4-BE49-F238E27FC236}">
                <a16:creationId xmlns:a16="http://schemas.microsoft.com/office/drawing/2014/main" id="{9672282D-97F6-E490-DB18-3CC9AF896F39}"/>
              </a:ext>
            </a:extLst>
          </p:cNvPr>
          <p:cNvSpPr/>
          <p:nvPr/>
        </p:nvSpPr>
        <p:spPr>
          <a:xfrm>
            <a:off x="3908368" y="221672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krbtgt pass hash</a:t>
            </a:r>
          </a:p>
        </p:txBody>
      </p:sp>
      <p:sp>
        <p:nvSpPr>
          <p:cNvPr id="15" name="Rectangle 14">
            <a:extLst>
              <a:ext uri="{FF2B5EF4-FFF2-40B4-BE49-F238E27FC236}">
                <a16:creationId xmlns:a16="http://schemas.microsoft.com/office/drawing/2014/main" id="{0AAF9DC5-A207-2A25-3A90-56969764CFF4}"/>
              </a:ext>
            </a:extLst>
          </p:cNvPr>
          <p:cNvSpPr/>
          <p:nvPr/>
        </p:nvSpPr>
        <p:spPr>
          <a:xfrm>
            <a:off x="1415935" y="1881447"/>
            <a:ext cx="4236720" cy="18353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Content Placeholder 2">
            <a:extLst>
              <a:ext uri="{FF2B5EF4-FFF2-40B4-BE49-F238E27FC236}">
                <a16:creationId xmlns:a16="http://schemas.microsoft.com/office/drawing/2014/main" id="{8D7E378D-105B-2F80-451A-E337D80DBE7D}"/>
              </a:ext>
            </a:extLst>
          </p:cNvPr>
          <p:cNvSpPr txBox="1">
            <a:spLocks/>
          </p:cNvSpPr>
          <p:nvPr/>
        </p:nvSpPr>
        <p:spPr>
          <a:xfrm>
            <a:off x="4125884" y="1430990"/>
            <a:ext cx="2703022" cy="345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a:t>Golden Ticket</a:t>
            </a:r>
          </a:p>
        </p:txBody>
      </p:sp>
      <p:sp>
        <p:nvSpPr>
          <p:cNvPr id="17" name="Rectangle 16">
            <a:extLst>
              <a:ext uri="{FF2B5EF4-FFF2-40B4-BE49-F238E27FC236}">
                <a16:creationId xmlns:a16="http://schemas.microsoft.com/office/drawing/2014/main" id="{9A2E4423-35C7-BED1-F154-F1D23BE5EE23}"/>
              </a:ext>
            </a:extLst>
          </p:cNvPr>
          <p:cNvSpPr/>
          <p:nvPr/>
        </p:nvSpPr>
        <p:spPr>
          <a:xfrm>
            <a:off x="4114799" y="4946073"/>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dc local admin account</a:t>
            </a:r>
            <a:endParaRPr lang="en-JP" sz="1100"/>
          </a:p>
        </p:txBody>
      </p:sp>
      <p:sp>
        <p:nvSpPr>
          <p:cNvPr id="18" name="Rectangle 17">
            <a:extLst>
              <a:ext uri="{FF2B5EF4-FFF2-40B4-BE49-F238E27FC236}">
                <a16:creationId xmlns:a16="http://schemas.microsoft.com/office/drawing/2014/main" id="{19A5F90D-DE28-0A63-0D18-AF92146494DD}"/>
              </a:ext>
            </a:extLst>
          </p:cNvPr>
          <p:cNvSpPr/>
          <p:nvPr/>
        </p:nvSpPr>
        <p:spPr>
          <a:xfrm>
            <a:off x="4023360" y="4140248"/>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user account NT hash</a:t>
            </a:r>
            <a:endParaRPr lang="en-JP" sz="1100"/>
          </a:p>
        </p:txBody>
      </p:sp>
      <p:sp>
        <p:nvSpPr>
          <p:cNvPr id="19" name="Rectangle 18">
            <a:extLst>
              <a:ext uri="{FF2B5EF4-FFF2-40B4-BE49-F238E27FC236}">
                <a16:creationId xmlns:a16="http://schemas.microsoft.com/office/drawing/2014/main" id="{5A5E558D-476F-6DA2-E299-C9859628E902}"/>
              </a:ext>
            </a:extLst>
          </p:cNvPr>
          <p:cNvSpPr/>
          <p:nvPr/>
        </p:nvSpPr>
        <p:spPr>
          <a:xfrm>
            <a:off x="3762895" y="3821267"/>
            <a:ext cx="1889760" cy="7567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Content Placeholder 2">
            <a:extLst>
              <a:ext uri="{FF2B5EF4-FFF2-40B4-BE49-F238E27FC236}">
                <a16:creationId xmlns:a16="http://schemas.microsoft.com/office/drawing/2014/main" id="{52990C2B-95CE-D53C-ACD7-B5822808D987}"/>
              </a:ext>
            </a:extLst>
          </p:cNvPr>
          <p:cNvSpPr txBox="1">
            <a:spLocks/>
          </p:cNvSpPr>
          <p:nvPr/>
        </p:nvSpPr>
        <p:spPr>
          <a:xfrm>
            <a:off x="5816139" y="4062335"/>
            <a:ext cx="2703022" cy="345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a:t>Pass-the-Hash</a:t>
            </a:r>
          </a:p>
        </p:txBody>
      </p:sp>
      <p:sp>
        <p:nvSpPr>
          <p:cNvPr id="3" name="Rectangle 2">
            <a:extLst>
              <a:ext uri="{FF2B5EF4-FFF2-40B4-BE49-F238E27FC236}">
                <a16:creationId xmlns:a16="http://schemas.microsoft.com/office/drawing/2014/main" id="{092CC148-2E14-5569-1065-4B2223B27965}"/>
              </a:ext>
            </a:extLst>
          </p:cNvPr>
          <p:cNvSpPr/>
          <p:nvPr/>
        </p:nvSpPr>
        <p:spPr>
          <a:xfrm>
            <a:off x="6564977" y="2025534"/>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Domain Admins</a:t>
            </a:r>
          </a:p>
        </p:txBody>
      </p:sp>
      <p:sp>
        <p:nvSpPr>
          <p:cNvPr id="4" name="Rectangle 3">
            <a:extLst>
              <a:ext uri="{FF2B5EF4-FFF2-40B4-BE49-F238E27FC236}">
                <a16:creationId xmlns:a16="http://schemas.microsoft.com/office/drawing/2014/main" id="{F4FD731E-559C-9FB6-50AE-2F4D95905AD6}"/>
              </a:ext>
            </a:extLst>
          </p:cNvPr>
          <p:cNvSpPr/>
          <p:nvPr/>
        </p:nvSpPr>
        <p:spPr>
          <a:xfrm>
            <a:off x="8519160" y="2025534"/>
            <a:ext cx="1902229"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Enterprise Admins</a:t>
            </a:r>
          </a:p>
        </p:txBody>
      </p:sp>
      <p:sp>
        <p:nvSpPr>
          <p:cNvPr id="5" name="Rectangle 4">
            <a:extLst>
              <a:ext uri="{FF2B5EF4-FFF2-40B4-BE49-F238E27FC236}">
                <a16:creationId xmlns:a16="http://schemas.microsoft.com/office/drawing/2014/main" id="{3848232B-DE3E-6774-2AE4-046FD290C731}"/>
              </a:ext>
            </a:extLst>
          </p:cNvPr>
          <p:cNvSpPr/>
          <p:nvPr/>
        </p:nvSpPr>
        <p:spPr>
          <a:xfrm>
            <a:off x="7048681" y="2677343"/>
            <a:ext cx="2492884"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Replicating Directory Changes</a:t>
            </a:r>
          </a:p>
        </p:txBody>
      </p:sp>
      <p:sp>
        <p:nvSpPr>
          <p:cNvPr id="21" name="Rectangle 20">
            <a:extLst>
              <a:ext uri="{FF2B5EF4-FFF2-40B4-BE49-F238E27FC236}">
                <a16:creationId xmlns:a16="http://schemas.microsoft.com/office/drawing/2014/main" id="{A4BE1F76-9603-31F6-3F4E-01EE370E3D3B}"/>
              </a:ext>
            </a:extLst>
          </p:cNvPr>
          <p:cNvSpPr/>
          <p:nvPr/>
        </p:nvSpPr>
        <p:spPr>
          <a:xfrm>
            <a:off x="7048681" y="3178646"/>
            <a:ext cx="2492884"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Replicating Directory Changes All</a:t>
            </a:r>
          </a:p>
        </p:txBody>
      </p:sp>
      <p:sp>
        <p:nvSpPr>
          <p:cNvPr id="22" name="Rectangle 21">
            <a:extLst>
              <a:ext uri="{FF2B5EF4-FFF2-40B4-BE49-F238E27FC236}">
                <a16:creationId xmlns:a16="http://schemas.microsoft.com/office/drawing/2014/main" id="{BCA500BC-DF8D-DEB7-D72A-8F57DEB46DE2}"/>
              </a:ext>
            </a:extLst>
          </p:cNvPr>
          <p:cNvSpPr/>
          <p:nvPr/>
        </p:nvSpPr>
        <p:spPr>
          <a:xfrm>
            <a:off x="7272718" y="3716809"/>
            <a:ext cx="2492884"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Replicating Directory Changes In Filterd Set</a:t>
            </a:r>
          </a:p>
        </p:txBody>
      </p:sp>
    </p:spTree>
    <p:extLst>
      <p:ext uri="{BB962C8B-B14F-4D97-AF65-F5344CB8AC3E}">
        <p14:creationId xmlns:p14="http://schemas.microsoft.com/office/powerpoint/2010/main" val="239509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Authentication</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a:t>NTLM Authentication</a:t>
            </a:r>
          </a:p>
          <a:p>
            <a:pPr lvl="1"/>
            <a:r>
              <a:rPr lang="en-US"/>
              <a:t>NTLMv1</a:t>
            </a:r>
          </a:p>
          <a:p>
            <a:pPr lvl="1"/>
            <a:r>
              <a:rPr lang="en-US"/>
              <a:t>NTLMv2</a:t>
            </a:r>
          </a:p>
          <a:p>
            <a:pPr lvl="1"/>
            <a:r>
              <a:rPr lang="en-US"/>
              <a:t>Net-NTLM</a:t>
            </a:r>
          </a:p>
          <a:p>
            <a:pPr lvl="2"/>
            <a:r>
              <a:rPr lang="en-US"/>
              <a:t>Net-NTLMv1</a:t>
            </a:r>
          </a:p>
          <a:p>
            <a:pPr lvl="2"/>
            <a:r>
              <a:rPr lang="en-US"/>
              <a:t>Net-NTLMv2</a:t>
            </a:r>
          </a:p>
          <a:p>
            <a:pPr lvl="2"/>
            <a:endParaRPr lang="en-US"/>
          </a:p>
          <a:p>
            <a:r>
              <a:rPr lang="en-US"/>
              <a:t>Kerberos Authentication</a:t>
            </a:r>
          </a:p>
        </p:txBody>
      </p:sp>
    </p:spTree>
    <p:extLst>
      <p:ext uri="{BB962C8B-B14F-4D97-AF65-F5344CB8AC3E}">
        <p14:creationId xmlns:p14="http://schemas.microsoft.com/office/powerpoint/2010/main" val="3397568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Defense</a:t>
            </a:r>
          </a:p>
        </p:txBody>
      </p:sp>
    </p:spTree>
    <p:extLst>
      <p:ext uri="{BB962C8B-B14F-4D97-AF65-F5344CB8AC3E}">
        <p14:creationId xmlns:p14="http://schemas.microsoft.com/office/powerpoint/2010/main" val="521751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US"/>
              <a:t>Things To Document and Track</a:t>
            </a:r>
            <a:endParaRPr lang="en-JP"/>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lstStyle/>
          <a:p>
            <a:pPr marL="0" indent="0">
              <a:buNone/>
            </a:pPr>
            <a:r>
              <a:rPr lang="en-US"/>
              <a:t>Naming conventions of OUs, computers, users, groups</a:t>
            </a:r>
          </a:p>
          <a:p>
            <a:pPr marL="0" indent="0">
              <a:buNone/>
            </a:pPr>
            <a:r>
              <a:rPr lang="en-US"/>
              <a:t>DNS, network, and DHCP configurations</a:t>
            </a:r>
          </a:p>
          <a:p>
            <a:pPr marL="0" indent="0">
              <a:buNone/>
            </a:pPr>
            <a:r>
              <a:rPr lang="en-US"/>
              <a:t>An intimate understanding of all GPOs and the objects that they are applied to</a:t>
            </a:r>
          </a:p>
          <a:p>
            <a:pPr marL="0" indent="0">
              <a:buNone/>
            </a:pPr>
            <a:r>
              <a:rPr lang="en-US"/>
              <a:t>Assignment of FSMO roles</a:t>
            </a:r>
          </a:p>
          <a:p>
            <a:pPr marL="0" indent="0">
              <a:buNone/>
            </a:pPr>
            <a:r>
              <a:rPr lang="en-US"/>
              <a:t>Full and current application inventory</a:t>
            </a:r>
          </a:p>
          <a:p>
            <a:pPr marL="0" indent="0">
              <a:buNone/>
            </a:pPr>
            <a:r>
              <a:rPr lang="en-US"/>
              <a:t>A list of all enterprise hosts and their location</a:t>
            </a:r>
          </a:p>
          <a:p>
            <a:pPr marL="0" indent="0">
              <a:buNone/>
            </a:pPr>
            <a:r>
              <a:rPr lang="en-US"/>
              <a:t>Any trust relationships we have with other domains or outside entities</a:t>
            </a:r>
          </a:p>
          <a:p>
            <a:pPr marL="0" indent="0">
              <a:buNone/>
            </a:pPr>
            <a:r>
              <a:rPr lang="en-US"/>
              <a:t>Users who have elevated permissions</a:t>
            </a:r>
            <a:endParaRPr lang="en-JP"/>
          </a:p>
        </p:txBody>
      </p:sp>
    </p:spTree>
    <p:extLst>
      <p:ext uri="{BB962C8B-B14F-4D97-AF65-F5344CB8AC3E}">
        <p14:creationId xmlns:p14="http://schemas.microsoft.com/office/powerpoint/2010/main" val="707494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JP"/>
              <a:t>People</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lstStyle/>
          <a:p>
            <a:pPr marL="0" indent="0">
              <a:buNone/>
            </a:pPr>
            <a:r>
              <a:rPr lang="en-US"/>
              <a:t>The organization should have a strong password policy, with a password filter that disallows the use of common words (i.e., welcome, password, names of months/days/seasons, and the company name). If possible, an enterprise password manager should be used to assist users with choosing and using complex passwords.</a:t>
            </a:r>
          </a:p>
          <a:p>
            <a:pPr marL="0" indent="0">
              <a:buNone/>
            </a:pPr>
            <a:r>
              <a:rPr lang="en-US"/>
              <a:t>Rotate passwords periodically for all service accounts.</a:t>
            </a:r>
          </a:p>
          <a:p>
            <a:pPr marL="0" indent="0">
              <a:buNone/>
            </a:pPr>
            <a:r>
              <a:rPr lang="en-US"/>
              <a:t>Disallow local administrator access on user workstations unless a specific business need exists.</a:t>
            </a:r>
          </a:p>
          <a:p>
            <a:pPr marL="0" indent="0">
              <a:buNone/>
            </a:pPr>
            <a:r>
              <a:rPr lang="en-US"/>
              <a:t>Disable the default RID-500 local admin account and create a new admin account for administration subject to LAPS password rotation.</a:t>
            </a:r>
          </a:p>
          <a:p>
            <a:pPr marL="0" indent="0">
              <a:buNone/>
            </a:pPr>
            <a:r>
              <a:rPr lang="en-US"/>
              <a:t>Implement split tiers of administration for administrative users. Too often, during an assessment, you will gain access to Domain Administrator credentials on a computer that an administrator uses for all work activities.</a:t>
            </a:r>
          </a:p>
          <a:p>
            <a:pPr marL="0" indent="0">
              <a:buNone/>
            </a:pPr>
            <a:r>
              <a:rPr lang="en-US"/>
              <a:t>Clean up privileged groups. Does the organization need 50+ Domain/Enterprise Admins? Restrict group membership in highly privileged groups to only those users who require this access to perform their day-to-day system administrator duties.</a:t>
            </a:r>
          </a:p>
          <a:p>
            <a:pPr marL="0" indent="0">
              <a:buNone/>
            </a:pPr>
            <a:r>
              <a:rPr lang="en-US"/>
              <a:t>Where appropriate, place accounts in the Protected Users group.</a:t>
            </a:r>
          </a:p>
          <a:p>
            <a:pPr marL="0" indent="0">
              <a:buNone/>
            </a:pPr>
            <a:r>
              <a:rPr lang="en-US"/>
              <a:t>Disable Kerberos delegation for administrative accounts (the Protected Users group may not do this)</a:t>
            </a:r>
            <a:endParaRPr lang="en-JP"/>
          </a:p>
        </p:txBody>
      </p:sp>
    </p:spTree>
    <p:extLst>
      <p:ext uri="{BB962C8B-B14F-4D97-AF65-F5344CB8AC3E}">
        <p14:creationId xmlns:p14="http://schemas.microsoft.com/office/powerpoint/2010/main" val="1821474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Scenario Example</a:t>
            </a:r>
          </a:p>
        </p:txBody>
      </p:sp>
    </p:spTree>
    <p:extLst>
      <p:ext uri="{BB962C8B-B14F-4D97-AF65-F5344CB8AC3E}">
        <p14:creationId xmlns:p14="http://schemas.microsoft.com/office/powerpoint/2010/main" val="158120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JP"/>
              <a:t>Example 1 – Waiting on an Admin</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a:xfrm>
            <a:off x="838200" y="1232033"/>
            <a:ext cx="10515600" cy="3772045"/>
          </a:xfrm>
        </p:spPr>
        <p:txBody>
          <a:bodyPr>
            <a:normAutofit fontScale="62500" lnSpcReduction="20000"/>
          </a:bodyPr>
          <a:lstStyle/>
          <a:p>
            <a:pPr marL="0" indent="0">
              <a:buNone/>
            </a:pPr>
            <a:r>
              <a:rPr lang="en-US"/>
              <a:t>During this engagement, I compromised a single host and gained SYSTEM level access. </a:t>
            </a:r>
          </a:p>
          <a:p>
            <a:pPr marL="0" indent="0">
              <a:buNone/>
            </a:pPr>
            <a:r>
              <a:rPr lang="en-US"/>
              <a:t>Because this was a domain-joined host, I was able to use this access to enumerate the domain.</a:t>
            </a:r>
          </a:p>
          <a:p>
            <a:pPr marL="0" indent="0">
              <a:buNone/>
            </a:pPr>
            <a:endParaRPr lang="en-US"/>
          </a:p>
          <a:p>
            <a:pPr marL="0" indent="0">
              <a:buNone/>
            </a:pPr>
            <a:r>
              <a:rPr lang="en-US"/>
              <a:t>I went through all of the standard enumeration, but did not find much. </a:t>
            </a:r>
          </a:p>
          <a:p>
            <a:pPr marL="0" indent="0">
              <a:buNone/>
            </a:pPr>
            <a:r>
              <a:rPr lang="en-US"/>
              <a:t>There were Service Principal Names (SPNs) present within the environment, and I was able to perform a Kerberoasting attack and retrieve TGS tickets for a few accounts.</a:t>
            </a:r>
          </a:p>
          <a:p>
            <a:pPr marL="0" indent="0">
              <a:buNone/>
            </a:pPr>
            <a:endParaRPr lang="en-US"/>
          </a:p>
          <a:p>
            <a:pPr marL="0" indent="0">
              <a:buNone/>
            </a:pPr>
            <a:r>
              <a:rPr lang="en-US"/>
              <a:t>I attempted to crack these with Hashcat and some of my standard wordlists and rules, but was unsuccessful at first.</a:t>
            </a:r>
          </a:p>
          <a:p>
            <a:pPr marL="0" indent="0">
              <a:buNone/>
            </a:pPr>
            <a:endParaRPr lang="en-US"/>
          </a:p>
          <a:p>
            <a:pPr marL="0" indent="0">
              <a:buNone/>
            </a:pPr>
            <a:r>
              <a:rPr lang="en-US"/>
              <a:t>I ended up leaving a cracking job running overnight with a very large wordlist combined with the d3ad0ne rule that ships with Hashcat. The next morning I had a hit on one ticket and retrieved the cleartext password for a user account. </a:t>
            </a:r>
          </a:p>
          <a:p>
            <a:pPr marL="0" indent="0">
              <a:buNone/>
            </a:pPr>
            <a:endParaRPr lang="en-US"/>
          </a:p>
          <a:p>
            <a:pPr marL="0" indent="0">
              <a:buNone/>
            </a:pPr>
            <a:r>
              <a:rPr lang="en-US"/>
              <a:t>This account did not give me significant access, but it did give me write access on certain file shares. I used this access to drop SCF files around the shares and left Responder going. </a:t>
            </a:r>
          </a:p>
          <a:p>
            <a:pPr marL="0" indent="0">
              <a:buNone/>
            </a:pPr>
            <a:endParaRPr lang="en-US"/>
          </a:p>
          <a:p>
            <a:pPr marL="0" indent="0">
              <a:buNone/>
            </a:pPr>
            <a:r>
              <a:rPr lang="en-US"/>
              <a:t>After a while, I got a single hit, the NetNTLMv2 hash of a user. I checked through the BloodHound output and noticed that this user was actually a domain admin! Easy day from here.</a:t>
            </a:r>
            <a:endParaRPr lang="en-JP"/>
          </a:p>
        </p:txBody>
      </p:sp>
      <p:sp>
        <p:nvSpPr>
          <p:cNvPr id="4" name="Oval 3">
            <a:extLst>
              <a:ext uri="{FF2B5EF4-FFF2-40B4-BE49-F238E27FC236}">
                <a16:creationId xmlns:a16="http://schemas.microsoft.com/office/drawing/2014/main" id="{04164121-AF2F-BD82-7B99-720372F4E238}"/>
              </a:ext>
            </a:extLst>
          </p:cNvPr>
          <p:cNvSpPr/>
          <p:nvPr/>
        </p:nvSpPr>
        <p:spPr>
          <a:xfrm>
            <a:off x="2512088" y="531949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361A21F1-F70E-2A51-28FE-6F672C50FF65}"/>
              </a:ext>
            </a:extLst>
          </p:cNvPr>
          <p:cNvSpPr txBox="1"/>
          <p:nvPr/>
        </p:nvSpPr>
        <p:spPr>
          <a:xfrm>
            <a:off x="2342940" y="5970856"/>
            <a:ext cx="1423515" cy="276999"/>
          </a:xfrm>
          <a:prstGeom prst="rect">
            <a:avLst/>
          </a:prstGeom>
          <a:noFill/>
        </p:spPr>
        <p:txBody>
          <a:bodyPr wrap="square">
            <a:spAutoFit/>
          </a:bodyPr>
          <a:lstStyle/>
          <a:p>
            <a:r>
              <a:rPr lang="en-JP" sz="1200"/>
              <a:t>SYSTEM level</a:t>
            </a:r>
          </a:p>
        </p:txBody>
      </p:sp>
      <p:cxnSp>
        <p:nvCxnSpPr>
          <p:cNvPr id="8" name="Straight Arrow Connector 7">
            <a:extLst>
              <a:ext uri="{FF2B5EF4-FFF2-40B4-BE49-F238E27FC236}">
                <a16:creationId xmlns:a16="http://schemas.microsoft.com/office/drawing/2014/main" id="{A4A38300-A1D9-3F21-E3DD-DD810E872D30}"/>
              </a:ext>
            </a:extLst>
          </p:cNvPr>
          <p:cNvCxnSpPr>
            <a:cxnSpLocks/>
            <a:stCxn id="4" idx="6"/>
          </p:cNvCxnSpPr>
          <p:nvPr/>
        </p:nvCxnSpPr>
        <p:spPr>
          <a:xfrm flipV="1">
            <a:off x="3125037" y="5254248"/>
            <a:ext cx="1004836" cy="3717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A52B03-26AA-463D-56B7-803A2A5535F0}"/>
              </a:ext>
            </a:extLst>
          </p:cNvPr>
          <p:cNvSpPr txBox="1"/>
          <p:nvPr/>
        </p:nvSpPr>
        <p:spPr>
          <a:xfrm>
            <a:off x="3687745" y="4938834"/>
            <a:ext cx="2408255" cy="276999"/>
          </a:xfrm>
          <a:prstGeom prst="rect">
            <a:avLst/>
          </a:prstGeom>
          <a:noFill/>
        </p:spPr>
        <p:txBody>
          <a:bodyPr wrap="square">
            <a:spAutoFit/>
          </a:bodyPr>
          <a:lstStyle/>
          <a:p>
            <a:r>
              <a:rPr lang="en-JP" sz="1200"/>
              <a:t>standard Enumeration -&gt; fail</a:t>
            </a:r>
          </a:p>
        </p:txBody>
      </p:sp>
      <p:sp>
        <p:nvSpPr>
          <p:cNvPr id="12" name="Oval 11">
            <a:extLst>
              <a:ext uri="{FF2B5EF4-FFF2-40B4-BE49-F238E27FC236}">
                <a16:creationId xmlns:a16="http://schemas.microsoft.com/office/drawing/2014/main" id="{2D6671A8-1B6C-FC92-99BE-B171CCF5256F}"/>
              </a:ext>
            </a:extLst>
          </p:cNvPr>
          <p:cNvSpPr/>
          <p:nvPr/>
        </p:nvSpPr>
        <p:spPr>
          <a:xfrm>
            <a:off x="4160018" y="5496406"/>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SPN</a:t>
            </a:r>
          </a:p>
          <a:p>
            <a:pPr algn="ctr"/>
            <a:r>
              <a:rPr lang="en-JP" sz="1200">
                <a:solidFill>
                  <a:schemeClr val="tx1"/>
                </a:solidFill>
              </a:rPr>
              <a:t>account</a:t>
            </a:r>
          </a:p>
        </p:txBody>
      </p:sp>
      <p:cxnSp>
        <p:nvCxnSpPr>
          <p:cNvPr id="13" name="Straight Arrow Connector 12">
            <a:extLst>
              <a:ext uri="{FF2B5EF4-FFF2-40B4-BE49-F238E27FC236}">
                <a16:creationId xmlns:a16="http://schemas.microsoft.com/office/drawing/2014/main" id="{95EF77B6-A31D-072A-5A91-96BCA8DC8CB7}"/>
              </a:ext>
            </a:extLst>
          </p:cNvPr>
          <p:cNvCxnSpPr>
            <a:cxnSpLocks/>
            <a:stCxn id="4" idx="6"/>
            <a:endCxn id="12" idx="2"/>
          </p:cNvCxnSpPr>
          <p:nvPr/>
        </p:nvCxnSpPr>
        <p:spPr>
          <a:xfrm>
            <a:off x="3125037" y="5625967"/>
            <a:ext cx="1034981" cy="1769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AFE88-E703-36DC-92FD-BA26F00E4F81}"/>
              </a:ext>
            </a:extLst>
          </p:cNvPr>
          <p:cNvSpPr/>
          <p:nvPr/>
        </p:nvSpPr>
        <p:spPr>
          <a:xfrm>
            <a:off x="5803763" y="493390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sp>
        <p:nvSpPr>
          <p:cNvPr id="17" name="TextBox 16">
            <a:extLst>
              <a:ext uri="{FF2B5EF4-FFF2-40B4-BE49-F238E27FC236}">
                <a16:creationId xmlns:a16="http://schemas.microsoft.com/office/drawing/2014/main" id="{95FB9FAB-E293-AC0C-FDC2-3E81B8A7C3E2}"/>
              </a:ext>
            </a:extLst>
          </p:cNvPr>
          <p:cNvSpPr txBox="1"/>
          <p:nvPr/>
        </p:nvSpPr>
        <p:spPr>
          <a:xfrm>
            <a:off x="6185463" y="5391658"/>
            <a:ext cx="612949" cy="276999"/>
          </a:xfrm>
          <a:prstGeom prst="rect">
            <a:avLst/>
          </a:prstGeom>
          <a:noFill/>
        </p:spPr>
        <p:txBody>
          <a:bodyPr wrap="square">
            <a:spAutoFit/>
          </a:bodyPr>
          <a:lstStyle/>
          <a:p>
            <a:r>
              <a:rPr lang="en-JP" sz="1200"/>
              <a:t>TGT</a:t>
            </a:r>
          </a:p>
        </p:txBody>
      </p:sp>
      <p:cxnSp>
        <p:nvCxnSpPr>
          <p:cNvPr id="18" name="Straight Arrow Connector 17">
            <a:extLst>
              <a:ext uri="{FF2B5EF4-FFF2-40B4-BE49-F238E27FC236}">
                <a16:creationId xmlns:a16="http://schemas.microsoft.com/office/drawing/2014/main" id="{D7AD74F9-259E-D1AA-329E-BE8721A23832}"/>
              </a:ext>
            </a:extLst>
          </p:cNvPr>
          <p:cNvCxnSpPr>
            <a:cxnSpLocks/>
            <a:stCxn id="12" idx="6"/>
            <a:endCxn id="16" idx="2"/>
          </p:cNvCxnSpPr>
          <p:nvPr/>
        </p:nvCxnSpPr>
        <p:spPr>
          <a:xfrm flipV="1">
            <a:off x="4772967" y="5240384"/>
            <a:ext cx="1030796" cy="56249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1AB52E05-1C4B-8872-58F9-FB7A153E5E2C}"/>
              </a:ext>
            </a:extLst>
          </p:cNvPr>
          <p:cNvSpPr/>
          <p:nvPr/>
        </p:nvSpPr>
        <p:spPr>
          <a:xfrm>
            <a:off x="6193448" y="4851583"/>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2" name="TextBox 21">
            <a:extLst>
              <a:ext uri="{FF2B5EF4-FFF2-40B4-BE49-F238E27FC236}">
                <a16:creationId xmlns:a16="http://schemas.microsoft.com/office/drawing/2014/main" id="{ABAA5E03-9C91-A8B0-02E8-AB6BD0DA1B69}"/>
              </a:ext>
            </a:extLst>
          </p:cNvPr>
          <p:cNvSpPr txBox="1"/>
          <p:nvPr/>
        </p:nvSpPr>
        <p:spPr>
          <a:xfrm>
            <a:off x="6390619" y="4672406"/>
            <a:ext cx="1501526" cy="276999"/>
          </a:xfrm>
          <a:prstGeom prst="rect">
            <a:avLst/>
          </a:prstGeom>
          <a:noFill/>
        </p:spPr>
        <p:txBody>
          <a:bodyPr wrap="square">
            <a:spAutoFit/>
          </a:bodyPr>
          <a:lstStyle/>
          <a:p>
            <a:r>
              <a:rPr lang="en-JP" sz="1200"/>
              <a:t>Offline Crack -&gt; fail</a:t>
            </a:r>
          </a:p>
        </p:txBody>
      </p:sp>
      <p:sp>
        <p:nvSpPr>
          <p:cNvPr id="26" name="Oval 25">
            <a:extLst>
              <a:ext uri="{FF2B5EF4-FFF2-40B4-BE49-F238E27FC236}">
                <a16:creationId xmlns:a16="http://schemas.microsoft.com/office/drawing/2014/main" id="{DBE0F2BC-C8E7-CE1B-F627-971A9C592CDB}"/>
              </a:ext>
            </a:extLst>
          </p:cNvPr>
          <p:cNvSpPr/>
          <p:nvPr/>
        </p:nvSpPr>
        <p:spPr>
          <a:xfrm>
            <a:off x="5769147" y="5738465"/>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user3</a:t>
            </a:r>
          </a:p>
        </p:txBody>
      </p:sp>
      <p:sp>
        <p:nvSpPr>
          <p:cNvPr id="27" name="TextBox 26">
            <a:extLst>
              <a:ext uri="{FF2B5EF4-FFF2-40B4-BE49-F238E27FC236}">
                <a16:creationId xmlns:a16="http://schemas.microsoft.com/office/drawing/2014/main" id="{AACDFADC-834B-B69E-2749-3F166AAD6969}"/>
              </a:ext>
            </a:extLst>
          </p:cNvPr>
          <p:cNvSpPr txBox="1"/>
          <p:nvPr/>
        </p:nvSpPr>
        <p:spPr>
          <a:xfrm>
            <a:off x="6150847" y="6196214"/>
            <a:ext cx="612949" cy="276999"/>
          </a:xfrm>
          <a:prstGeom prst="rect">
            <a:avLst/>
          </a:prstGeom>
          <a:noFill/>
        </p:spPr>
        <p:txBody>
          <a:bodyPr wrap="square">
            <a:spAutoFit/>
          </a:bodyPr>
          <a:lstStyle/>
          <a:p>
            <a:r>
              <a:rPr lang="en-JP" sz="1200"/>
              <a:t>TGT</a:t>
            </a:r>
          </a:p>
        </p:txBody>
      </p:sp>
      <p:sp>
        <p:nvSpPr>
          <p:cNvPr id="28" name="Arc 27">
            <a:extLst>
              <a:ext uri="{FF2B5EF4-FFF2-40B4-BE49-F238E27FC236}">
                <a16:creationId xmlns:a16="http://schemas.microsoft.com/office/drawing/2014/main" id="{E0574CAE-79E1-E277-00FD-920A6E53C046}"/>
              </a:ext>
            </a:extLst>
          </p:cNvPr>
          <p:cNvSpPr/>
          <p:nvPr/>
        </p:nvSpPr>
        <p:spPr>
          <a:xfrm>
            <a:off x="6158832" y="5656139"/>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9" name="TextBox 28">
            <a:extLst>
              <a:ext uri="{FF2B5EF4-FFF2-40B4-BE49-F238E27FC236}">
                <a16:creationId xmlns:a16="http://schemas.microsoft.com/office/drawing/2014/main" id="{6E4684D8-E2EB-0EB4-3D34-FD7A971F5C4D}"/>
              </a:ext>
            </a:extLst>
          </p:cNvPr>
          <p:cNvSpPr txBox="1"/>
          <p:nvPr/>
        </p:nvSpPr>
        <p:spPr>
          <a:xfrm>
            <a:off x="6356002" y="5558803"/>
            <a:ext cx="1645973" cy="276999"/>
          </a:xfrm>
          <a:prstGeom prst="rect">
            <a:avLst/>
          </a:prstGeom>
          <a:noFill/>
        </p:spPr>
        <p:txBody>
          <a:bodyPr wrap="square">
            <a:spAutoFit/>
          </a:bodyPr>
          <a:lstStyle/>
          <a:p>
            <a:r>
              <a:rPr lang="en-JP" sz="1200"/>
              <a:t>Offline Crack -&gt; success</a:t>
            </a:r>
          </a:p>
        </p:txBody>
      </p:sp>
      <p:cxnSp>
        <p:nvCxnSpPr>
          <p:cNvPr id="30" name="Straight Arrow Connector 29">
            <a:extLst>
              <a:ext uri="{FF2B5EF4-FFF2-40B4-BE49-F238E27FC236}">
                <a16:creationId xmlns:a16="http://schemas.microsoft.com/office/drawing/2014/main" id="{B607E4F2-FD1F-1EBC-64DE-5EF7CC94985F}"/>
              </a:ext>
            </a:extLst>
          </p:cNvPr>
          <p:cNvCxnSpPr>
            <a:cxnSpLocks/>
            <a:stCxn id="12" idx="6"/>
            <a:endCxn id="26" idx="2"/>
          </p:cNvCxnSpPr>
          <p:nvPr/>
        </p:nvCxnSpPr>
        <p:spPr>
          <a:xfrm>
            <a:off x="4772967" y="5802881"/>
            <a:ext cx="996180" cy="24205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ABA068-787F-9053-43D5-AA4773A743DB}"/>
              </a:ext>
            </a:extLst>
          </p:cNvPr>
          <p:cNvCxnSpPr>
            <a:cxnSpLocks/>
            <a:stCxn id="26" idx="6"/>
            <a:endCxn id="39" idx="2"/>
          </p:cNvCxnSpPr>
          <p:nvPr/>
        </p:nvCxnSpPr>
        <p:spPr>
          <a:xfrm flipV="1">
            <a:off x="6382096" y="5623495"/>
            <a:ext cx="2573614" cy="42144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0B4F800-A5ED-CEF7-FC22-32D65F5C1034}"/>
              </a:ext>
            </a:extLst>
          </p:cNvPr>
          <p:cNvSpPr txBox="1"/>
          <p:nvPr/>
        </p:nvSpPr>
        <p:spPr>
          <a:xfrm>
            <a:off x="6491937" y="5906439"/>
            <a:ext cx="2183373" cy="276999"/>
          </a:xfrm>
          <a:prstGeom prst="rect">
            <a:avLst/>
          </a:prstGeom>
          <a:noFill/>
        </p:spPr>
        <p:txBody>
          <a:bodyPr wrap="square">
            <a:spAutoFit/>
          </a:bodyPr>
          <a:lstStyle/>
          <a:p>
            <a:r>
              <a:rPr lang="en-JP" sz="1200"/>
              <a:t>write access, share, Reponder</a:t>
            </a:r>
          </a:p>
        </p:txBody>
      </p:sp>
      <p:sp>
        <p:nvSpPr>
          <p:cNvPr id="39" name="Oval 38">
            <a:extLst>
              <a:ext uri="{FF2B5EF4-FFF2-40B4-BE49-F238E27FC236}">
                <a16:creationId xmlns:a16="http://schemas.microsoft.com/office/drawing/2014/main" id="{7D8CBC89-737B-0589-0F4D-786E25C303CD}"/>
              </a:ext>
            </a:extLst>
          </p:cNvPr>
          <p:cNvSpPr/>
          <p:nvPr/>
        </p:nvSpPr>
        <p:spPr>
          <a:xfrm>
            <a:off x="8955710" y="531702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domain</a:t>
            </a:r>
          </a:p>
          <a:p>
            <a:pPr algn="ctr"/>
            <a:r>
              <a:rPr lang="en-JP" sz="1200">
                <a:solidFill>
                  <a:schemeClr val="tx1"/>
                </a:solidFill>
              </a:rPr>
              <a:t>admin</a:t>
            </a:r>
          </a:p>
        </p:txBody>
      </p:sp>
      <p:sp>
        <p:nvSpPr>
          <p:cNvPr id="41" name="TextBox 40">
            <a:extLst>
              <a:ext uri="{FF2B5EF4-FFF2-40B4-BE49-F238E27FC236}">
                <a16:creationId xmlns:a16="http://schemas.microsoft.com/office/drawing/2014/main" id="{1BF6E754-CFB5-AE9F-76F2-865274802B9A}"/>
              </a:ext>
            </a:extLst>
          </p:cNvPr>
          <p:cNvSpPr txBox="1"/>
          <p:nvPr/>
        </p:nvSpPr>
        <p:spPr>
          <a:xfrm>
            <a:off x="9178974" y="5906438"/>
            <a:ext cx="1423515" cy="276999"/>
          </a:xfrm>
          <a:prstGeom prst="rect">
            <a:avLst/>
          </a:prstGeom>
          <a:noFill/>
        </p:spPr>
        <p:txBody>
          <a:bodyPr wrap="square">
            <a:spAutoFit/>
          </a:bodyPr>
          <a:lstStyle/>
          <a:p>
            <a:r>
              <a:rPr lang="en-JP" sz="1200"/>
              <a:t>Net-NTLMv2 hash</a:t>
            </a:r>
          </a:p>
        </p:txBody>
      </p:sp>
    </p:spTree>
    <p:extLst>
      <p:ext uri="{BB962C8B-B14F-4D97-AF65-F5344CB8AC3E}">
        <p14:creationId xmlns:p14="http://schemas.microsoft.com/office/powerpoint/2010/main" val="1070688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normAutofit/>
          </a:bodyPr>
          <a:lstStyle/>
          <a:p>
            <a:r>
              <a:rPr lang="en-US"/>
              <a:t>Scenario 2 - Spraying The Night Away</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a:xfrm>
            <a:off x="838200" y="1232033"/>
            <a:ext cx="10515600" cy="3772045"/>
          </a:xfrm>
        </p:spPr>
        <p:txBody>
          <a:bodyPr>
            <a:normAutofit fontScale="70000" lnSpcReduction="20000"/>
          </a:bodyPr>
          <a:lstStyle/>
          <a:p>
            <a:pPr marL="0" indent="0">
              <a:buNone/>
            </a:pPr>
            <a:r>
              <a:rPr lang="en-US"/>
              <a:t>Password spraying can be an extremely effective way to gain a foothold in a domain, but we must exercise great care not to lock out user accounts in the process. </a:t>
            </a:r>
          </a:p>
          <a:p>
            <a:pPr marL="0" indent="0">
              <a:buNone/>
            </a:pPr>
            <a:r>
              <a:rPr lang="en-US"/>
              <a:t>On one engagement, I found an SMB NULL session using the enum4linux tool and retrieved both a listing of all users from the domain, and the domain password policy. </a:t>
            </a:r>
          </a:p>
          <a:p>
            <a:pPr marL="0" indent="0">
              <a:buNone/>
            </a:pPr>
            <a:endParaRPr lang="en-US"/>
          </a:p>
          <a:p>
            <a:pPr marL="0" indent="0">
              <a:buNone/>
            </a:pPr>
            <a:r>
              <a:rPr lang="en-US"/>
              <a:t>Knowing the password policy was crucial because I could ensure that I was staying within the parameters to not lock out any accounts and also knew that the policy was a minimum eight-character password and password complexity was enforced (meaning that a user's password required 3/4 of special character, number, uppercase, or lower case number, i.e., Welcome1). I tried several common weak passwords such as Welcome1, Password1, Password123, Spring2018, etc. but did not get any hits. Finally, I made an attempt with Spring@18 and got a hit! Using this account, I ran BloodHound and found several hosts where this user had local admin access.</a:t>
            </a:r>
          </a:p>
          <a:p>
            <a:pPr marL="0" indent="0">
              <a:buNone/>
            </a:pPr>
            <a:endParaRPr lang="en-US"/>
          </a:p>
          <a:p>
            <a:pPr marL="0" indent="0">
              <a:buNone/>
            </a:pPr>
            <a:r>
              <a:rPr lang="en-US"/>
              <a:t>I noticed that a domain admin account had an active session on one of these hosts. </a:t>
            </a:r>
          </a:p>
          <a:p>
            <a:pPr marL="0" indent="0">
              <a:buNone/>
            </a:pPr>
            <a:endParaRPr lang="en-US"/>
          </a:p>
          <a:p>
            <a:pPr marL="0" indent="0">
              <a:buNone/>
            </a:pPr>
            <a:r>
              <a:rPr lang="en-US"/>
              <a:t>I was able to use the Rubeus tool and extract the Kerberos TGT ticket for this domain user.</a:t>
            </a:r>
          </a:p>
          <a:p>
            <a:pPr marL="0" indent="0">
              <a:buNone/>
            </a:pPr>
            <a:r>
              <a:rPr lang="en-US"/>
              <a:t> From there, I was able to perform a pass-the-ticket attack and authenticate as this domain admin user. </a:t>
            </a:r>
          </a:p>
          <a:p>
            <a:pPr marL="0" indent="0">
              <a:buNone/>
            </a:pPr>
            <a:r>
              <a:rPr lang="en-US"/>
              <a:t>As a bonus, I was able to take over the trusting domain as well because the Domain Administrators group for the domain that I took over was a part of the Administrators group in the trusting domain via nested group membership, meaning I could use the same set of credentials to authenticate to the other domain with full administrative level access.</a:t>
            </a:r>
            <a:endParaRPr lang="en-JP"/>
          </a:p>
        </p:txBody>
      </p:sp>
      <p:sp>
        <p:nvSpPr>
          <p:cNvPr id="4" name="Oval 3">
            <a:extLst>
              <a:ext uri="{FF2B5EF4-FFF2-40B4-BE49-F238E27FC236}">
                <a16:creationId xmlns:a16="http://schemas.microsoft.com/office/drawing/2014/main" id="{04164121-AF2F-BD82-7B99-720372F4E238}"/>
              </a:ext>
            </a:extLst>
          </p:cNvPr>
          <p:cNvSpPr/>
          <p:nvPr/>
        </p:nvSpPr>
        <p:spPr>
          <a:xfrm>
            <a:off x="2512088" y="531949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361A21F1-F70E-2A51-28FE-6F672C50FF65}"/>
              </a:ext>
            </a:extLst>
          </p:cNvPr>
          <p:cNvSpPr txBox="1"/>
          <p:nvPr/>
        </p:nvSpPr>
        <p:spPr>
          <a:xfrm>
            <a:off x="2342940" y="5970856"/>
            <a:ext cx="1423515" cy="276999"/>
          </a:xfrm>
          <a:prstGeom prst="rect">
            <a:avLst/>
          </a:prstGeom>
          <a:noFill/>
        </p:spPr>
        <p:txBody>
          <a:bodyPr wrap="square">
            <a:spAutoFit/>
          </a:bodyPr>
          <a:lstStyle/>
          <a:p>
            <a:r>
              <a:rPr lang="en-JP" sz="1200"/>
              <a:t>SYSTEM level</a:t>
            </a:r>
          </a:p>
        </p:txBody>
      </p:sp>
      <p:sp>
        <p:nvSpPr>
          <p:cNvPr id="9" name="TextBox 8">
            <a:extLst>
              <a:ext uri="{FF2B5EF4-FFF2-40B4-BE49-F238E27FC236}">
                <a16:creationId xmlns:a16="http://schemas.microsoft.com/office/drawing/2014/main" id="{75A52B03-26AA-463D-56B7-803A2A5535F0}"/>
              </a:ext>
            </a:extLst>
          </p:cNvPr>
          <p:cNvSpPr txBox="1"/>
          <p:nvPr/>
        </p:nvSpPr>
        <p:spPr>
          <a:xfrm>
            <a:off x="3167521" y="5348967"/>
            <a:ext cx="1357221" cy="276999"/>
          </a:xfrm>
          <a:prstGeom prst="rect">
            <a:avLst/>
          </a:prstGeom>
          <a:noFill/>
        </p:spPr>
        <p:txBody>
          <a:bodyPr wrap="square">
            <a:spAutoFit/>
          </a:bodyPr>
          <a:lstStyle/>
          <a:p>
            <a:r>
              <a:rPr lang="en-JP" sz="1200"/>
              <a:t>SMB null sessions</a:t>
            </a:r>
          </a:p>
        </p:txBody>
      </p:sp>
      <p:sp>
        <p:nvSpPr>
          <p:cNvPr id="12" name="Oval 11">
            <a:extLst>
              <a:ext uri="{FF2B5EF4-FFF2-40B4-BE49-F238E27FC236}">
                <a16:creationId xmlns:a16="http://schemas.microsoft.com/office/drawing/2014/main" id="{2D6671A8-1B6C-FC92-99BE-B171CCF5256F}"/>
              </a:ext>
            </a:extLst>
          </p:cNvPr>
          <p:cNvSpPr/>
          <p:nvPr/>
        </p:nvSpPr>
        <p:spPr>
          <a:xfrm>
            <a:off x="4493865"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All</a:t>
            </a:r>
          </a:p>
          <a:p>
            <a:pPr algn="ctr"/>
            <a:r>
              <a:rPr lang="en-JP" sz="1200">
                <a:solidFill>
                  <a:schemeClr val="tx1"/>
                </a:solidFill>
              </a:rPr>
              <a:t>user</a:t>
            </a:r>
          </a:p>
        </p:txBody>
      </p:sp>
      <p:cxnSp>
        <p:nvCxnSpPr>
          <p:cNvPr id="13" name="Straight Arrow Connector 12">
            <a:extLst>
              <a:ext uri="{FF2B5EF4-FFF2-40B4-BE49-F238E27FC236}">
                <a16:creationId xmlns:a16="http://schemas.microsoft.com/office/drawing/2014/main" id="{95EF77B6-A31D-072A-5A91-96BCA8DC8CB7}"/>
              </a:ext>
            </a:extLst>
          </p:cNvPr>
          <p:cNvCxnSpPr>
            <a:cxnSpLocks/>
            <a:stCxn id="4" idx="6"/>
            <a:endCxn id="12" idx="2"/>
          </p:cNvCxnSpPr>
          <p:nvPr/>
        </p:nvCxnSpPr>
        <p:spPr>
          <a:xfrm flipV="1">
            <a:off x="3125037" y="5621565"/>
            <a:ext cx="1368828" cy="44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AFE88-E703-36DC-92FD-BA26F00E4F81}"/>
              </a:ext>
            </a:extLst>
          </p:cNvPr>
          <p:cNvSpPr/>
          <p:nvPr/>
        </p:nvSpPr>
        <p:spPr>
          <a:xfrm>
            <a:off x="5803763"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sp>
        <p:nvSpPr>
          <p:cNvPr id="17" name="TextBox 16">
            <a:extLst>
              <a:ext uri="{FF2B5EF4-FFF2-40B4-BE49-F238E27FC236}">
                <a16:creationId xmlns:a16="http://schemas.microsoft.com/office/drawing/2014/main" id="{95FB9FAB-E293-AC0C-FDC2-3E81B8A7C3E2}"/>
              </a:ext>
            </a:extLst>
          </p:cNvPr>
          <p:cNvSpPr txBox="1"/>
          <p:nvPr/>
        </p:nvSpPr>
        <p:spPr>
          <a:xfrm>
            <a:off x="5791938" y="5970855"/>
            <a:ext cx="2288251" cy="276999"/>
          </a:xfrm>
          <a:prstGeom prst="rect">
            <a:avLst/>
          </a:prstGeom>
          <a:noFill/>
        </p:spPr>
        <p:txBody>
          <a:bodyPr wrap="square">
            <a:spAutoFit/>
          </a:bodyPr>
          <a:lstStyle/>
          <a:p>
            <a:r>
              <a:rPr lang="en-JP" sz="1200"/>
              <a:t>active session of domain admin</a:t>
            </a:r>
          </a:p>
        </p:txBody>
      </p:sp>
      <p:cxnSp>
        <p:nvCxnSpPr>
          <p:cNvPr id="18" name="Straight Arrow Connector 17">
            <a:extLst>
              <a:ext uri="{FF2B5EF4-FFF2-40B4-BE49-F238E27FC236}">
                <a16:creationId xmlns:a16="http://schemas.microsoft.com/office/drawing/2014/main" id="{D7AD74F9-259E-D1AA-329E-BE8721A23832}"/>
              </a:ext>
            </a:extLst>
          </p:cNvPr>
          <p:cNvCxnSpPr>
            <a:cxnSpLocks/>
            <a:stCxn id="12" idx="6"/>
            <a:endCxn id="16" idx="2"/>
          </p:cNvCxnSpPr>
          <p:nvPr/>
        </p:nvCxnSpPr>
        <p:spPr>
          <a:xfrm>
            <a:off x="5106814" y="5621565"/>
            <a:ext cx="69694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1AB52E05-1C4B-8872-58F9-FB7A153E5E2C}"/>
              </a:ext>
            </a:extLst>
          </p:cNvPr>
          <p:cNvSpPr/>
          <p:nvPr/>
        </p:nvSpPr>
        <p:spPr>
          <a:xfrm>
            <a:off x="6193448" y="5232764"/>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2" name="TextBox 21">
            <a:extLst>
              <a:ext uri="{FF2B5EF4-FFF2-40B4-BE49-F238E27FC236}">
                <a16:creationId xmlns:a16="http://schemas.microsoft.com/office/drawing/2014/main" id="{ABAA5E03-9C91-A8B0-02E8-AB6BD0DA1B69}"/>
              </a:ext>
            </a:extLst>
          </p:cNvPr>
          <p:cNvSpPr txBox="1"/>
          <p:nvPr/>
        </p:nvSpPr>
        <p:spPr>
          <a:xfrm>
            <a:off x="6382096" y="4979922"/>
            <a:ext cx="1501526" cy="276999"/>
          </a:xfrm>
          <a:prstGeom prst="rect">
            <a:avLst/>
          </a:prstGeom>
          <a:noFill/>
        </p:spPr>
        <p:txBody>
          <a:bodyPr wrap="square">
            <a:spAutoFit/>
          </a:bodyPr>
          <a:lstStyle/>
          <a:p>
            <a:r>
              <a:rPr lang="en-JP" sz="1200"/>
              <a:t>Dictionary Attack</a:t>
            </a:r>
          </a:p>
        </p:txBody>
      </p:sp>
      <p:cxnSp>
        <p:nvCxnSpPr>
          <p:cNvPr id="33" name="Straight Arrow Connector 32">
            <a:extLst>
              <a:ext uri="{FF2B5EF4-FFF2-40B4-BE49-F238E27FC236}">
                <a16:creationId xmlns:a16="http://schemas.microsoft.com/office/drawing/2014/main" id="{92ABA068-787F-9053-43D5-AA4773A743DB}"/>
              </a:ext>
            </a:extLst>
          </p:cNvPr>
          <p:cNvCxnSpPr>
            <a:cxnSpLocks/>
            <a:stCxn id="16" idx="6"/>
            <a:endCxn id="39" idx="2"/>
          </p:cNvCxnSpPr>
          <p:nvPr/>
        </p:nvCxnSpPr>
        <p:spPr>
          <a:xfrm>
            <a:off x="6416712" y="5621565"/>
            <a:ext cx="1663477" cy="19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D8CBC89-737B-0589-0F4D-786E25C303CD}"/>
              </a:ext>
            </a:extLst>
          </p:cNvPr>
          <p:cNvSpPr/>
          <p:nvPr/>
        </p:nvSpPr>
        <p:spPr>
          <a:xfrm>
            <a:off x="8080189" y="531702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domain</a:t>
            </a:r>
          </a:p>
          <a:p>
            <a:pPr algn="ctr"/>
            <a:r>
              <a:rPr lang="en-JP" sz="1200">
                <a:solidFill>
                  <a:schemeClr val="tx1"/>
                </a:solidFill>
              </a:rPr>
              <a:t>admin</a:t>
            </a:r>
          </a:p>
        </p:txBody>
      </p:sp>
    </p:spTree>
    <p:extLst>
      <p:ext uri="{BB962C8B-B14F-4D97-AF65-F5344CB8AC3E}">
        <p14:creationId xmlns:p14="http://schemas.microsoft.com/office/powerpoint/2010/main" val="2989871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normAutofit/>
          </a:bodyPr>
          <a:lstStyle/>
          <a:p>
            <a:r>
              <a:rPr lang="en-US"/>
              <a:t>Scenario 3 - Fighting In The Dark</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a:xfrm>
            <a:off x="838200" y="1232033"/>
            <a:ext cx="10515600" cy="3772045"/>
          </a:xfrm>
        </p:spPr>
        <p:txBody>
          <a:bodyPr>
            <a:normAutofit fontScale="55000" lnSpcReduction="20000"/>
          </a:bodyPr>
          <a:lstStyle/>
          <a:p>
            <a:pPr marL="0" indent="0">
              <a:buNone/>
            </a:pPr>
            <a:r>
              <a:rPr lang="en-US"/>
              <a:t>I had tried all of my standard ways to obtain a foothold on this third engagement, and nothing had worked. </a:t>
            </a:r>
          </a:p>
          <a:p>
            <a:pPr marL="0" indent="0">
              <a:buNone/>
            </a:pPr>
            <a:endParaRPr lang="en-US"/>
          </a:p>
          <a:p>
            <a:pPr marL="0" indent="0">
              <a:buNone/>
            </a:pPr>
            <a:r>
              <a:rPr lang="en-US"/>
              <a:t>I decided that I would use the Kerbrute tool to attempt to enumerate valid usernames and then, if I found any, attempt a targeted password spraying attack since I did not know the password policy and didn't want to lock any accounts out. </a:t>
            </a:r>
          </a:p>
          <a:p>
            <a:pPr marL="0" indent="0">
              <a:buNone/>
            </a:pPr>
            <a:endParaRPr lang="en-US"/>
          </a:p>
          <a:p>
            <a:pPr marL="0" indent="0">
              <a:buNone/>
            </a:pPr>
            <a:r>
              <a:rPr lang="en-US"/>
              <a:t>I used the linkedin2username tool to first mashup potential usernames from the company's LinkedIn page. </a:t>
            </a:r>
          </a:p>
          <a:p>
            <a:pPr marL="0" indent="0">
              <a:buNone/>
            </a:pPr>
            <a:r>
              <a:rPr lang="en-US"/>
              <a:t>I combined this list with several username lists from the statistically-likely-usernames GitHub repo and, after using the userenum feature of Kerbrute, ended up with 516 valid users. </a:t>
            </a:r>
          </a:p>
          <a:p>
            <a:pPr marL="0" indent="0">
              <a:buNone/>
            </a:pPr>
            <a:endParaRPr lang="en-US"/>
          </a:p>
          <a:p>
            <a:pPr marL="0" indent="0">
              <a:buNone/>
            </a:pPr>
            <a:r>
              <a:rPr lang="en-US"/>
              <a:t>I knew I had to tread carefully with password spraying, so I tried with the password Welcome2021 and got a single hit! Using this account, I ran the Python version of BloodHound from my attack host and found that all domain users had RDP access to a single box. </a:t>
            </a:r>
          </a:p>
          <a:p>
            <a:pPr marL="0" indent="0">
              <a:buNone/>
            </a:pPr>
            <a:endParaRPr lang="en-US"/>
          </a:p>
          <a:p>
            <a:pPr marL="0" indent="0">
              <a:buNone/>
            </a:pPr>
            <a:r>
              <a:rPr lang="en-US"/>
              <a:t>I logged into this host and used the PowerShell tool DomainPasswordSpray to spray again. </a:t>
            </a:r>
          </a:p>
          <a:p>
            <a:pPr marL="0" indent="0">
              <a:buNone/>
            </a:pPr>
            <a:r>
              <a:rPr lang="en-US"/>
              <a:t>I was more confident this time around because I could a) view the password policy and b) the DomainPasswordSpray tool will remove accounts close to lockout from the target list. Being that I was authenticated within the domain, I could now spray with all domain users, which gave me significantly more targets. I tried again with the common password Fall2021 and got several hits, all for users not in my initial wordlist. I checked the rights for each of these accounts and found that one was in the Help Desk group, which had GenericAll rights over the Enterprise Key Admins group. </a:t>
            </a:r>
          </a:p>
          <a:p>
            <a:pPr marL="0" indent="0">
              <a:buNone/>
            </a:pPr>
            <a:endParaRPr lang="en-US"/>
          </a:p>
          <a:p>
            <a:pPr marL="0" indent="0">
              <a:buNone/>
            </a:pPr>
            <a:r>
              <a:rPr lang="en-US"/>
              <a:t>The Enterprise Key Admins group had GenericAll privileges over a domain controller, so I added the account I controlled to this group, authenticated again, and inherited these privileges. Using these rights, I performed the Shadow Credentials attack and retrieved the NT hash for the domain controller machine account. With this NT hash, I was then able to perform a DCSync attack and retrieve the NTLM password hashes for all users in the domain because a domain controller can perform replication, which is required for DCSync.</a:t>
            </a:r>
            <a:endParaRPr lang="en-JP"/>
          </a:p>
        </p:txBody>
      </p:sp>
      <p:sp>
        <p:nvSpPr>
          <p:cNvPr id="4" name="Oval 3">
            <a:extLst>
              <a:ext uri="{FF2B5EF4-FFF2-40B4-BE49-F238E27FC236}">
                <a16:creationId xmlns:a16="http://schemas.microsoft.com/office/drawing/2014/main" id="{04164121-AF2F-BD82-7B99-720372F4E238}"/>
              </a:ext>
            </a:extLst>
          </p:cNvPr>
          <p:cNvSpPr/>
          <p:nvPr/>
        </p:nvSpPr>
        <p:spPr>
          <a:xfrm>
            <a:off x="2512088" y="531949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361A21F1-F70E-2A51-28FE-6F672C50FF65}"/>
              </a:ext>
            </a:extLst>
          </p:cNvPr>
          <p:cNvSpPr txBox="1"/>
          <p:nvPr/>
        </p:nvSpPr>
        <p:spPr>
          <a:xfrm>
            <a:off x="2342940" y="5970856"/>
            <a:ext cx="1423515" cy="276999"/>
          </a:xfrm>
          <a:prstGeom prst="rect">
            <a:avLst/>
          </a:prstGeom>
          <a:noFill/>
        </p:spPr>
        <p:txBody>
          <a:bodyPr wrap="square">
            <a:spAutoFit/>
          </a:bodyPr>
          <a:lstStyle/>
          <a:p>
            <a:r>
              <a:rPr lang="en-JP" sz="1200"/>
              <a:t>not join domain</a:t>
            </a:r>
          </a:p>
        </p:txBody>
      </p:sp>
      <p:sp>
        <p:nvSpPr>
          <p:cNvPr id="9" name="TextBox 8">
            <a:extLst>
              <a:ext uri="{FF2B5EF4-FFF2-40B4-BE49-F238E27FC236}">
                <a16:creationId xmlns:a16="http://schemas.microsoft.com/office/drawing/2014/main" id="{75A52B03-26AA-463D-56B7-803A2A5535F0}"/>
              </a:ext>
            </a:extLst>
          </p:cNvPr>
          <p:cNvSpPr txBox="1"/>
          <p:nvPr/>
        </p:nvSpPr>
        <p:spPr>
          <a:xfrm>
            <a:off x="3167521" y="5348967"/>
            <a:ext cx="1357221" cy="276999"/>
          </a:xfrm>
          <a:prstGeom prst="rect">
            <a:avLst/>
          </a:prstGeom>
          <a:noFill/>
        </p:spPr>
        <p:txBody>
          <a:bodyPr wrap="square">
            <a:spAutoFit/>
          </a:bodyPr>
          <a:lstStyle/>
          <a:p>
            <a:r>
              <a:rPr lang="en-JP" sz="1200"/>
              <a:t>LinkdIn username</a:t>
            </a:r>
          </a:p>
        </p:txBody>
      </p:sp>
      <p:sp>
        <p:nvSpPr>
          <p:cNvPr id="12" name="Oval 11">
            <a:extLst>
              <a:ext uri="{FF2B5EF4-FFF2-40B4-BE49-F238E27FC236}">
                <a16:creationId xmlns:a16="http://schemas.microsoft.com/office/drawing/2014/main" id="{2D6671A8-1B6C-FC92-99BE-B171CCF5256F}"/>
              </a:ext>
            </a:extLst>
          </p:cNvPr>
          <p:cNvSpPr/>
          <p:nvPr/>
        </p:nvSpPr>
        <p:spPr>
          <a:xfrm>
            <a:off x="4493865"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cxnSp>
        <p:nvCxnSpPr>
          <p:cNvPr id="13" name="Straight Arrow Connector 12">
            <a:extLst>
              <a:ext uri="{FF2B5EF4-FFF2-40B4-BE49-F238E27FC236}">
                <a16:creationId xmlns:a16="http://schemas.microsoft.com/office/drawing/2014/main" id="{95EF77B6-A31D-072A-5A91-96BCA8DC8CB7}"/>
              </a:ext>
            </a:extLst>
          </p:cNvPr>
          <p:cNvCxnSpPr>
            <a:cxnSpLocks/>
            <a:stCxn id="4" idx="6"/>
            <a:endCxn id="12" idx="2"/>
          </p:cNvCxnSpPr>
          <p:nvPr/>
        </p:nvCxnSpPr>
        <p:spPr>
          <a:xfrm flipV="1">
            <a:off x="3125037" y="5621565"/>
            <a:ext cx="1368828" cy="44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AFE88-E703-36DC-92FD-BA26F00E4F81}"/>
              </a:ext>
            </a:extLst>
          </p:cNvPr>
          <p:cNvSpPr/>
          <p:nvPr/>
        </p:nvSpPr>
        <p:spPr>
          <a:xfrm>
            <a:off x="5803763"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user3</a:t>
            </a:r>
          </a:p>
        </p:txBody>
      </p:sp>
      <p:cxnSp>
        <p:nvCxnSpPr>
          <p:cNvPr id="18" name="Straight Arrow Connector 17">
            <a:extLst>
              <a:ext uri="{FF2B5EF4-FFF2-40B4-BE49-F238E27FC236}">
                <a16:creationId xmlns:a16="http://schemas.microsoft.com/office/drawing/2014/main" id="{D7AD74F9-259E-D1AA-329E-BE8721A23832}"/>
              </a:ext>
            </a:extLst>
          </p:cNvPr>
          <p:cNvCxnSpPr>
            <a:cxnSpLocks/>
            <a:stCxn id="12" idx="6"/>
            <a:endCxn id="16" idx="2"/>
          </p:cNvCxnSpPr>
          <p:nvPr/>
        </p:nvCxnSpPr>
        <p:spPr>
          <a:xfrm>
            <a:off x="5106814" y="5621565"/>
            <a:ext cx="69694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BAA5E03-9C91-A8B0-02E8-AB6BD0DA1B69}"/>
              </a:ext>
            </a:extLst>
          </p:cNvPr>
          <p:cNvSpPr txBox="1"/>
          <p:nvPr/>
        </p:nvSpPr>
        <p:spPr>
          <a:xfrm>
            <a:off x="6578663" y="5303680"/>
            <a:ext cx="1501526" cy="276999"/>
          </a:xfrm>
          <a:prstGeom prst="rect">
            <a:avLst/>
          </a:prstGeom>
          <a:noFill/>
        </p:spPr>
        <p:txBody>
          <a:bodyPr wrap="square">
            <a:spAutoFit/>
          </a:bodyPr>
          <a:lstStyle/>
          <a:p>
            <a:r>
              <a:rPr lang="en-JP" sz="1200"/>
              <a:t>G</a:t>
            </a:r>
            <a:r>
              <a:rPr lang="en-US" sz="1200"/>
              <a:t>e</a:t>
            </a:r>
            <a:r>
              <a:rPr lang="en-JP" sz="1200"/>
              <a:t>neric All</a:t>
            </a:r>
          </a:p>
        </p:txBody>
      </p:sp>
      <p:cxnSp>
        <p:nvCxnSpPr>
          <p:cNvPr id="33" name="Straight Arrow Connector 32">
            <a:extLst>
              <a:ext uri="{FF2B5EF4-FFF2-40B4-BE49-F238E27FC236}">
                <a16:creationId xmlns:a16="http://schemas.microsoft.com/office/drawing/2014/main" id="{92ABA068-787F-9053-43D5-AA4773A743DB}"/>
              </a:ext>
            </a:extLst>
          </p:cNvPr>
          <p:cNvCxnSpPr>
            <a:cxnSpLocks/>
            <a:stCxn id="16" idx="6"/>
            <a:endCxn id="39" idx="2"/>
          </p:cNvCxnSpPr>
          <p:nvPr/>
        </p:nvCxnSpPr>
        <p:spPr>
          <a:xfrm>
            <a:off x="6416712" y="5621565"/>
            <a:ext cx="1050528" cy="19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D8CBC89-737B-0589-0F4D-786E25C303CD}"/>
              </a:ext>
            </a:extLst>
          </p:cNvPr>
          <p:cNvSpPr/>
          <p:nvPr/>
        </p:nvSpPr>
        <p:spPr>
          <a:xfrm>
            <a:off x="7467240" y="531702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group1</a:t>
            </a:r>
          </a:p>
        </p:txBody>
      </p:sp>
      <p:sp>
        <p:nvSpPr>
          <p:cNvPr id="5" name="Arc 4">
            <a:extLst>
              <a:ext uri="{FF2B5EF4-FFF2-40B4-BE49-F238E27FC236}">
                <a16:creationId xmlns:a16="http://schemas.microsoft.com/office/drawing/2014/main" id="{0B0DD12E-AA90-393C-1F25-D879D8B6CDB3}"/>
              </a:ext>
            </a:extLst>
          </p:cNvPr>
          <p:cNvSpPr/>
          <p:nvPr/>
        </p:nvSpPr>
        <p:spPr>
          <a:xfrm>
            <a:off x="4401319" y="5199103"/>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7" name="TextBox 6">
            <a:extLst>
              <a:ext uri="{FF2B5EF4-FFF2-40B4-BE49-F238E27FC236}">
                <a16:creationId xmlns:a16="http://schemas.microsoft.com/office/drawing/2014/main" id="{16693CE7-2470-8788-D557-D178A3DCC992}"/>
              </a:ext>
            </a:extLst>
          </p:cNvPr>
          <p:cNvSpPr txBox="1"/>
          <p:nvPr/>
        </p:nvSpPr>
        <p:spPr>
          <a:xfrm>
            <a:off x="4524742" y="4980097"/>
            <a:ext cx="1501526" cy="276999"/>
          </a:xfrm>
          <a:prstGeom prst="rect">
            <a:avLst/>
          </a:prstGeom>
          <a:noFill/>
        </p:spPr>
        <p:txBody>
          <a:bodyPr wrap="square">
            <a:spAutoFit/>
          </a:bodyPr>
          <a:lstStyle/>
          <a:p>
            <a:r>
              <a:rPr lang="en-JP" sz="1200"/>
              <a:t>Password Spray</a:t>
            </a:r>
          </a:p>
        </p:txBody>
      </p:sp>
      <p:sp>
        <p:nvSpPr>
          <p:cNvPr id="8" name="Arc 7">
            <a:extLst>
              <a:ext uri="{FF2B5EF4-FFF2-40B4-BE49-F238E27FC236}">
                <a16:creationId xmlns:a16="http://schemas.microsoft.com/office/drawing/2014/main" id="{0CF57A4A-4C03-85C1-43B4-C04B96C55D3D}"/>
              </a:ext>
            </a:extLst>
          </p:cNvPr>
          <p:cNvSpPr/>
          <p:nvPr/>
        </p:nvSpPr>
        <p:spPr>
          <a:xfrm>
            <a:off x="5657604" y="5199103"/>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0" name="TextBox 9">
            <a:extLst>
              <a:ext uri="{FF2B5EF4-FFF2-40B4-BE49-F238E27FC236}">
                <a16:creationId xmlns:a16="http://schemas.microsoft.com/office/drawing/2014/main" id="{C371E96B-B6E0-CF3C-358A-DC0B0E372EC9}"/>
              </a:ext>
            </a:extLst>
          </p:cNvPr>
          <p:cNvSpPr txBox="1"/>
          <p:nvPr/>
        </p:nvSpPr>
        <p:spPr>
          <a:xfrm>
            <a:off x="5781027" y="4980097"/>
            <a:ext cx="1501526" cy="276999"/>
          </a:xfrm>
          <a:prstGeom prst="rect">
            <a:avLst/>
          </a:prstGeom>
          <a:noFill/>
        </p:spPr>
        <p:txBody>
          <a:bodyPr wrap="square">
            <a:spAutoFit/>
          </a:bodyPr>
          <a:lstStyle/>
          <a:p>
            <a:r>
              <a:rPr lang="en-JP" sz="1200"/>
              <a:t>Password Spray</a:t>
            </a:r>
          </a:p>
        </p:txBody>
      </p:sp>
      <p:sp>
        <p:nvSpPr>
          <p:cNvPr id="14" name="Oval 13">
            <a:extLst>
              <a:ext uri="{FF2B5EF4-FFF2-40B4-BE49-F238E27FC236}">
                <a16:creationId xmlns:a16="http://schemas.microsoft.com/office/drawing/2014/main" id="{AFA2E453-36DF-490F-38EE-255199F650BA}"/>
              </a:ext>
            </a:extLst>
          </p:cNvPr>
          <p:cNvSpPr/>
          <p:nvPr/>
        </p:nvSpPr>
        <p:spPr>
          <a:xfrm>
            <a:off x="10134140" y="5309543"/>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All</a:t>
            </a:r>
          </a:p>
          <a:p>
            <a:pPr algn="ctr"/>
            <a:r>
              <a:rPr lang="en-JP" sz="1200">
                <a:solidFill>
                  <a:schemeClr val="tx1"/>
                </a:solidFill>
              </a:rPr>
              <a:t>User</a:t>
            </a:r>
          </a:p>
        </p:txBody>
      </p:sp>
      <p:cxnSp>
        <p:nvCxnSpPr>
          <p:cNvPr id="19" name="Straight Arrow Connector 18">
            <a:extLst>
              <a:ext uri="{FF2B5EF4-FFF2-40B4-BE49-F238E27FC236}">
                <a16:creationId xmlns:a16="http://schemas.microsoft.com/office/drawing/2014/main" id="{F7A4A8CD-E330-7F2B-3144-E147C44EB14E}"/>
              </a:ext>
            </a:extLst>
          </p:cNvPr>
          <p:cNvCxnSpPr>
            <a:cxnSpLocks/>
            <a:stCxn id="39" idx="6"/>
            <a:endCxn id="24" idx="2"/>
          </p:cNvCxnSpPr>
          <p:nvPr/>
        </p:nvCxnSpPr>
        <p:spPr>
          <a:xfrm flipV="1">
            <a:off x="8080189" y="5616019"/>
            <a:ext cx="437579" cy="74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74652DC-6C52-339E-2714-CCAB29BB1D03}"/>
              </a:ext>
            </a:extLst>
          </p:cNvPr>
          <p:cNvSpPr/>
          <p:nvPr/>
        </p:nvSpPr>
        <p:spPr>
          <a:xfrm>
            <a:off x="8517768" y="5309544"/>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Machine</a:t>
            </a:r>
          </a:p>
          <a:p>
            <a:pPr algn="ctr"/>
            <a:r>
              <a:rPr lang="en-JP" sz="1200">
                <a:solidFill>
                  <a:schemeClr val="tx1"/>
                </a:solidFill>
              </a:rPr>
              <a:t>account</a:t>
            </a:r>
          </a:p>
        </p:txBody>
      </p:sp>
      <p:sp>
        <p:nvSpPr>
          <p:cNvPr id="27" name="TextBox 26">
            <a:extLst>
              <a:ext uri="{FF2B5EF4-FFF2-40B4-BE49-F238E27FC236}">
                <a16:creationId xmlns:a16="http://schemas.microsoft.com/office/drawing/2014/main" id="{4E03E022-571D-EB37-2B1B-421AF6BD3659}"/>
              </a:ext>
            </a:extLst>
          </p:cNvPr>
          <p:cNvSpPr txBox="1"/>
          <p:nvPr/>
        </p:nvSpPr>
        <p:spPr>
          <a:xfrm>
            <a:off x="8599277" y="5934950"/>
            <a:ext cx="796971" cy="276999"/>
          </a:xfrm>
          <a:prstGeom prst="rect">
            <a:avLst/>
          </a:prstGeom>
          <a:noFill/>
        </p:spPr>
        <p:txBody>
          <a:bodyPr wrap="square">
            <a:spAutoFit/>
          </a:bodyPr>
          <a:lstStyle/>
          <a:p>
            <a:r>
              <a:rPr lang="en-JP" sz="1200"/>
              <a:t>NT Hash</a:t>
            </a:r>
          </a:p>
        </p:txBody>
      </p:sp>
      <p:cxnSp>
        <p:nvCxnSpPr>
          <p:cNvPr id="28" name="Straight Arrow Connector 27">
            <a:extLst>
              <a:ext uri="{FF2B5EF4-FFF2-40B4-BE49-F238E27FC236}">
                <a16:creationId xmlns:a16="http://schemas.microsoft.com/office/drawing/2014/main" id="{8123B0B8-625E-8CFA-C9FC-15AD311D98C6}"/>
              </a:ext>
            </a:extLst>
          </p:cNvPr>
          <p:cNvCxnSpPr>
            <a:cxnSpLocks/>
            <a:stCxn id="24" idx="6"/>
            <a:endCxn id="14" idx="2"/>
          </p:cNvCxnSpPr>
          <p:nvPr/>
        </p:nvCxnSpPr>
        <p:spPr>
          <a:xfrm flipV="1">
            <a:off x="9130717" y="5616018"/>
            <a:ext cx="1003423"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A83D0C-8FAA-F969-171E-F1F79112EA4B}"/>
              </a:ext>
            </a:extLst>
          </p:cNvPr>
          <p:cNvSpPr txBox="1"/>
          <p:nvPr/>
        </p:nvSpPr>
        <p:spPr>
          <a:xfrm>
            <a:off x="9233943" y="5303680"/>
            <a:ext cx="796971" cy="276999"/>
          </a:xfrm>
          <a:prstGeom prst="rect">
            <a:avLst/>
          </a:prstGeom>
          <a:noFill/>
        </p:spPr>
        <p:txBody>
          <a:bodyPr wrap="square">
            <a:spAutoFit/>
          </a:bodyPr>
          <a:lstStyle/>
          <a:p>
            <a:r>
              <a:rPr lang="en-JP" sz="1200"/>
              <a:t>DCSync</a:t>
            </a:r>
          </a:p>
        </p:txBody>
      </p:sp>
    </p:spTree>
    <p:extLst>
      <p:ext uri="{BB962C8B-B14F-4D97-AF65-F5344CB8AC3E}">
        <p14:creationId xmlns:p14="http://schemas.microsoft.com/office/powerpoint/2010/main" val="13573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Reference</a:t>
            </a:r>
          </a:p>
        </p:txBody>
      </p:sp>
    </p:spTree>
    <p:extLst>
      <p:ext uri="{BB962C8B-B14F-4D97-AF65-F5344CB8AC3E}">
        <p14:creationId xmlns:p14="http://schemas.microsoft.com/office/powerpoint/2010/main" val="2068571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JP"/>
              <a:t>Blogs</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normAutofit/>
          </a:bodyPr>
          <a:lstStyle/>
          <a:p>
            <a:r>
              <a:rPr lang="en-US">
                <a:hlinkClick r:id="rId2"/>
              </a:rPr>
              <a:t>https://posts.specterops.io/</a:t>
            </a:r>
            <a:endParaRPr lang="en-US"/>
          </a:p>
          <a:p>
            <a:endParaRPr lang="en-US"/>
          </a:p>
          <a:p>
            <a:r>
              <a:rPr lang="en-US">
                <a:hlinkClick r:id="rId3"/>
              </a:rPr>
              <a:t>https://blog.harmj0y.net/category/activedirectory/</a:t>
            </a:r>
            <a:endParaRPr lang="en-US"/>
          </a:p>
          <a:p>
            <a:endParaRPr lang="en-US"/>
          </a:p>
          <a:p>
            <a:r>
              <a:rPr lang="en-US">
                <a:hlinkClick r:id="rId4"/>
              </a:rPr>
              <a:t>https://adsecurity.org/?author=2</a:t>
            </a:r>
            <a:endParaRPr lang="en-US"/>
          </a:p>
          <a:p>
            <a:endParaRPr lang="en-US"/>
          </a:p>
          <a:p>
            <a:r>
              <a:rPr lang="en-US">
                <a:hlinkClick r:id="rId5"/>
              </a:rPr>
              <a:t>https://shenaniganslabs.io/</a:t>
            </a:r>
            <a:endParaRPr lang="en-US"/>
          </a:p>
          <a:p>
            <a:endParaRPr lang="en-US"/>
          </a:p>
          <a:p>
            <a:r>
              <a:rPr lang="en-US">
                <a:hlinkClick r:id="rId6"/>
              </a:rPr>
              <a:t>https://dirkjanm.io/</a:t>
            </a:r>
            <a:endParaRPr lang="en-US"/>
          </a:p>
          <a:p>
            <a:endParaRPr lang="en-US"/>
          </a:p>
          <a:p>
            <a:r>
              <a:rPr lang="en-US"/>
              <a:t>https://thedfirreport.com/</a:t>
            </a:r>
            <a:endParaRPr lang="en-JP"/>
          </a:p>
        </p:txBody>
      </p:sp>
    </p:spTree>
    <p:extLst>
      <p:ext uri="{BB962C8B-B14F-4D97-AF65-F5344CB8AC3E}">
        <p14:creationId xmlns:p14="http://schemas.microsoft.com/office/powerpoint/2010/main" val="3625776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normAutofit/>
          </a:bodyPr>
          <a:lstStyle/>
          <a:p>
            <a:pPr marL="0" indent="0">
              <a:buNone/>
            </a:pPr>
            <a:r>
              <a:rPr lang="en-US">
                <a:hlinkClick r:id="rId2"/>
              </a:rPr>
              <a:t>- attack path</a:t>
            </a:r>
          </a:p>
          <a:p>
            <a:pPr marL="0" indent="0">
              <a:buNone/>
            </a:pPr>
            <a:r>
              <a:rPr lang="en-US">
                <a:hlinkClick r:id="rId2"/>
              </a:rPr>
              <a:t>https://jpn.nec.com/cybersecurity/blog/231117/index.html</a:t>
            </a:r>
            <a:endParaRPr lang="en-US"/>
          </a:p>
          <a:p>
            <a:pPr marL="0" indent="0">
              <a:buNone/>
            </a:pPr>
            <a:r>
              <a:rPr lang="en-US"/>
              <a:t>https://blog.quest.com/understanding-attack-paths-targeting-active-directory/</a:t>
            </a:r>
            <a:endParaRPr lang="en-JP"/>
          </a:p>
        </p:txBody>
      </p:sp>
    </p:spTree>
    <p:extLst>
      <p:ext uri="{BB962C8B-B14F-4D97-AF65-F5344CB8AC3E}">
        <p14:creationId xmlns:p14="http://schemas.microsoft.com/office/powerpoint/2010/main" val="47727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Right</a:t>
            </a:r>
            <a:r>
              <a:rPr lang="en-US" altLang="ja-JP"/>
              <a:t>/Priviledge vs. Permission</a:t>
            </a:r>
            <a:endParaRPr lang="en-JP"/>
          </a:p>
        </p:txBody>
      </p:sp>
      <p:sp>
        <p:nvSpPr>
          <p:cNvPr id="6" name="Rectangle 5">
            <a:extLst>
              <a:ext uri="{FF2B5EF4-FFF2-40B4-BE49-F238E27FC236}">
                <a16:creationId xmlns:a16="http://schemas.microsoft.com/office/drawing/2014/main" id="{A65BB7BB-067C-6274-32E6-0E953108ADD9}"/>
              </a:ext>
            </a:extLst>
          </p:cNvPr>
          <p:cNvSpPr/>
          <p:nvPr/>
        </p:nvSpPr>
        <p:spPr>
          <a:xfrm>
            <a:off x="3397471" y="2648441"/>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ACL</a:t>
            </a:r>
          </a:p>
        </p:txBody>
      </p:sp>
      <p:sp>
        <p:nvSpPr>
          <p:cNvPr id="7" name="Rectangle 6">
            <a:extLst>
              <a:ext uri="{FF2B5EF4-FFF2-40B4-BE49-F238E27FC236}">
                <a16:creationId xmlns:a16="http://schemas.microsoft.com/office/drawing/2014/main" id="{7A5994C0-F376-B36D-DCEF-5A368491C11B}"/>
              </a:ext>
            </a:extLst>
          </p:cNvPr>
          <p:cNvSpPr/>
          <p:nvPr/>
        </p:nvSpPr>
        <p:spPr>
          <a:xfrm>
            <a:off x="3560381" y="3279062"/>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ACE</a:t>
            </a:r>
          </a:p>
        </p:txBody>
      </p:sp>
      <p:sp>
        <p:nvSpPr>
          <p:cNvPr id="8" name="Rectangle 7">
            <a:extLst>
              <a:ext uri="{FF2B5EF4-FFF2-40B4-BE49-F238E27FC236}">
                <a16:creationId xmlns:a16="http://schemas.microsoft.com/office/drawing/2014/main" id="{A4482AC6-5CBA-32E6-24BE-C157E63D9DDC}"/>
              </a:ext>
            </a:extLst>
          </p:cNvPr>
          <p:cNvSpPr/>
          <p:nvPr/>
        </p:nvSpPr>
        <p:spPr>
          <a:xfrm>
            <a:off x="3560381" y="3744145"/>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ACE</a:t>
            </a:r>
          </a:p>
        </p:txBody>
      </p:sp>
      <p:sp>
        <p:nvSpPr>
          <p:cNvPr id="9" name="Rectangle 8">
            <a:extLst>
              <a:ext uri="{FF2B5EF4-FFF2-40B4-BE49-F238E27FC236}">
                <a16:creationId xmlns:a16="http://schemas.microsoft.com/office/drawing/2014/main" id="{2052A71E-AACF-7C3D-AB3E-9D06BF8E766E}"/>
              </a:ext>
            </a:extLst>
          </p:cNvPr>
          <p:cNvSpPr/>
          <p:nvPr/>
        </p:nvSpPr>
        <p:spPr>
          <a:xfrm>
            <a:off x="3560381" y="4253122"/>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ACE</a:t>
            </a:r>
          </a:p>
        </p:txBody>
      </p:sp>
      <p:sp>
        <p:nvSpPr>
          <p:cNvPr id="10" name="Rectangle 9">
            <a:extLst>
              <a:ext uri="{FF2B5EF4-FFF2-40B4-BE49-F238E27FC236}">
                <a16:creationId xmlns:a16="http://schemas.microsoft.com/office/drawing/2014/main" id="{0B6311AA-2E72-4496-E130-FC31F3174E8D}"/>
              </a:ext>
            </a:extLst>
          </p:cNvPr>
          <p:cNvSpPr/>
          <p:nvPr/>
        </p:nvSpPr>
        <p:spPr>
          <a:xfrm>
            <a:off x="832945" y="1777783"/>
            <a:ext cx="977463"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Subject</a:t>
            </a:r>
          </a:p>
        </p:txBody>
      </p:sp>
      <p:sp>
        <p:nvSpPr>
          <p:cNvPr id="11" name="Rectangle 10">
            <a:extLst>
              <a:ext uri="{FF2B5EF4-FFF2-40B4-BE49-F238E27FC236}">
                <a16:creationId xmlns:a16="http://schemas.microsoft.com/office/drawing/2014/main" id="{5A658D6A-1FBD-256A-74CE-D0F843855494}"/>
              </a:ext>
            </a:extLst>
          </p:cNvPr>
          <p:cNvSpPr/>
          <p:nvPr/>
        </p:nvSpPr>
        <p:spPr>
          <a:xfrm>
            <a:off x="3197774" y="2144482"/>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File</a:t>
            </a:r>
          </a:p>
        </p:txBody>
      </p:sp>
      <p:sp>
        <p:nvSpPr>
          <p:cNvPr id="13" name="TextBox 12">
            <a:extLst>
              <a:ext uri="{FF2B5EF4-FFF2-40B4-BE49-F238E27FC236}">
                <a16:creationId xmlns:a16="http://schemas.microsoft.com/office/drawing/2014/main" id="{19387296-AA48-6476-58AE-17BD3A9A9339}"/>
              </a:ext>
            </a:extLst>
          </p:cNvPr>
          <p:cNvSpPr txBox="1"/>
          <p:nvPr/>
        </p:nvSpPr>
        <p:spPr>
          <a:xfrm>
            <a:off x="2850933" y="1731256"/>
            <a:ext cx="1093076" cy="369332"/>
          </a:xfrm>
          <a:prstGeom prst="rect">
            <a:avLst/>
          </a:prstGeom>
          <a:noFill/>
        </p:spPr>
        <p:txBody>
          <a:bodyPr wrap="square" rtlCol="0">
            <a:spAutoFit/>
          </a:bodyPr>
          <a:lstStyle/>
          <a:p>
            <a:r>
              <a:rPr lang="en-JP"/>
              <a:t>Object</a:t>
            </a:r>
          </a:p>
        </p:txBody>
      </p:sp>
      <p:cxnSp>
        <p:nvCxnSpPr>
          <p:cNvPr id="15" name="Straight Arrow Connector 14">
            <a:extLst>
              <a:ext uri="{FF2B5EF4-FFF2-40B4-BE49-F238E27FC236}">
                <a16:creationId xmlns:a16="http://schemas.microsoft.com/office/drawing/2014/main" id="{34A200F5-4006-9548-70D5-0760D0A6E8EB}"/>
              </a:ext>
            </a:extLst>
          </p:cNvPr>
          <p:cNvCxnSpPr>
            <a:stCxn id="10" idx="3"/>
            <a:endCxn id="13" idx="1"/>
          </p:cNvCxnSpPr>
          <p:nvPr/>
        </p:nvCxnSpPr>
        <p:spPr>
          <a:xfrm flipV="1">
            <a:off x="1810408" y="1915922"/>
            <a:ext cx="1040525" cy="9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9FABEA-E1C0-43B2-BF48-995652774331}"/>
              </a:ext>
            </a:extLst>
          </p:cNvPr>
          <p:cNvSpPr txBox="1"/>
          <p:nvPr/>
        </p:nvSpPr>
        <p:spPr>
          <a:xfrm>
            <a:off x="1045779" y="1003059"/>
            <a:ext cx="1093076" cy="369332"/>
          </a:xfrm>
          <a:prstGeom prst="rect">
            <a:avLst/>
          </a:prstGeom>
          <a:noFill/>
        </p:spPr>
        <p:txBody>
          <a:bodyPr wrap="square" rtlCol="0">
            <a:spAutoFit/>
          </a:bodyPr>
          <a:lstStyle/>
          <a:p>
            <a:r>
              <a:rPr lang="en-JP"/>
              <a:t>DAC</a:t>
            </a:r>
          </a:p>
        </p:txBody>
      </p:sp>
      <p:sp>
        <p:nvSpPr>
          <p:cNvPr id="17" name="Rectangle 16">
            <a:extLst>
              <a:ext uri="{FF2B5EF4-FFF2-40B4-BE49-F238E27FC236}">
                <a16:creationId xmlns:a16="http://schemas.microsoft.com/office/drawing/2014/main" id="{59FDC47D-BBBE-6EB0-45F3-D9D387F6991D}"/>
              </a:ext>
            </a:extLst>
          </p:cNvPr>
          <p:cNvSpPr/>
          <p:nvPr/>
        </p:nvSpPr>
        <p:spPr>
          <a:xfrm>
            <a:off x="704193" y="1450428"/>
            <a:ext cx="3951890" cy="3972910"/>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4FA1D2E3-2371-61B1-22E6-A3098F86B15E}"/>
              </a:ext>
            </a:extLst>
          </p:cNvPr>
          <p:cNvSpPr/>
          <p:nvPr/>
        </p:nvSpPr>
        <p:spPr>
          <a:xfrm>
            <a:off x="2330670" y="5656290"/>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File</a:t>
            </a:r>
          </a:p>
        </p:txBody>
      </p:sp>
      <p:sp>
        <p:nvSpPr>
          <p:cNvPr id="19" name="TextBox 18">
            <a:extLst>
              <a:ext uri="{FF2B5EF4-FFF2-40B4-BE49-F238E27FC236}">
                <a16:creationId xmlns:a16="http://schemas.microsoft.com/office/drawing/2014/main" id="{8D3570B7-0A3D-5D13-6DB3-F00632682EBF}"/>
              </a:ext>
            </a:extLst>
          </p:cNvPr>
          <p:cNvSpPr txBox="1"/>
          <p:nvPr/>
        </p:nvSpPr>
        <p:spPr>
          <a:xfrm>
            <a:off x="1045779" y="5561477"/>
            <a:ext cx="1093076" cy="369332"/>
          </a:xfrm>
          <a:prstGeom prst="rect">
            <a:avLst/>
          </a:prstGeom>
          <a:noFill/>
        </p:spPr>
        <p:txBody>
          <a:bodyPr wrap="square" rtlCol="0">
            <a:spAutoFit/>
          </a:bodyPr>
          <a:lstStyle/>
          <a:p>
            <a:r>
              <a:rPr lang="en-JP"/>
              <a:t>All is File.</a:t>
            </a:r>
          </a:p>
        </p:txBody>
      </p:sp>
      <p:sp>
        <p:nvSpPr>
          <p:cNvPr id="20" name="Rectangle 19">
            <a:extLst>
              <a:ext uri="{FF2B5EF4-FFF2-40B4-BE49-F238E27FC236}">
                <a16:creationId xmlns:a16="http://schemas.microsoft.com/office/drawing/2014/main" id="{439FB2CF-9A04-5532-E19B-8B4E15E3DA98}"/>
              </a:ext>
            </a:extLst>
          </p:cNvPr>
          <p:cNvSpPr/>
          <p:nvPr/>
        </p:nvSpPr>
        <p:spPr>
          <a:xfrm>
            <a:off x="7643649" y="5745369"/>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File</a:t>
            </a:r>
          </a:p>
        </p:txBody>
      </p:sp>
      <p:sp>
        <p:nvSpPr>
          <p:cNvPr id="21" name="Rectangle 20">
            <a:extLst>
              <a:ext uri="{FF2B5EF4-FFF2-40B4-BE49-F238E27FC236}">
                <a16:creationId xmlns:a16="http://schemas.microsoft.com/office/drawing/2014/main" id="{895F96B5-96D7-B11E-B907-E1EF86FE3C2E}"/>
              </a:ext>
            </a:extLst>
          </p:cNvPr>
          <p:cNvSpPr/>
          <p:nvPr/>
        </p:nvSpPr>
        <p:spPr>
          <a:xfrm>
            <a:off x="6918435" y="4266607"/>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操作</a:t>
            </a:r>
          </a:p>
        </p:txBody>
      </p:sp>
    </p:spTree>
    <p:extLst>
      <p:ext uri="{BB962C8B-B14F-4D97-AF65-F5344CB8AC3E}">
        <p14:creationId xmlns:p14="http://schemas.microsoft.com/office/powerpoint/2010/main" val="12782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Right</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SeDebugPrivilege</a:t>
            </a:r>
          </a:p>
        </p:txBody>
      </p:sp>
    </p:spTree>
    <p:extLst>
      <p:ext uri="{BB962C8B-B14F-4D97-AF65-F5344CB8AC3E}">
        <p14:creationId xmlns:p14="http://schemas.microsoft.com/office/powerpoint/2010/main" val="28774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Permission</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a:t>Replicating Directory Changes permission</a:t>
            </a:r>
          </a:p>
          <a:p>
            <a:pPr lvl="1"/>
            <a:r>
              <a:rPr lang="en-US"/>
              <a:t>Group: Domain Admins, Enterprise Admins, Administrators, Domain Controllers</a:t>
            </a:r>
          </a:p>
          <a:p>
            <a:r>
              <a:rPr lang="en-US"/>
              <a:t>Replicating Directory Changes All permission</a:t>
            </a:r>
          </a:p>
          <a:p>
            <a:pPr lvl="1"/>
            <a:r>
              <a:rPr lang="en-US"/>
              <a:t>Group: Domain Admins, Enterprise Admins, Administrators, Domain Controllers</a:t>
            </a:r>
          </a:p>
          <a:p>
            <a:pPr lvl="1"/>
            <a:endParaRPr lang="en-US"/>
          </a:p>
        </p:txBody>
      </p:sp>
    </p:spTree>
    <p:extLst>
      <p:ext uri="{BB962C8B-B14F-4D97-AF65-F5344CB8AC3E}">
        <p14:creationId xmlns:p14="http://schemas.microsoft.com/office/powerpoint/2010/main" val="289978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Right</a:t>
            </a:r>
            <a:r>
              <a:rPr lang="en-US" altLang="ja-JP"/>
              <a:t>/Priviledge vs. Permission</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権利（特権）と権限は別物</a:t>
            </a:r>
          </a:p>
          <a:p>
            <a:pPr marL="0" indent="0">
              <a:buNone/>
            </a:pPr>
            <a:r>
              <a:rPr lang="en-US"/>
              <a:t>権限がACLでありACE。ファイル間の比較に使用。</a:t>
            </a:r>
          </a:p>
          <a:p>
            <a:pPr marL="0" indent="0">
              <a:buNone/>
            </a:pPr>
            <a:r>
              <a:rPr lang="en-US"/>
              <a:t>権利がグループやユーザに与えられる作業ごとの拒否。システム的な操作に関わる。ミクロで言えば、これもファイルの操作のはずだが、これは比較せずにOkされる、任意アクセス制御ではない。</a:t>
            </a:r>
          </a:p>
          <a:p>
            <a:pPr marL="0" indent="0">
              <a:buNone/>
            </a:pPr>
            <a:endParaRPr lang="en-US"/>
          </a:p>
        </p:txBody>
      </p:sp>
    </p:spTree>
    <p:extLst>
      <p:ext uri="{BB962C8B-B14F-4D97-AF65-F5344CB8AC3E}">
        <p14:creationId xmlns:p14="http://schemas.microsoft.com/office/powerpoint/2010/main" val="286791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M</a:t>
            </a:r>
            <a:r>
              <a:rPr lang="en-US"/>
              <a:t>e</a:t>
            </a:r>
            <a:r>
              <a:rPr lang="en-JP"/>
              <a:t>ssage</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Using multiple access methods or accessing from another host is useful for bypassing network guards like ACLs of firewalls.</a:t>
            </a:r>
          </a:p>
          <a:p>
            <a:pPr marL="0" indent="0">
              <a:buNone/>
            </a:pPr>
            <a:r>
              <a:rPr lang="en-US"/>
              <a:t>Credentials can be stored in configuration files(like .zsrc, wgetrc, and .ini etc.), desktop files for user convenience, files in startup folders, and script files like .ps1, .bat, and .vbs.</a:t>
            </a:r>
          </a:p>
        </p:txBody>
      </p:sp>
    </p:spTree>
    <p:extLst>
      <p:ext uri="{BB962C8B-B14F-4D97-AF65-F5344CB8AC3E}">
        <p14:creationId xmlns:p14="http://schemas.microsoft.com/office/powerpoint/2010/main" val="418255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14937</TotalTime>
  <Words>2918</Words>
  <Application>Microsoft Macintosh PowerPoint</Application>
  <PresentationFormat>Widescreen</PresentationFormat>
  <Paragraphs>488</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Meiryo UI</vt:lpstr>
      <vt:lpstr>Arial</vt:lpstr>
      <vt:lpstr>Calibri</vt:lpstr>
      <vt:lpstr>Calibri Light</vt:lpstr>
      <vt:lpstr>Helvetica Neue</vt:lpstr>
      <vt:lpstr>Source Sans Pro</vt:lpstr>
      <vt:lpstr>Office Theme</vt:lpstr>
      <vt:lpstr>!Caution!</vt:lpstr>
      <vt:lpstr>Basic Knowledge （お気持ち程度に）</vt:lpstr>
      <vt:lpstr>Must Keyword</vt:lpstr>
      <vt:lpstr>Authentication</vt:lpstr>
      <vt:lpstr>Right/Priviledge vs. Permission</vt:lpstr>
      <vt:lpstr>Right</vt:lpstr>
      <vt:lpstr>Permission</vt:lpstr>
      <vt:lpstr>Right/Priviledge vs. Permission</vt:lpstr>
      <vt:lpstr>Message</vt:lpstr>
      <vt:lpstr>Tools and Commands</vt:lpstr>
      <vt:lpstr>Hash and Crack</vt:lpstr>
      <vt:lpstr>ACE</vt:lpstr>
      <vt:lpstr>ACE</vt:lpstr>
      <vt:lpstr>Tasty Objects</vt:lpstr>
      <vt:lpstr>Tier Zero Table</vt:lpstr>
      <vt:lpstr>Hunting Plan</vt:lpstr>
      <vt:lpstr>Phase and Attack Path</vt:lpstr>
      <vt:lpstr>Attack Pathを意識したシナリオ検討</vt:lpstr>
      <vt:lpstr>ハンティングに向けた攻撃の分解 1/2</vt:lpstr>
      <vt:lpstr>ハンティングに向けた攻撃の分解 2/2</vt:lpstr>
      <vt:lpstr>Approach</vt:lpstr>
      <vt:lpstr>Hunting Overview</vt:lpstr>
      <vt:lpstr>Task1</vt:lpstr>
      <vt:lpstr>Task2</vt:lpstr>
      <vt:lpstr>Task3</vt:lpstr>
      <vt:lpstr>Task4</vt:lpstr>
      <vt:lpstr>Task5?</vt:lpstr>
      <vt:lpstr>最後MITREで整理する？</vt:lpstr>
      <vt:lpstr>Hunting Scenario 1</vt:lpstr>
      <vt:lpstr>Enumeration</vt:lpstr>
      <vt:lpstr>Double Hop</vt:lpstr>
      <vt:lpstr>Overall</vt:lpstr>
      <vt:lpstr>Keberousting</vt:lpstr>
      <vt:lpstr>Keberousting</vt:lpstr>
      <vt:lpstr>ASREPRoasting</vt:lpstr>
      <vt:lpstr>Keberousting</vt:lpstr>
      <vt:lpstr>ExtraSids Attack(vs. Trust</vt:lpstr>
      <vt:lpstr>Exploiting</vt:lpstr>
      <vt:lpstr>Overall</vt:lpstr>
      <vt:lpstr>Defense</vt:lpstr>
      <vt:lpstr>Things To Document and Track</vt:lpstr>
      <vt:lpstr>People</vt:lpstr>
      <vt:lpstr>Scenario Example</vt:lpstr>
      <vt:lpstr>Example 1 – Waiting on an Admin</vt:lpstr>
      <vt:lpstr>Scenario 2 - Spraying The Night Away</vt:lpstr>
      <vt:lpstr>Scenario 3 - Fighting In The Dark</vt:lpstr>
      <vt:lpstr>Reference</vt:lpstr>
      <vt:lpstr>Blogs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 shuhei</dc:creator>
  <cp:lastModifiedBy>abe shuhei</cp:lastModifiedBy>
  <cp:revision>20</cp:revision>
  <dcterms:created xsi:type="dcterms:W3CDTF">2024-05-10T06:03:34Z</dcterms:created>
  <dcterms:modified xsi:type="dcterms:W3CDTF">2024-05-28T16:58:38Z</dcterms:modified>
</cp:coreProperties>
</file>