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PT Sans Narrow"/>
      <p:regular r:id="rId12"/>
      <p:bold r:id="rId13"/>
    </p:embeddedFont>
    <p:embeddedFont>
      <p:font typeface="Bree Serif"/>
      <p:regular r:id="rId14"/>
    </p:embeddedFont>
    <p:embeddedFont>
      <p:font typeface="PT Sans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AmaticSC-bold.fntdata"/><Relationship Id="rId22" Type="http://schemas.openxmlformats.org/officeDocument/2006/relationships/font" Target="fonts/OpenSans-boldItalic.fntdata"/><Relationship Id="rId10" Type="http://schemas.openxmlformats.org/officeDocument/2006/relationships/font" Target="fonts/AmaticSC-regular.fntdata"/><Relationship Id="rId21" Type="http://schemas.openxmlformats.org/officeDocument/2006/relationships/font" Target="fonts/OpenSans-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regular.fntdata"/><Relationship Id="rId14" Type="http://schemas.openxmlformats.org/officeDocument/2006/relationships/font" Target="fonts/BreeSerif-regular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062975" y="1231600"/>
            <a:ext cx="5166300" cy="24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matic SC"/>
                <a:ea typeface="Amatic SC"/>
                <a:cs typeface="Amatic SC"/>
                <a:sym typeface="Amatic SC"/>
              </a:rPr>
              <a:t>Expand the Customer Base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latin typeface="Amatic SC"/>
                <a:ea typeface="Amatic SC"/>
                <a:cs typeface="Amatic SC"/>
                <a:sym typeface="Amatic SC"/>
              </a:rPr>
              <a:t>Clipper Corporation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484475" y="35894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Team 8: Meghana, Qiuyi, Shaloma, Yanan, Ziqi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An Example of Case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5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200">
                <a:solidFill>
                  <a:srgbClr val="000000"/>
                </a:solidFill>
              </a:rPr>
              <a:t>Example</a:t>
            </a:r>
            <a:r>
              <a:rPr lang="en" sz="2200">
                <a:solidFill>
                  <a:srgbClr val="000000"/>
                </a:solidFill>
              </a:rPr>
              <a:t>: </a:t>
            </a:r>
            <a:r>
              <a:rPr b="1" lang="en" sz="2200">
                <a:solidFill>
                  <a:srgbClr val="000000"/>
                </a:solidFill>
              </a:rPr>
              <a:t>Texas Instruments Calculator Business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200">
                <a:solidFill>
                  <a:srgbClr val="000000"/>
                </a:solidFill>
              </a:rPr>
              <a:t>Key Takeaways</a:t>
            </a:r>
            <a:r>
              <a:rPr lang="en" sz="2200">
                <a:solidFill>
                  <a:srgbClr val="000000"/>
                </a:solidFill>
              </a:rPr>
              <a:t>: 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Enterprise Process </a:t>
            </a:r>
            <a:r>
              <a:rPr lang="en" sz="2200" u="sng">
                <a:solidFill>
                  <a:srgbClr val="000000"/>
                </a:solidFill>
              </a:rPr>
              <a:t>cannot</a:t>
            </a:r>
            <a:r>
              <a:rPr lang="en" sz="2200">
                <a:solidFill>
                  <a:srgbClr val="000000"/>
                </a:solidFill>
              </a:rPr>
              <a:t> lie in the old functional department.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Change the organization first.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A new management role: </a:t>
            </a:r>
            <a:r>
              <a:rPr b="1" lang="en" sz="2200">
                <a:solidFill>
                  <a:srgbClr val="000000"/>
                </a:solidFill>
              </a:rPr>
              <a:t>Process owner.</a:t>
            </a:r>
          </a:p>
          <a:p>
            <a:pPr indent="-368300" lvl="0" marL="45720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Process owner can oversee process development.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0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PT Sans"/>
                <a:ea typeface="PT Sans"/>
                <a:cs typeface="PT Sans"/>
                <a:sym typeface="PT Sans"/>
              </a:rPr>
              <a:t>Diagram of Workflow: </a:t>
            </a:r>
            <a:r>
              <a:rPr lang="en" sz="30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Expand the Customer 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753875" y="2239125"/>
            <a:ext cx="1224000" cy="104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Discuss Issues</a:t>
            </a:r>
          </a:p>
        </p:txBody>
      </p:sp>
      <p:sp>
        <p:nvSpPr>
          <p:cNvPr id="80" name="Shape 80"/>
          <p:cNvSpPr/>
          <p:nvPr/>
        </p:nvSpPr>
        <p:spPr>
          <a:xfrm>
            <a:off x="1910675" y="2239125"/>
            <a:ext cx="1362300" cy="104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Recognize Falling Sales</a:t>
            </a:r>
          </a:p>
        </p:txBody>
      </p:sp>
      <p:sp>
        <p:nvSpPr>
          <p:cNvPr id="81" name="Shape 81"/>
          <p:cNvSpPr/>
          <p:nvPr/>
        </p:nvSpPr>
        <p:spPr>
          <a:xfrm>
            <a:off x="5599637" y="1729575"/>
            <a:ext cx="1362300" cy="97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Contact Loyal Clients</a:t>
            </a:r>
          </a:p>
        </p:txBody>
      </p:sp>
      <p:sp>
        <p:nvSpPr>
          <p:cNvPr id="82" name="Shape 82"/>
          <p:cNvSpPr/>
          <p:nvPr/>
        </p:nvSpPr>
        <p:spPr>
          <a:xfrm>
            <a:off x="5599637" y="2876425"/>
            <a:ext cx="1362300" cy="104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Acquire potential customers</a:t>
            </a:r>
          </a:p>
        </p:txBody>
      </p:sp>
      <p:cxnSp>
        <p:nvCxnSpPr>
          <p:cNvPr id="83" name="Shape 83"/>
          <p:cNvCxnSpPr>
            <a:stCxn id="80" idx="3"/>
            <a:endCxn id="79" idx="1"/>
          </p:cNvCxnSpPr>
          <p:nvPr/>
        </p:nvCxnSpPr>
        <p:spPr>
          <a:xfrm>
            <a:off x="3272975" y="275947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9" idx="3"/>
            <a:endCxn id="81" idx="1"/>
          </p:cNvCxnSpPr>
          <p:nvPr/>
        </p:nvCxnSpPr>
        <p:spPr>
          <a:xfrm flipH="1" rot="10800000">
            <a:off x="4977875" y="2217075"/>
            <a:ext cx="6219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9" idx="3"/>
            <a:endCxn id="82" idx="1"/>
          </p:cNvCxnSpPr>
          <p:nvPr/>
        </p:nvCxnSpPr>
        <p:spPr>
          <a:xfrm>
            <a:off x="4977875" y="2759475"/>
            <a:ext cx="6219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205887" y="2349375"/>
            <a:ext cx="1224000" cy="82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Fall in Sales</a:t>
            </a:r>
          </a:p>
        </p:txBody>
      </p:sp>
      <p:cxnSp>
        <p:nvCxnSpPr>
          <p:cNvPr id="87" name="Shape 87"/>
          <p:cNvCxnSpPr>
            <a:stCxn id="86" idx="3"/>
            <a:endCxn id="80" idx="1"/>
          </p:cNvCxnSpPr>
          <p:nvPr/>
        </p:nvCxnSpPr>
        <p:spPr>
          <a:xfrm>
            <a:off x="1429887" y="275947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/>
          <p:nvPr/>
        </p:nvSpPr>
        <p:spPr>
          <a:xfrm>
            <a:off x="95862" y="1507037"/>
            <a:ext cx="1444014" cy="820205"/>
          </a:xfrm>
          <a:prstGeom prst="irregularSeal1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Trigger </a:t>
            </a:r>
          </a:p>
        </p:txBody>
      </p:sp>
      <p:cxnSp>
        <p:nvCxnSpPr>
          <p:cNvPr id="89" name="Shape 89"/>
          <p:cNvCxnSpPr>
            <a:stCxn id="81" idx="3"/>
            <a:endCxn id="90" idx="1"/>
          </p:cNvCxnSpPr>
          <p:nvPr/>
        </p:nvCxnSpPr>
        <p:spPr>
          <a:xfrm>
            <a:off x="6961937" y="2216925"/>
            <a:ext cx="6219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2" idx="3"/>
            <a:endCxn id="90" idx="1"/>
          </p:cNvCxnSpPr>
          <p:nvPr/>
        </p:nvCxnSpPr>
        <p:spPr>
          <a:xfrm flipH="1" rot="10800000">
            <a:off x="6961937" y="2759575"/>
            <a:ext cx="6219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7735525" y="3335750"/>
            <a:ext cx="1096800" cy="8202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Result</a:t>
            </a:r>
          </a:p>
        </p:txBody>
      </p:sp>
      <p:sp>
        <p:nvSpPr>
          <p:cNvPr id="90" name="Shape 90"/>
          <p:cNvSpPr/>
          <p:nvPr/>
        </p:nvSpPr>
        <p:spPr>
          <a:xfrm>
            <a:off x="7583725" y="2272125"/>
            <a:ext cx="1362300" cy="974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Sales Increased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715075"/>
            <a:ext cx="8520600" cy="45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Issues: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Surveys did not showcase any insights apart from which customers will be retained.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Surveys were not organised or structured.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Recommendation: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Professionally manage the data from surveys </a:t>
            </a:r>
            <a:r>
              <a:rPr lang="en" sz="2000">
                <a:solidFill>
                  <a:srgbClr val="000000"/>
                </a:solidFill>
              </a:rPr>
              <a:t>for analysis.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Periodic update of survey results to the R&amp;D department for strategizing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723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Learning Outcomes from Case 1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4863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Reengineering of survey studies delivered to the specific needs of the customers and add value.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It allows different kinds of customers to be served in different ways.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Focus on the tangible beneﬁts (old customers).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