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6" r:id="rId4"/>
    <p:sldId id="259" r:id="rId5"/>
    <p:sldId id="260" r:id="rId6"/>
    <p:sldId id="261" r:id="rId7"/>
    <p:sldId id="262" r:id="rId8"/>
    <p:sldId id="263" r:id="rId9"/>
    <p:sldId id="264" r:id="rId10"/>
    <p:sldId id="265"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F2B51-CD88-4540-B40D-74A5A5197B34}"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IN"/>
        </a:p>
      </dgm:t>
    </dgm:pt>
    <dgm:pt modelId="{46783107-3B62-4872-BF5D-591338A83054}">
      <dgm:prSet custT="1"/>
      <dgm:spPr/>
      <dgm:t>
        <a:bodyPr/>
        <a:lstStyle/>
        <a:p>
          <a:pPr algn="just"/>
          <a:r>
            <a:rPr lang="en-IN" sz="4400" b="1" i="0" u="sng" dirty="0"/>
            <a:t>AGENDA</a:t>
          </a:r>
          <a:br>
            <a:rPr lang="en-US" sz="2500" b="1" i="0" dirty="0"/>
          </a:br>
          <a:r>
            <a:rPr lang="en-US" sz="2400" b="1" i="0" u="sng" dirty="0"/>
            <a:t>1.1 OUTLINE OF THE PROJECT</a:t>
          </a:r>
        </a:p>
        <a:p>
          <a:pPr algn="just"/>
          <a:r>
            <a:rPr lang="en-US" sz="2400" b="1" i="0" dirty="0"/>
            <a: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 PS/2 and the USP keylogger are two examples of this method.</a:t>
          </a:r>
          <a:endParaRPr lang="en-IN" sz="2400" dirty="0"/>
        </a:p>
      </dgm:t>
    </dgm:pt>
    <dgm:pt modelId="{869A3F57-409E-4471-B48D-30B997FDDDCC}" type="parTrans" cxnId="{4D68D041-F765-4DD5-9BE8-3C9C9034BB35}">
      <dgm:prSet/>
      <dgm:spPr/>
      <dgm:t>
        <a:bodyPr/>
        <a:lstStyle/>
        <a:p>
          <a:endParaRPr lang="en-IN"/>
        </a:p>
      </dgm:t>
    </dgm:pt>
    <dgm:pt modelId="{D5CE5E08-6B09-4B66-82A8-61711AD7EF4F}" type="sibTrans" cxnId="{4D68D041-F765-4DD5-9BE8-3C9C9034BB35}">
      <dgm:prSet/>
      <dgm:spPr/>
      <dgm:t>
        <a:bodyPr/>
        <a:lstStyle/>
        <a:p>
          <a:endParaRPr lang="en-IN"/>
        </a:p>
      </dgm:t>
    </dgm:pt>
    <dgm:pt modelId="{D08A1387-99F6-4D82-9F01-FDA827D53F29}" type="pres">
      <dgm:prSet presAssocID="{489F2B51-CD88-4540-B40D-74A5A5197B34}" presName="Name0" presStyleCnt="0">
        <dgm:presLayoutVars>
          <dgm:chMax val="7"/>
          <dgm:dir/>
          <dgm:animLvl val="lvl"/>
          <dgm:resizeHandles val="exact"/>
        </dgm:presLayoutVars>
      </dgm:prSet>
      <dgm:spPr/>
    </dgm:pt>
    <dgm:pt modelId="{F8EADCC5-609B-4280-BE1E-A1BB1168FA01}" type="pres">
      <dgm:prSet presAssocID="{46783107-3B62-4872-BF5D-591338A83054}" presName="circle1" presStyleLbl="node1" presStyleIdx="0" presStyleCnt="1" custLinFactNeighborX="-397" custLinFactNeighborY="11162"/>
      <dgm:spPr/>
    </dgm:pt>
    <dgm:pt modelId="{25ACB27B-A23D-47FA-8354-0CF9F0AFEC83}" type="pres">
      <dgm:prSet presAssocID="{46783107-3B62-4872-BF5D-591338A83054}" presName="space" presStyleCnt="0"/>
      <dgm:spPr/>
    </dgm:pt>
    <dgm:pt modelId="{1A7D9864-01DE-4AB5-87FC-60F08252E40C}" type="pres">
      <dgm:prSet presAssocID="{46783107-3B62-4872-BF5D-591338A83054}" presName="rect1" presStyleLbl="alignAcc1" presStyleIdx="0" presStyleCnt="1" custLinFactX="90192" custLinFactNeighborX="100000" custLinFactNeighborY="52428"/>
      <dgm:spPr/>
    </dgm:pt>
    <dgm:pt modelId="{C0AA5550-3784-405C-B1CA-8836146719A1}" type="pres">
      <dgm:prSet presAssocID="{46783107-3B62-4872-BF5D-591338A83054}" presName="rect1ParTxNoCh" presStyleLbl="alignAcc1" presStyleIdx="0" presStyleCnt="1">
        <dgm:presLayoutVars>
          <dgm:chMax val="1"/>
          <dgm:bulletEnabled val="1"/>
        </dgm:presLayoutVars>
      </dgm:prSet>
      <dgm:spPr/>
    </dgm:pt>
  </dgm:ptLst>
  <dgm:cxnLst>
    <dgm:cxn modelId="{4D68D041-F765-4DD5-9BE8-3C9C9034BB35}" srcId="{489F2B51-CD88-4540-B40D-74A5A5197B34}" destId="{46783107-3B62-4872-BF5D-591338A83054}" srcOrd="0" destOrd="0" parTransId="{869A3F57-409E-4471-B48D-30B997FDDDCC}" sibTransId="{D5CE5E08-6B09-4B66-82A8-61711AD7EF4F}"/>
    <dgm:cxn modelId="{24C8358B-D7B1-45BB-A9FA-6BF93AD23A99}" type="presOf" srcId="{489F2B51-CD88-4540-B40D-74A5A5197B34}" destId="{D08A1387-99F6-4D82-9F01-FDA827D53F29}" srcOrd="0" destOrd="0" presId="urn:microsoft.com/office/officeart/2005/8/layout/target3"/>
    <dgm:cxn modelId="{22D0DBD0-EF73-4F03-9CBA-B8DCD32C8834}" type="presOf" srcId="{46783107-3B62-4872-BF5D-591338A83054}" destId="{C0AA5550-3784-405C-B1CA-8836146719A1}" srcOrd="1" destOrd="0" presId="urn:microsoft.com/office/officeart/2005/8/layout/target3"/>
    <dgm:cxn modelId="{B8F2BEFF-E92A-4B22-9905-52EEB9A99A7F}" type="presOf" srcId="{46783107-3B62-4872-BF5D-591338A83054}" destId="{1A7D9864-01DE-4AB5-87FC-60F08252E40C}" srcOrd="0" destOrd="0" presId="urn:microsoft.com/office/officeart/2005/8/layout/target3"/>
    <dgm:cxn modelId="{A782C009-88F5-4F25-9CF2-CA0A49D7305F}" type="presParOf" srcId="{D08A1387-99F6-4D82-9F01-FDA827D53F29}" destId="{F8EADCC5-609B-4280-BE1E-A1BB1168FA01}" srcOrd="0" destOrd="0" presId="urn:microsoft.com/office/officeart/2005/8/layout/target3"/>
    <dgm:cxn modelId="{9C2CE205-2864-43F1-B5CA-AFCDE4F3FB5B}" type="presParOf" srcId="{D08A1387-99F6-4D82-9F01-FDA827D53F29}" destId="{25ACB27B-A23D-47FA-8354-0CF9F0AFEC83}" srcOrd="1" destOrd="0" presId="urn:microsoft.com/office/officeart/2005/8/layout/target3"/>
    <dgm:cxn modelId="{1CE35837-1AFD-48C1-BA1B-8D85E7FB7A54}" type="presParOf" srcId="{D08A1387-99F6-4D82-9F01-FDA827D53F29}" destId="{1A7D9864-01DE-4AB5-87FC-60F08252E40C}" srcOrd="2" destOrd="0" presId="urn:microsoft.com/office/officeart/2005/8/layout/target3"/>
    <dgm:cxn modelId="{DB1712BC-9E2D-491C-9554-F1E7F1136371}" type="presParOf" srcId="{D08A1387-99F6-4D82-9F01-FDA827D53F29}" destId="{C0AA5550-3784-405C-B1CA-8836146719A1}" srcOrd="3" destOrd="0" presId="urn:microsoft.com/office/officeart/2005/8/layout/targe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EADCC5-609B-4280-BE1E-A1BB1168FA01}">
      <dsp:nvSpPr>
        <dsp:cNvPr id="0" name=""/>
        <dsp:cNvSpPr/>
      </dsp:nvSpPr>
      <dsp:spPr>
        <a:xfrm>
          <a:off x="-20283" y="1258989"/>
          <a:ext cx="5109100" cy="5109100"/>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7D9864-01DE-4AB5-87FC-60F08252E40C}">
      <dsp:nvSpPr>
        <dsp:cNvPr id="0" name=""/>
        <dsp:cNvSpPr/>
      </dsp:nvSpPr>
      <dsp:spPr>
        <a:xfrm>
          <a:off x="2554550" y="1377423"/>
          <a:ext cx="5960616" cy="51091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just" defTabSz="1955800">
            <a:lnSpc>
              <a:spcPct val="90000"/>
            </a:lnSpc>
            <a:spcBef>
              <a:spcPct val="0"/>
            </a:spcBef>
            <a:spcAft>
              <a:spcPct val="35000"/>
            </a:spcAft>
            <a:buNone/>
          </a:pPr>
          <a:r>
            <a:rPr lang="en-IN" sz="4400" b="1" i="0" u="sng" kern="1200" dirty="0"/>
            <a:t>AGENDA</a:t>
          </a:r>
          <a:br>
            <a:rPr lang="en-US" sz="2500" b="1" i="0" kern="1200" dirty="0"/>
          </a:br>
          <a:r>
            <a:rPr lang="en-US" sz="2400" b="1" i="0" u="sng" kern="1200" dirty="0"/>
            <a:t>1.1 OUTLINE OF THE PROJECT</a:t>
          </a:r>
        </a:p>
        <a:p>
          <a:pPr marL="0" lvl="0" indent="0" algn="just" defTabSz="1955800">
            <a:lnSpc>
              <a:spcPct val="90000"/>
            </a:lnSpc>
            <a:spcBef>
              <a:spcPct val="0"/>
            </a:spcBef>
            <a:spcAft>
              <a:spcPct val="35000"/>
            </a:spcAft>
            <a:buNone/>
          </a:pPr>
          <a:r>
            <a:rPr lang="en-US" sz="2400" b="1" i="0" kern="1200" dirty="0"/>
            <a: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 PS/2 and the USP keylogger are two examples of this method.</a:t>
          </a:r>
          <a:endParaRPr lang="en-IN" sz="2400" kern="1200" dirty="0"/>
        </a:p>
      </dsp:txBody>
      <dsp:txXfrm>
        <a:off x="2554550" y="1377423"/>
        <a:ext cx="5960616" cy="510910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ortinet.com/resources/cyberglossary/firewall"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jp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Keystroke_logging" TargetMode="External"/><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6" y="1600200"/>
            <a:ext cx="6820026" cy="1493999"/>
          </a:xfrm>
          <a:prstGeom prst="rect">
            <a:avLst/>
          </a:prstGeom>
        </p:spPr>
        <p:txBody>
          <a:bodyPr vert="horz" wrap="square" lIns="0" tIns="16510" rIns="0" bIns="0" rtlCol="0">
            <a:spAutoFit/>
          </a:bodyPr>
          <a:lstStyle/>
          <a:p>
            <a:pPr marL="3213735" algn="l">
              <a:lnSpc>
                <a:spcPct val="100000"/>
              </a:lnSpc>
              <a:spcBef>
                <a:spcPts val="130"/>
              </a:spcBef>
            </a:pPr>
            <a:r>
              <a:rPr lang="en-US" altLang="zh-CN" spc="15" dirty="0">
                <a:latin typeface="Segoe UI Variable Small" pitchFamily="2" charset="0"/>
              </a:rPr>
              <a:t>K Naga Neeraj</a:t>
            </a:r>
            <a:br>
              <a:rPr lang="en-US" altLang="zh-CN" spc="15" dirty="0">
                <a:latin typeface="Segoe UI Variable Small" pitchFamily="2" charset="0"/>
              </a:rPr>
            </a:br>
            <a:br>
              <a:rPr lang="en-US" altLang="zh-CN" spc="15" dirty="0">
                <a:latin typeface="Segoe UI Variable Small" pitchFamily="2" charset="0"/>
              </a:rPr>
            </a:br>
            <a:endParaRPr spc="15" dirty="0">
              <a:latin typeface="Segoe UI Variable Small" pitchFamily="2" charset="0"/>
            </a:endParaRPr>
          </a:p>
        </p:txBody>
      </p:sp>
      <p:sp>
        <p:nvSpPr>
          <p:cNvPr id="8" name="object 8"/>
          <p:cNvSpPr txBox="1"/>
          <p:nvPr/>
        </p:nvSpPr>
        <p:spPr>
          <a:xfrm>
            <a:off x="5943600" y="2362200"/>
            <a:ext cx="3362452" cy="382156"/>
          </a:xfrm>
          <a:prstGeom prst="rect">
            <a:avLst/>
          </a:prstGeom>
        </p:spPr>
        <p:txBody>
          <a:bodyPr vert="horz" wrap="square" lIns="0" tIns="12700" rIns="0" bIns="0" rtlCol="0">
            <a:spAutoFit/>
          </a:bodyPr>
          <a:lstStyle/>
          <a:p>
            <a:pPr marL="12700">
              <a:lnSpc>
                <a:spcPct val="100000"/>
              </a:lnSpc>
              <a:spcBef>
                <a:spcPts val="100"/>
              </a:spcBef>
            </a:pPr>
            <a:r>
              <a:rPr lang="en-US" sz="2400" b="1" u="sng" spc="10" dirty="0">
                <a:solidFill>
                  <a:srgbClr val="2D936B"/>
                </a:solidFill>
                <a:latin typeface="Trebuchet MS"/>
                <a:cs typeface="Trebuchet MS"/>
              </a:rPr>
              <a:t>Keylogger</a:t>
            </a:r>
            <a:r>
              <a:rPr sz="2400" b="1" u="sng" spc="-165" dirty="0">
                <a:solidFill>
                  <a:srgbClr val="2D936B"/>
                </a:solidFill>
                <a:latin typeface="Trebuchet MS"/>
                <a:cs typeface="Trebuchet MS"/>
              </a:rPr>
              <a:t> </a:t>
            </a:r>
            <a:endParaRPr sz="2400" u="sng"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71524" y="457200"/>
            <a:ext cx="3114675" cy="758190"/>
          </a:xfrm>
          <a:prstGeom prst="rect">
            <a:avLst/>
          </a:prstGeom>
        </p:spPr>
        <p:txBody>
          <a:bodyPr vert="horz" wrap="square" lIns="0" tIns="13335" rIns="0" bIns="0" rtlCol="0">
            <a:spAutoFit/>
          </a:bodyPr>
          <a:lstStyle/>
          <a:p>
            <a:pPr marL="12700">
              <a:lnSpc>
                <a:spcPct val="100000"/>
              </a:lnSpc>
              <a:spcBef>
                <a:spcPts val="105"/>
              </a:spcBef>
            </a:pPr>
            <a:r>
              <a:rPr u="sng" dirty="0"/>
              <a:t>R</a:t>
            </a:r>
            <a:r>
              <a:rPr u="sng" spc="-40" dirty="0"/>
              <a:t>E</a:t>
            </a:r>
            <a:r>
              <a:rPr u="sng" spc="15" dirty="0"/>
              <a:t>S</a:t>
            </a:r>
            <a:r>
              <a:rPr u="sng" spc="-30" dirty="0"/>
              <a:t>U</a:t>
            </a:r>
            <a:r>
              <a:rPr u="sng" spc="-405" dirty="0"/>
              <a:t>L</a:t>
            </a:r>
            <a:r>
              <a:rPr u="sng" dirty="0"/>
              <a:t>TS</a:t>
            </a:r>
            <a:r>
              <a:rPr lang="en-US" u="sng" dirty="0"/>
              <a:t>:</a:t>
            </a:r>
            <a:endParaRPr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B63FDCDC-907E-C437-21CA-CF78305829FF}"/>
              </a:ext>
            </a:extLst>
          </p:cNvPr>
          <p:cNvSpPr txBox="1"/>
          <p:nvPr/>
        </p:nvSpPr>
        <p:spPr>
          <a:xfrm>
            <a:off x="659607" y="1787033"/>
            <a:ext cx="8693943" cy="2862322"/>
          </a:xfrm>
          <a:prstGeom prst="rect">
            <a:avLst/>
          </a:prstGeom>
          <a:noFill/>
        </p:spPr>
        <p:txBody>
          <a:bodyPr wrap="square">
            <a:spAutoFit/>
          </a:bodyPr>
          <a:lstStyle/>
          <a:p>
            <a:pPr algn="l"/>
            <a:r>
              <a:rPr lang="en-US" sz="3600" b="0" i="0" dirty="0">
                <a:solidFill>
                  <a:srgbClr val="000000"/>
                </a:solidFill>
                <a:effectLst/>
                <a:highlight>
                  <a:srgbClr val="FFFFFF"/>
                </a:highlight>
                <a:latin typeface="Inter"/>
              </a:rPr>
              <a:t>The best way to protect your devices from keylogging is to use a high-quality antivirus or</a:t>
            </a:r>
            <a:r>
              <a:rPr lang="en-US" sz="3600" i="0" dirty="0">
                <a:solidFill>
                  <a:srgbClr val="000000"/>
                </a:solidFill>
                <a:effectLst/>
                <a:highlight>
                  <a:srgbClr val="FFFFFF"/>
                </a:highlight>
                <a:latin typeface="Inter"/>
              </a:rPr>
              <a:t> </a:t>
            </a:r>
            <a:r>
              <a:rPr lang="en-US" sz="3600" i="0" u="none" strike="noStrike" dirty="0">
                <a:effectLst/>
                <a:highlight>
                  <a:srgbClr val="FFFFFF"/>
                </a:highlight>
                <a:latin typeface="Inter"/>
                <a:hlinkClick r:id="rId3">
                  <a:extLst>
                    <a:ext uri="{A12FA001-AC4F-418D-AE19-62706E023703}">
                      <ahyp:hlinkClr xmlns:ahyp="http://schemas.microsoft.com/office/drawing/2018/hyperlinkcolor" val="tx"/>
                    </a:ext>
                  </a:extLst>
                </a:hlinkClick>
              </a:rPr>
              <a:t>firewall</a:t>
            </a:r>
            <a:r>
              <a:rPr lang="en-US" sz="3600" b="0" i="0" dirty="0">
                <a:solidFill>
                  <a:srgbClr val="000000"/>
                </a:solidFill>
                <a:effectLst/>
                <a:highlight>
                  <a:srgbClr val="FFFFFF"/>
                </a:highlight>
                <a:latin typeface="Inter"/>
              </a:rPr>
              <a:t>. You can also take other precautions to make an infection less likely. </a:t>
            </a:r>
          </a:p>
          <a:p>
            <a:br>
              <a:rPr lang="en-US" dirty="0"/>
            </a:b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47D05-8B11-2E89-3F05-86A27902018C}"/>
              </a:ext>
            </a:extLst>
          </p:cNvPr>
          <p:cNvSpPr>
            <a:spLocks noGrp="1"/>
          </p:cNvSpPr>
          <p:nvPr>
            <p:ph type="title"/>
          </p:nvPr>
        </p:nvSpPr>
        <p:spPr/>
        <p:txBody>
          <a:bodyPr/>
          <a:lstStyle/>
          <a:p>
            <a:endParaRPr lang="en-IN" dirty="0"/>
          </a:p>
        </p:txBody>
      </p:sp>
    </p:spTree>
    <p:extLst>
      <p:ext uri="{BB962C8B-B14F-4D97-AF65-F5344CB8AC3E}">
        <p14:creationId xmlns:p14="http://schemas.microsoft.com/office/powerpoint/2010/main" val="2112780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2632772"/>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br>
              <a:rPr lang="en-US" sz="4250" spc="25" dirty="0"/>
            </a:br>
            <a:br>
              <a:rPr lang="en-US" sz="4250" spc="25" dirty="0"/>
            </a:br>
            <a:r>
              <a:rPr lang="en-US" sz="4250" spc="25" dirty="0"/>
              <a:t>. </a:t>
            </a:r>
            <a:r>
              <a:rPr lang="en-US" sz="4250" spc="25" dirty="0">
                <a:latin typeface="Sitka Heading" pitchFamily="2" charset="0"/>
              </a:rPr>
              <a:t>keylogger</a:t>
            </a:r>
            <a:br>
              <a:rPr lang="en-IN" sz="4250" spc="25"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graphicFrame>
        <p:nvGraphicFramePr>
          <p:cNvPr id="23" name="Diagram 22">
            <a:extLst>
              <a:ext uri="{FF2B5EF4-FFF2-40B4-BE49-F238E27FC236}">
                <a16:creationId xmlns:a16="http://schemas.microsoft.com/office/drawing/2014/main" id="{85C1B637-59BF-2BA8-6A25-D6ADAA82F127}"/>
              </a:ext>
            </a:extLst>
          </p:cNvPr>
          <p:cNvGraphicFramePr/>
          <p:nvPr>
            <p:extLst>
              <p:ext uri="{D42A27DB-BD31-4B8C-83A1-F6EECF244321}">
                <p14:modId xmlns:p14="http://schemas.microsoft.com/office/powerpoint/2010/main" val="2544388419"/>
              </p:ext>
            </p:extLst>
          </p:nvPr>
        </p:nvGraphicFramePr>
        <p:xfrm>
          <a:off x="326676" y="-228599"/>
          <a:ext cx="8515167" cy="648652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extLst>
      <p:ext uri="{BB962C8B-B14F-4D97-AF65-F5344CB8AC3E}">
        <p14:creationId xmlns:p14="http://schemas.microsoft.com/office/powerpoint/2010/main" val="1105151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a:extLst>
              <a:ext uri="{FF2B5EF4-FFF2-40B4-BE49-F238E27FC236}">
                <a16:creationId xmlns:a16="http://schemas.microsoft.com/office/drawing/2014/main" id="{29EDDE17-BDDF-0FBD-43E2-AC3E6E32FE14}"/>
              </a:ext>
            </a:extLst>
          </p:cNvPr>
          <p:cNvSpPr txBox="1"/>
          <p:nvPr/>
        </p:nvSpPr>
        <p:spPr>
          <a:xfrm>
            <a:off x="145257" y="1621965"/>
            <a:ext cx="9227343" cy="2369880"/>
          </a:xfrm>
          <a:prstGeom prst="rect">
            <a:avLst/>
          </a:prstGeom>
          <a:noFill/>
        </p:spPr>
        <p:txBody>
          <a:bodyPr wrap="square">
            <a:spAutoFit/>
          </a:bodyPr>
          <a:lstStyle/>
          <a:p>
            <a:r>
              <a:rPr lang="en-US" sz="3600" dirty="0">
                <a:latin typeface="Aptos Narrow" panose="020B0004020202020204" pitchFamily="34" charset="0"/>
              </a:rPr>
              <a:t>.</a:t>
            </a:r>
            <a:r>
              <a:rPr lang="en-US" sz="2800" dirty="0">
                <a:latin typeface="Aptos Narrow" panose="020B0004020202020204" pitchFamily="34" charset="0"/>
              </a:rPr>
              <a:t>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endParaRPr lang="en-IN" sz="2800" dirty="0">
              <a:latin typeface="Aptos Narrow" panose="020B00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8" name="TextBox 17">
            <a:extLst>
              <a:ext uri="{FF2B5EF4-FFF2-40B4-BE49-F238E27FC236}">
                <a16:creationId xmlns:a16="http://schemas.microsoft.com/office/drawing/2014/main" id="{1A989B6B-AAFF-A3BE-3B96-EE98E764A6BD}"/>
              </a:ext>
            </a:extLst>
          </p:cNvPr>
          <p:cNvSpPr txBox="1"/>
          <p:nvPr/>
        </p:nvSpPr>
        <p:spPr>
          <a:xfrm>
            <a:off x="304800" y="2019301"/>
            <a:ext cx="8846343" cy="1815882"/>
          </a:xfrm>
          <a:prstGeom prst="rect">
            <a:avLst/>
          </a:prstGeom>
          <a:noFill/>
        </p:spPr>
        <p:txBody>
          <a:bodyPr wrap="square">
            <a:spAutoFit/>
          </a:bodyPr>
          <a:lstStyle/>
          <a:p>
            <a:r>
              <a:rPr lang="en-US" sz="2800" dirty="0">
                <a:latin typeface="Aptos" panose="020B0004020202020204" pitchFamily="34" charset="0"/>
              </a:rPr>
              <a:t>The keylogger monitors the keystrokes on the operating system you are using, checking the paths each keystroke goes through. In this way, a software keylogger can keep track of your keystrokes and record each one.</a:t>
            </a:r>
            <a:endParaRPr lang="en-IN" sz="2800" dirty="0">
              <a:latin typeface="Aptos" panose="020B00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81F9AD6E-F2F4-B376-C1A6-A4CD7CBDE220}"/>
              </a:ext>
            </a:extLst>
          </p:cNvPr>
          <p:cNvSpPr txBox="1"/>
          <p:nvPr/>
        </p:nvSpPr>
        <p:spPr>
          <a:xfrm>
            <a:off x="533400" y="1847850"/>
            <a:ext cx="8770143" cy="2677656"/>
          </a:xfrm>
          <a:prstGeom prst="rect">
            <a:avLst/>
          </a:prstGeom>
          <a:noFill/>
        </p:spPr>
        <p:txBody>
          <a:bodyPr wrap="square">
            <a:spAutoFit/>
          </a:bodyPr>
          <a:lstStyle/>
          <a:p>
            <a:r>
              <a:rPr lang="en-US" sz="2800" b="1" i="0" dirty="0">
                <a:solidFill>
                  <a:srgbClr val="000000"/>
                </a:solidFill>
                <a:effectLst/>
                <a:highlight>
                  <a:srgbClr val="FFFFFF"/>
                </a:highlight>
                <a:latin typeface="neue-haas-grotesk-display"/>
              </a:rPr>
              <a:t>Keyloggers</a:t>
            </a:r>
            <a:r>
              <a:rPr lang="en-US" sz="2800" b="0" i="0" dirty="0">
                <a:solidFill>
                  <a:srgbClr val="000000"/>
                </a:solidFill>
                <a:effectLst/>
                <a:highlight>
                  <a:srgbClr val="FFFFFF"/>
                </a:highlight>
                <a:latin typeface="neue-haas-grotesk-display"/>
              </a:rPr>
              <a:t>,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40" dirty="0"/>
              <a:t>Y</a:t>
            </a: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884BF712-025A-6854-A11D-DC7BA96CF946}"/>
              </a:ext>
            </a:extLst>
          </p:cNvPr>
          <p:cNvSpPr txBox="1"/>
          <p:nvPr/>
        </p:nvSpPr>
        <p:spPr>
          <a:xfrm>
            <a:off x="2882900" y="1695451"/>
            <a:ext cx="6268243" cy="4154984"/>
          </a:xfrm>
          <a:prstGeom prst="rect">
            <a:avLst/>
          </a:prstGeom>
          <a:noFill/>
        </p:spPr>
        <p:txBody>
          <a:bodyPr wrap="square">
            <a:spAutoFit/>
          </a:bodyPr>
          <a:lstStyle/>
          <a:p>
            <a:r>
              <a:rPr lang="en-US" i="0" dirty="0">
                <a:solidFill>
                  <a:srgbClr val="FFFFFF"/>
                </a:solidFill>
                <a:effectLst/>
                <a:highlight>
                  <a:srgbClr val="131417"/>
                </a:highlight>
                <a:latin typeface="Nunito" panose="020F0502020204030204" pitchFamily="2" charset="0"/>
              </a:rPr>
              <a:t> </a:t>
            </a:r>
            <a:r>
              <a:rPr lang="en-US" sz="2400" dirty="0"/>
              <a:t>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a:t>
            </a:r>
            <a:r>
              <a:rPr lang="en-US" sz="2400" dirty="0" err="1"/>
              <a:t>TheOneSpy</a:t>
            </a:r>
            <a:r>
              <a:rPr lang="en-US" sz="2400" dirty="0"/>
              <a:t>. Individuals use it as an opportunity to guarantee the assurance of their families, organizations, and the ones they care about</a:t>
            </a:r>
            <a:r>
              <a:rPr lang="en-US" sz="2400" b="0" i="0" dirty="0">
                <a:effectLst/>
                <a:highlight>
                  <a:srgbClr val="C0C0C0"/>
                </a:highlight>
                <a:latin typeface="Nunito" panose="020F0502020204030204" pitchFamily="2" charset="0"/>
              </a:rPr>
              <a:t>.</a:t>
            </a:r>
            <a:endParaRPr lang="en-IN" sz="2400" dirty="0">
              <a:highlight>
                <a:srgbClr val="C0C0C0"/>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u="sng" spc="15" dirty="0"/>
              <a:t>THE</a:t>
            </a:r>
            <a:r>
              <a:rPr sz="4250" u="sng" spc="20" dirty="0"/>
              <a:t> </a:t>
            </a:r>
            <a:r>
              <a:rPr sz="4250" u="sng" spc="10" dirty="0"/>
              <a:t>WOW</a:t>
            </a:r>
            <a:r>
              <a:rPr sz="4250" u="sng" spc="85" dirty="0"/>
              <a:t> </a:t>
            </a:r>
            <a:r>
              <a:rPr sz="4250" u="sng" spc="10" dirty="0"/>
              <a:t>IN</a:t>
            </a:r>
            <a:r>
              <a:rPr sz="4250" u="sng" spc="-5" dirty="0"/>
              <a:t> </a:t>
            </a:r>
            <a:r>
              <a:rPr sz="4250" u="sng" spc="15" dirty="0"/>
              <a:t>YOUR</a:t>
            </a:r>
            <a:r>
              <a:rPr sz="4250" u="sng" spc="-10" dirty="0"/>
              <a:t> </a:t>
            </a:r>
            <a:r>
              <a:rPr sz="4250" u="sng" spc="20" dirty="0"/>
              <a:t>SOLUTION</a:t>
            </a:r>
            <a:endParaRPr sz="425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734ECB60-043F-CDB4-18FD-2867010382FA}"/>
              </a:ext>
            </a:extLst>
          </p:cNvPr>
          <p:cNvSpPr txBox="1"/>
          <p:nvPr/>
        </p:nvSpPr>
        <p:spPr>
          <a:xfrm>
            <a:off x="2362200" y="1828800"/>
            <a:ext cx="6788943" cy="3693319"/>
          </a:xfrm>
          <a:prstGeom prst="rect">
            <a:avLst/>
          </a:prstGeom>
          <a:noFill/>
        </p:spPr>
        <p:txBody>
          <a:bodyPr wrap="square">
            <a:spAutoFit/>
          </a:bodyPr>
          <a:lstStyle/>
          <a:p>
            <a:pPr algn="l"/>
            <a:r>
              <a:rPr lang="en-US" sz="5400" dirty="0">
                <a:solidFill>
                  <a:srgbClr val="212529"/>
                </a:solidFill>
                <a:highlight>
                  <a:srgbClr val="FFFFFF"/>
                </a:highlight>
                <a:latin typeface="helvetica" panose="020B0604020202020204" pitchFamily="34" charset="0"/>
              </a:rPr>
              <a:t>.</a:t>
            </a:r>
            <a:r>
              <a:rPr lang="en-US" sz="2000" b="0" i="0" dirty="0">
                <a:solidFill>
                  <a:srgbClr val="212529"/>
                </a:solidFill>
                <a:effectLst/>
                <a:highlight>
                  <a:srgbClr val="FFFFFF"/>
                </a:highlight>
                <a:latin typeface="helvetica" panose="020B0604020202020204" pitchFamily="34" charset="0"/>
              </a:rPr>
              <a:t>A </a:t>
            </a:r>
            <a:r>
              <a:rPr lang="en-US" sz="2000" i="0" u="sng" strike="noStrike" dirty="0">
                <a:effectLst/>
                <a:highlight>
                  <a:srgbClr val="FFFFFF"/>
                </a:highlight>
                <a:latin typeface="helvetica" panose="020B0604020202020204" pitchFamily="34" charset="0"/>
                <a:hlinkClick r:id="rId3" tooltip="Keystroke Logging">
                  <a:extLst>
                    <a:ext uri="{A12FA001-AC4F-418D-AE19-62706E023703}">
                      <ahyp:hlinkClr xmlns:ahyp="http://schemas.microsoft.com/office/drawing/2018/hyperlinkcolor" val="tx"/>
                    </a:ext>
                  </a:extLst>
                </a:hlinkClick>
              </a:rPr>
              <a:t>keylogger</a:t>
            </a:r>
            <a:r>
              <a:rPr lang="en-US" sz="2000" b="0" i="0" dirty="0">
                <a:solidFill>
                  <a:srgbClr val="212529"/>
                </a:solidFill>
                <a:effectLst/>
                <a:highlight>
                  <a:srgbClr val="FFFFFF"/>
                </a:highlight>
                <a:latin typeface="helvetica" panose="020B0604020202020204" pitchFamily="34" charset="0"/>
              </a:rPr>
              <a:t> is a type of surveillance technology used to monitor and record each keystroke typed on a specific computer's keyboard. In this tutorial, you will learn how to write a keylogger in Python.</a:t>
            </a:r>
            <a:endParaRPr lang="en-US" sz="2000" b="0" i="0" dirty="0">
              <a:solidFill>
                <a:srgbClr val="212529"/>
              </a:solidFill>
              <a:effectLst/>
              <a:highlight>
                <a:srgbClr val="FFFFFF"/>
              </a:highlight>
              <a:latin typeface="Inter"/>
            </a:endParaRPr>
          </a:p>
          <a:p>
            <a:pPr algn="l"/>
            <a:r>
              <a:rPr lang="en-US" sz="2000" b="0" i="0" dirty="0">
                <a:solidFill>
                  <a:srgbClr val="212529"/>
                </a:solidFill>
                <a:effectLst/>
                <a:highlight>
                  <a:srgbClr val="FFFFFF"/>
                </a:highlight>
                <a:latin typeface="Inter"/>
              </a:rPr>
              <a:t>This tool has both legitimate and illegitimate uses. Legitimate uses can include monitoring employee productivity, parental control, and troubleshooting computer issues. However, when used unethically by hackers or script kiddies, a keylogger can capture sensitive information like login credentials, credit card numbers, and personal messages.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1" name="TextBox 10">
            <a:extLst>
              <a:ext uri="{FF2B5EF4-FFF2-40B4-BE49-F238E27FC236}">
                <a16:creationId xmlns:a16="http://schemas.microsoft.com/office/drawing/2014/main" id="{0731971E-EF7F-B1F1-8878-2626BDC5E35D}"/>
              </a:ext>
            </a:extLst>
          </p:cNvPr>
          <p:cNvSpPr txBox="1"/>
          <p:nvPr/>
        </p:nvSpPr>
        <p:spPr>
          <a:xfrm>
            <a:off x="390525" y="1350033"/>
            <a:ext cx="9144000" cy="4216539"/>
          </a:xfrm>
          <a:prstGeom prst="rect">
            <a:avLst/>
          </a:prstGeom>
          <a:noFill/>
        </p:spPr>
        <p:txBody>
          <a:bodyPr wrap="square">
            <a:spAutoFit/>
          </a:bodyPr>
          <a:lstStyle/>
          <a:p>
            <a:r>
              <a:rPr lang="en-US" sz="2800" dirty="0">
                <a:solidFill>
                  <a:srgbClr val="333333"/>
                </a:solidFill>
                <a:highlight>
                  <a:srgbClr val="FFFFFF"/>
                </a:highlight>
                <a:latin typeface="HelveticaNeue Regular"/>
              </a:rPr>
              <a:t>.</a:t>
            </a:r>
            <a:r>
              <a:rPr lang="en-US" sz="2000" b="0" i="0" dirty="0">
                <a:solidFill>
                  <a:srgbClr val="333333"/>
                </a:solidFill>
                <a:effectLst/>
                <a:highlight>
                  <a:srgbClr val="FFFFFF"/>
                </a:highlight>
                <a:latin typeface="HelveticaNeue Regular"/>
              </a:rPr>
              <a:t>Keylogger, a tool intended to record every keystroke made on the machine and offers the attacker the ability to steal large amounts of sensitive information without the permission of the owner of the message. The primary objective of this project is to detect keylogger applications and prevent data loss and sensitive information leakage. This project aims to identify the set of permissions and storage levels owned by each of the applications and hence differentiate applications with proper permissions and keylogger applications that can abuse permissions. The keyloggers are detected using Black-box technique. Black-box approach is based on behavioral characteristics which can be applied to all keyloggers and it does not rely on the structural characteristics of the keylogger. This project aims to develop detection system on mobile phones based on machine learning algorithm to detect keylogger applications.</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TotalTime>
  <Words>683</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Aptos</vt:lpstr>
      <vt:lpstr>Aptos Narrow</vt:lpstr>
      <vt:lpstr>Calibri</vt:lpstr>
      <vt:lpstr>helvetica</vt:lpstr>
      <vt:lpstr>HelveticaNeue Regular</vt:lpstr>
      <vt:lpstr>Inter</vt:lpstr>
      <vt:lpstr>neue-haas-grotesk-display</vt:lpstr>
      <vt:lpstr>Nunito</vt:lpstr>
      <vt:lpstr>Segoe UI Variable Small</vt:lpstr>
      <vt:lpstr>Sitka Heading</vt:lpstr>
      <vt:lpstr>Trebuchet MS</vt:lpstr>
      <vt:lpstr>Office Theme</vt:lpstr>
      <vt:lpstr>K Naga Neeraj  </vt:lpstr>
      <vt:lpstr>PROJECT TITLE  . keylogger </vt:lpstr>
      <vt:lpstr>PowerPoint Presentation</vt:lpstr>
      <vt:lpstr>PROBLEM STATEMENT</vt:lpstr>
      <vt:lpstr>PROJECT OVERVIEW</vt:lpstr>
      <vt:lpstr>WHO ARE THE END USERS?</vt:lpstr>
      <vt:lpstr>YOUR SOLUTION AND ITS VALUE PROPOSITION</vt:lpstr>
      <vt:lpstr>THE WOW IN YOUR SOLUTION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Jyoshna</dc:title>
  <dc:creator>indra</dc:creator>
  <cp:lastModifiedBy>Kasula Neeraj</cp:lastModifiedBy>
  <cp:revision>11</cp:revision>
  <dcterms:created xsi:type="dcterms:W3CDTF">2024-06-03T05:48:59Z</dcterms:created>
  <dcterms:modified xsi:type="dcterms:W3CDTF">2024-06-24T13:40:02Z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