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9" r:id="rId10"/>
    <p:sldId id="271" r:id="rId11"/>
  </p:sldIdLst>
  <p:sldSz cx="18288000" cy="10287000"/>
  <p:notesSz cx="6858000" cy="9144000"/>
  <p:embeddedFontLst>
    <p:embeddedFont>
      <p:font typeface="Handy Casual" panose="020B0604020202020204" charset="0"/>
      <p:regular r:id="rId12"/>
    </p:embeddedFont>
    <p:embeddedFont>
      <p:font typeface="Krabuler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mpier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0" Type="http://schemas.openxmlformats.org/officeDocument/2006/relationships/image" Target="../media/image32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svg"/><Relationship Id="rId3" Type="http://schemas.openxmlformats.org/officeDocument/2006/relationships/image" Target="../media/image44.svg"/><Relationship Id="rId7" Type="http://schemas.openxmlformats.org/officeDocument/2006/relationships/image" Target="../media/image40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6.svg"/><Relationship Id="rId5" Type="http://schemas.openxmlformats.org/officeDocument/2006/relationships/image" Target="../media/image3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40.sv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image" Target="../media/image23.emf"/><Relationship Id="rId5" Type="http://schemas.openxmlformats.org/officeDocument/2006/relationships/image" Target="../media/image38.svg"/><Relationship Id="rId15" Type="http://schemas.openxmlformats.org/officeDocument/2006/relationships/image" Target="../media/image2.svg"/><Relationship Id="rId10" Type="http://schemas.openxmlformats.org/officeDocument/2006/relationships/oleObject" Target="../embeddings/oleObject1.bin"/><Relationship Id="rId9" Type="http://schemas.openxmlformats.org/officeDocument/2006/relationships/image" Target="../media/image42.svg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70.svg"/><Relationship Id="rId3" Type="http://schemas.openxmlformats.org/officeDocument/2006/relationships/image" Target="../media/image68.svg"/><Relationship Id="rId12" Type="http://schemas.openxmlformats.org/officeDocument/2006/relationships/image" Target="../media/image32.svg"/><Relationship Id="rId17" Type="http://schemas.openxmlformats.org/officeDocument/2006/relationships/image" Target="../media/image26.png"/><Relationship Id="rId2" Type="http://schemas.openxmlformats.org/officeDocument/2006/relationships/image" Target="../media/image24.png"/><Relationship Id="rId16" Type="http://schemas.openxmlformats.org/officeDocument/2006/relationships/image" Target="../media/image46.svg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.png"/><Relationship Id="rId5" Type="http://schemas.openxmlformats.org/officeDocument/2006/relationships/image" Target="../media/image72.svg"/><Relationship Id="rId19" Type="http://schemas.openxmlformats.org/officeDocument/2006/relationships/image" Target="../media/image27.png"/><Relationship Id="rId4" Type="http://schemas.openxmlformats.org/officeDocument/2006/relationships/image" Target="../media/image15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387663" y="9081054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8199" y="3583814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53000" y="3264756"/>
            <a:ext cx="11991683" cy="8720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12"/>
              </a:lnSpc>
            </a:pPr>
            <a:r>
              <a:rPr lang="en-US" sz="15616" spc="343" dirty="0">
                <a:solidFill>
                  <a:srgbClr val="000000"/>
                </a:solidFill>
                <a:latin typeface="Pompiere"/>
                <a:ea typeface="Pompiere"/>
                <a:cs typeface="Pompiere"/>
              </a:rPr>
              <a:t>Data Visualization and Dashboards with Tableau</a:t>
            </a:r>
          </a:p>
          <a:p>
            <a:pPr algn="l">
              <a:lnSpc>
                <a:spcPts val="17012"/>
              </a:lnSpc>
            </a:pPr>
            <a:endParaRPr lang="en-US" sz="17184" spc="189" dirty="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8" name="Freeform 8"/>
          <p:cNvSpPr/>
          <p:nvPr/>
        </p:nvSpPr>
        <p:spPr>
          <a:xfrm rot="-9379677" flipV="1">
            <a:off x="10004984" y="-249837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581467" y="1488358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191305" y="9409852"/>
            <a:ext cx="5225042" cy="46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</a:t>
            </a:r>
            <a:r>
              <a:rPr lang="en-US" sz="33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Kasun </a:t>
            </a:r>
            <a:r>
              <a:rPr lang="en-US" sz="33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Lokugamage</a:t>
            </a:r>
            <a:endParaRPr lang="en-US" sz="33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171055"/>
            <a:ext cx="4191532" cy="179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288608" y="849567"/>
            <a:ext cx="6927975" cy="8739418"/>
          </a:xfrm>
          <a:custGeom>
            <a:avLst/>
            <a:gdLst/>
            <a:ahLst/>
            <a:cxnLst/>
            <a:rect l="l" t="t" r="r" b="b"/>
            <a:pathLst>
              <a:path w="6927975" h="8739418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20756" y="1028700"/>
            <a:ext cx="4584113" cy="3975676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 rot="-810814">
            <a:off x="2770828" y="2657404"/>
            <a:ext cx="3535128" cy="108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3345" y="2728016"/>
            <a:ext cx="7135263" cy="416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Data Analysis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Data Visualization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Dashboard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Challenges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6" name="Freeform 6"/>
          <p:cNvSpPr/>
          <p:nvPr/>
        </p:nvSpPr>
        <p:spPr>
          <a:xfrm rot="787682" flipV="1">
            <a:off x="1397312" y="5080667"/>
            <a:ext cx="3435988" cy="3641221"/>
          </a:xfrm>
          <a:custGeom>
            <a:avLst/>
            <a:gdLst/>
            <a:ahLst/>
            <a:cxnLst/>
            <a:rect l="l" t="t" r="r" b="b"/>
            <a:pathLst>
              <a:path w="3435988" h="3641221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282144" y="572852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90582">
            <a:off x="14034320" y="781506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52595" y="-301411"/>
            <a:ext cx="12710840" cy="1756407"/>
          </a:xfrm>
          <a:custGeom>
            <a:avLst/>
            <a:gdLst/>
            <a:ahLst/>
            <a:cxnLst/>
            <a:rect l="l" t="t" r="r" b="b"/>
            <a:pathLst>
              <a:path w="12710840" h="1756407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5599813" y="8633321"/>
            <a:ext cx="13959219" cy="1928910"/>
          </a:xfrm>
          <a:custGeom>
            <a:avLst/>
            <a:gdLst/>
            <a:ahLst/>
            <a:cxnLst/>
            <a:rect l="l" t="t" r="r" b="b"/>
            <a:pathLst>
              <a:path w="13959219" h="1928910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0" y="492292"/>
            <a:ext cx="8116344" cy="3655611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2315" y="1252304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20098" y="1025823"/>
            <a:ext cx="7360507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16"/>
              </a:lnSpc>
              <a:spcBef>
                <a:spcPct val="0"/>
              </a:spcBef>
            </a:pP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Option 02</a:t>
            </a:r>
          </a:p>
          <a:p>
            <a:pPr>
              <a:lnSpc>
                <a:spcPts val="4716"/>
              </a:lnSpc>
              <a:spcBef>
                <a:spcPct val="0"/>
              </a:spcBef>
            </a:pP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Dataset : </a:t>
            </a:r>
            <a:r>
              <a:rPr lang="en-US" sz="3930" dirty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Cause of Death - Our World in Data</a:t>
            </a:r>
            <a:endParaRPr lang="en-US" sz="393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8" name="Freeform 8"/>
          <p:cNvSpPr/>
          <p:nvPr/>
        </p:nvSpPr>
        <p:spPr>
          <a:xfrm rot="435657" flipV="1">
            <a:off x="12909774" y="7270970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6"/>
          <p:cNvSpPr txBox="1"/>
          <p:nvPr/>
        </p:nvSpPr>
        <p:spPr>
          <a:xfrm>
            <a:off x="990600" y="4374384"/>
            <a:ext cx="15773400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lnSpc>
                <a:spcPts val="4716"/>
              </a:lnSpc>
              <a:spcBef>
                <a:spcPct val="0"/>
              </a:spcBef>
            </a:pP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56 </a:t>
            </a:r>
            <a:r>
              <a:rPr lang="en-US" sz="3930" dirty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million people died in 2017. What did they die from</a:t>
            </a: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?</a:t>
            </a:r>
          </a:p>
          <a:p>
            <a:pPr fontAlgn="base">
              <a:lnSpc>
                <a:spcPts val="4716"/>
              </a:lnSpc>
              <a:spcBef>
                <a:spcPct val="0"/>
              </a:spcBef>
            </a:pPr>
            <a:endParaRPr lang="en-US" sz="3930" dirty="0">
              <a:solidFill>
                <a:srgbClr val="000000"/>
              </a:solidFill>
              <a:latin typeface="Handy Casual"/>
              <a:ea typeface="Handy Casual"/>
              <a:cs typeface="Handy Casual"/>
            </a:endParaRPr>
          </a:p>
          <a:p>
            <a:pPr fontAlgn="base">
              <a:lnSpc>
                <a:spcPts val="4716"/>
              </a:lnSpc>
              <a:spcBef>
                <a:spcPct val="0"/>
              </a:spcBef>
            </a:pP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Dataset contains estimated number of deaths by </a:t>
            </a:r>
            <a:r>
              <a:rPr lang="en-US" sz="48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32 different </a:t>
            </a: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causes among 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70+ countries</a:t>
            </a:r>
            <a:endParaRPr lang="en-US" sz="3930" dirty="0">
              <a:solidFill>
                <a:srgbClr val="FF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990600" y="6819900"/>
            <a:ext cx="15773400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lnSpc>
                <a:spcPts val="4716"/>
              </a:lnSpc>
              <a:spcBef>
                <a:spcPct val="0"/>
              </a:spcBef>
            </a:pP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In original dataset: columns – 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36</a:t>
            </a:r>
            <a:r>
              <a:rPr lang="en-US" sz="393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</a:rPr>
              <a:t> &amp; rows – 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8255</a:t>
            </a:r>
          </a:p>
          <a:p>
            <a:pPr fontAlgn="base">
              <a:lnSpc>
                <a:spcPts val="4716"/>
              </a:lnSpc>
              <a:spcBef>
                <a:spcPct val="0"/>
              </a:spcBef>
            </a:pPr>
            <a:endParaRPr lang="en-US" sz="4400" dirty="0">
              <a:solidFill>
                <a:srgbClr val="FF0000"/>
              </a:solidFill>
              <a:latin typeface="Handy Casual"/>
              <a:ea typeface="Handy Casual"/>
              <a:cs typeface="Handy Casual"/>
            </a:endParaRPr>
          </a:p>
          <a:p>
            <a:pPr fontAlgn="base">
              <a:lnSpc>
                <a:spcPts val="4716"/>
              </a:lnSpc>
              <a:spcBef>
                <a:spcPct val="0"/>
              </a:spcBef>
            </a:pPr>
            <a:r>
              <a:rPr lang="en-US" sz="4400" dirty="0" smtClean="0">
                <a:latin typeface="Handy Casual"/>
                <a:ea typeface="Handy Casual"/>
                <a:cs typeface="Handy Casual"/>
              </a:rPr>
              <a:t>Years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 </a:t>
            </a:r>
            <a:r>
              <a:rPr lang="en-US" sz="4400" dirty="0" smtClean="0">
                <a:latin typeface="Handy Casual"/>
                <a:ea typeface="Handy Casual"/>
                <a:cs typeface="Handy Casual"/>
              </a:rPr>
              <a:t>–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 </a:t>
            </a:r>
            <a:r>
              <a:rPr lang="en-US" sz="4400" dirty="0" smtClean="0">
                <a:latin typeface="Handy Casual"/>
                <a:ea typeface="Handy Casual"/>
                <a:cs typeface="Handy Casual"/>
              </a:rPr>
              <a:t>From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 1990 </a:t>
            </a:r>
            <a:r>
              <a:rPr lang="en-US" sz="4400" dirty="0" smtClean="0">
                <a:latin typeface="Handy Casual"/>
                <a:ea typeface="Handy Casual"/>
                <a:cs typeface="Handy Casual"/>
              </a:rPr>
              <a:t>to</a:t>
            </a:r>
            <a:r>
              <a:rPr lang="en-US" sz="4400" dirty="0" smtClean="0">
                <a:solidFill>
                  <a:srgbClr val="FF0000"/>
                </a:solidFill>
                <a:latin typeface="Handy Casual"/>
                <a:ea typeface="Handy Casual"/>
                <a:cs typeface="Handy Casual"/>
              </a:rPr>
              <a:t> 2019</a:t>
            </a:r>
            <a:endParaRPr lang="en-US" sz="3930" dirty="0" smtClean="0">
              <a:solidFill>
                <a:srgbClr val="FF0000"/>
              </a:solidFill>
              <a:latin typeface="Handy Casual"/>
              <a:ea typeface="Handy Casual"/>
              <a:cs typeface="Handy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22617">
            <a:off x="8504696" y="224782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31122" y="4588898"/>
            <a:ext cx="5786268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Data Analysis</a:t>
            </a:r>
            <a:endParaRPr lang="en-US" sz="7700" spc="16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964208" y="1893931"/>
            <a:ext cx="3705330" cy="976981"/>
            <a:chOff x="0" y="0"/>
            <a:chExt cx="1066981" cy="2813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329888"/>
            <a:ext cx="3740501" cy="911138"/>
            <a:chOff x="0" y="0"/>
            <a:chExt cx="1077109" cy="2623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99021" y="6871591"/>
            <a:ext cx="3705330" cy="1419056"/>
            <a:chOff x="0" y="0"/>
            <a:chExt cx="1066981" cy="2755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690807" y="1893931"/>
            <a:ext cx="3740501" cy="911138"/>
            <a:chOff x="0" y="0"/>
            <a:chExt cx="1077109" cy="2623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553970" y="4320363"/>
            <a:ext cx="3705330" cy="956919"/>
            <a:chOff x="0" y="0"/>
            <a:chExt cx="1066981" cy="27555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912702" y="6549177"/>
            <a:ext cx="3705330" cy="1546439"/>
            <a:chOff x="0" y="0"/>
            <a:chExt cx="1066981" cy="2813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1643804">
            <a:off x="10477014" y="2895848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421951" y="4627306"/>
            <a:ext cx="3088337" cy="42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Check Null values</a:t>
            </a:r>
            <a:endParaRPr lang="en-US" sz="3093" spc="12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272704" y="2021669"/>
            <a:ext cx="308833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Search duplicate rows</a:t>
            </a:r>
            <a:endParaRPr lang="en-US" sz="3093" spc="12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15820" y="7001299"/>
            <a:ext cx="308833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Remove unwanted &amp; Null values columns</a:t>
            </a:r>
            <a:endParaRPr lang="en-US" sz="3093" spc="12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862466" y="4375088"/>
            <a:ext cx="308833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Remove unwanted &amp; Null values rows</a:t>
            </a:r>
            <a:endParaRPr lang="en-US" sz="3093" spc="12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10847" y="2176740"/>
            <a:ext cx="308833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Check </a:t>
            </a:r>
            <a:r>
              <a:rPr lang="en-US" sz="3093" spc="12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</a:t>
            </a: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ata types</a:t>
            </a:r>
            <a:endParaRPr lang="en-US" sz="3093" spc="12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221197" y="6754056"/>
            <a:ext cx="308833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Add zero values to numeric Null values</a:t>
            </a:r>
            <a:endParaRPr lang="en-US" sz="3093" spc="12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1" name="Freeform 31"/>
          <p:cNvSpPr/>
          <p:nvPr/>
        </p:nvSpPr>
        <p:spPr>
          <a:xfrm rot="204962">
            <a:off x="12194833" y="4505226"/>
            <a:ext cx="1334313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2" name="Freeform 32"/>
          <p:cNvSpPr/>
          <p:nvPr/>
        </p:nvSpPr>
        <p:spPr>
          <a:xfrm rot="1543996">
            <a:off x="10606292" y="649417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3" name="Freeform 33"/>
          <p:cNvSpPr/>
          <p:nvPr/>
        </p:nvSpPr>
        <p:spPr>
          <a:xfrm rot="-8767587">
            <a:off x="5953077" y="3012795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4" name="Freeform 34"/>
          <p:cNvSpPr/>
          <p:nvPr/>
        </p:nvSpPr>
        <p:spPr>
          <a:xfrm rot="-10366412">
            <a:off x="4871665" y="4731318"/>
            <a:ext cx="1993447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5" name="Freeform 35"/>
          <p:cNvSpPr/>
          <p:nvPr/>
        </p:nvSpPr>
        <p:spPr>
          <a:xfrm rot="9139054">
            <a:off x="5920775" y="649417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36" name="Freeform 36"/>
          <p:cNvSpPr/>
          <p:nvPr/>
        </p:nvSpPr>
        <p:spPr>
          <a:xfrm rot="-8261386">
            <a:off x="8672556" y="650990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7051433" y="-68578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62081"/>
            </a:stretch>
          </a:blipFill>
        </p:spPr>
      </p:sp>
      <p:sp>
        <p:nvSpPr>
          <p:cNvPr id="11" name="Freeform 11"/>
          <p:cNvSpPr/>
          <p:nvPr/>
        </p:nvSpPr>
        <p:spPr>
          <a:xfrm rot="-1568932">
            <a:off x="382104" y="840224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113920" y="6856667"/>
            <a:ext cx="3539744" cy="3430333"/>
          </a:xfrm>
          <a:custGeom>
            <a:avLst/>
            <a:gdLst/>
            <a:ahLst/>
            <a:cxnLst/>
            <a:rect l="l" t="t" r="r" b="b"/>
            <a:pathLst>
              <a:path w="3539744" h="3430333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89992" y="2705100"/>
            <a:ext cx="12823928" cy="5886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49"/>
              </a:lnSpc>
              <a:spcBef>
                <a:spcPct val="0"/>
              </a:spcBef>
            </a:pP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  <a:sym typeface="Krabuler"/>
              </a:rPr>
              <a:t>Removed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– 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column, </a:t>
            </a:r>
            <a:r>
              <a:rPr lang="en-US" sz="3677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Number of executions (Amnesty International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)</a:t>
            </a:r>
            <a:endParaRPr lang="en-US" sz="3677" dirty="0" smtClean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algn="ctr">
              <a:lnSpc>
                <a:spcPts val="5149"/>
              </a:lnSpc>
              <a:spcBef>
                <a:spcPct val="0"/>
              </a:spcBef>
            </a:pPr>
            <a:endParaRPr lang="en-US" sz="3677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>
              <a:lnSpc>
                <a:spcPts val="5149"/>
              </a:lnSpc>
              <a:spcBef>
                <a:spcPct val="0"/>
              </a:spcBef>
            </a:pP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Create a field </a:t>
            </a:r>
            <a:r>
              <a:rPr lang="en-US" sz="3677" dirty="0">
                <a:solidFill>
                  <a:srgbClr val="FF0000"/>
                </a:solidFill>
                <a:latin typeface="Krabuler"/>
                <a:ea typeface="Krabuler"/>
                <a:cs typeface="Krabuler"/>
                <a:sym typeface="Krabuler"/>
              </a:rPr>
              <a:t>O</a:t>
            </a: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  <a:sym typeface="Krabuler"/>
              </a:rPr>
              <a:t>nly with Countries. </a:t>
            </a:r>
            <a:endParaRPr lang="en-US" sz="3677" dirty="0" smtClean="0">
              <a:latin typeface="Krabuler"/>
              <a:ea typeface="Krabuler"/>
              <a:cs typeface="Krabuler"/>
              <a:sym typeface="Krabuler"/>
            </a:endParaRPr>
          </a:p>
          <a:p>
            <a:pPr>
              <a:lnSpc>
                <a:spcPts val="5149"/>
              </a:lnSpc>
              <a:spcBef>
                <a:spcPct val="0"/>
              </a:spcBef>
            </a:pPr>
            <a:endParaRPr lang="en-US" sz="3677" dirty="0">
              <a:solidFill>
                <a:srgbClr val="FF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>
              <a:lnSpc>
                <a:spcPts val="5149"/>
              </a:lnSpc>
              <a:spcBef>
                <a:spcPct val="0"/>
              </a:spcBef>
            </a:pPr>
            <a:r>
              <a:rPr lang="en-US" sz="3677" dirty="0" smtClean="0">
                <a:latin typeface="Krabuler"/>
                <a:ea typeface="Krabuler"/>
                <a:cs typeface="Krabuler"/>
                <a:sym typeface="Krabuler"/>
              </a:rPr>
              <a:t>Create a field with </a:t>
            </a: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  <a:sym typeface="Krabuler"/>
              </a:rPr>
              <a:t>Continents.</a:t>
            </a:r>
          </a:p>
          <a:p>
            <a:pPr>
              <a:lnSpc>
                <a:spcPts val="5149"/>
              </a:lnSpc>
              <a:spcBef>
                <a:spcPct val="0"/>
              </a:spcBef>
            </a:pPr>
            <a:endParaRPr lang="en-US" sz="3677" dirty="0">
              <a:solidFill>
                <a:srgbClr val="FF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>
              <a:lnSpc>
                <a:spcPts val="5149"/>
              </a:lnSpc>
              <a:spcBef>
                <a:spcPct val="0"/>
              </a:spcBef>
            </a:pPr>
            <a:r>
              <a:rPr lang="en-US" sz="3677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Created new fields combining similar causes for 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death</a:t>
            </a:r>
          </a:p>
          <a:p>
            <a:pPr>
              <a:lnSpc>
                <a:spcPts val="5149"/>
              </a:lnSpc>
              <a:spcBef>
                <a:spcPct val="0"/>
              </a:spcBef>
            </a:pPr>
            <a:endParaRPr lang="en-US" sz="3677" dirty="0">
              <a:solidFill>
                <a:srgbClr val="000000"/>
              </a:solidFill>
              <a:latin typeface="Krabuler"/>
              <a:ea typeface="Krabuler"/>
              <a:cs typeface="Krabuler"/>
            </a:endParaRPr>
          </a:p>
          <a:p>
            <a:pPr>
              <a:lnSpc>
                <a:spcPts val="5149"/>
              </a:lnSpc>
              <a:spcBef>
                <a:spcPct val="0"/>
              </a:spcBef>
            </a:pP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United Kingdom consists </a:t>
            </a:r>
            <a:r>
              <a:rPr lang="en-US" sz="3677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 </a:t>
            </a: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</a:rPr>
              <a:t>England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, </a:t>
            </a: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</a:rPr>
              <a:t>Wales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, </a:t>
            </a: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</a:rPr>
              <a:t>Scotland</a:t>
            </a:r>
            <a:r>
              <a:rPr lang="en-US" sz="36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 &amp; </a:t>
            </a:r>
            <a:r>
              <a:rPr lang="en-US" sz="3677" dirty="0" smtClean="0">
                <a:solidFill>
                  <a:srgbClr val="FF0000"/>
                </a:solidFill>
                <a:latin typeface="Krabuler"/>
                <a:ea typeface="Krabuler"/>
                <a:cs typeface="Krabuler"/>
              </a:rPr>
              <a:t>Northern Ireland </a:t>
            </a:r>
            <a:endParaRPr lang="en-US" sz="3677" dirty="0">
              <a:solidFill>
                <a:srgbClr val="FF0000"/>
              </a:solidFill>
              <a:latin typeface="Krabuler"/>
              <a:ea typeface="Krabuler"/>
              <a:cs typeface="Krabuler"/>
            </a:endParaRPr>
          </a:p>
        </p:txBody>
      </p:sp>
      <p:sp>
        <p:nvSpPr>
          <p:cNvPr id="19" name="Freeform 19"/>
          <p:cNvSpPr/>
          <p:nvPr/>
        </p:nvSpPr>
        <p:spPr>
          <a:xfrm rot="240727">
            <a:off x="2092018" y="38624"/>
            <a:ext cx="1162426" cy="1666560"/>
          </a:xfrm>
          <a:custGeom>
            <a:avLst/>
            <a:gdLst/>
            <a:ahLst/>
            <a:cxnLst/>
            <a:rect l="l" t="t" r="r" b="b"/>
            <a:pathLst>
              <a:path w="1162426" h="1666560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3"/>
          <p:cNvSpPr txBox="1"/>
          <p:nvPr/>
        </p:nvSpPr>
        <p:spPr>
          <a:xfrm>
            <a:off x="3232635" y="534225"/>
            <a:ext cx="5786268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 dirty="0" smtClean="0">
                <a:solidFill>
                  <a:schemeClr val="accent6"/>
                </a:solidFill>
                <a:latin typeface="Krabuler"/>
                <a:ea typeface="Krabuler"/>
                <a:cs typeface="Krabuler"/>
                <a:sym typeface="Krabuler"/>
              </a:rPr>
              <a:t>Data Analysis</a:t>
            </a:r>
            <a:endParaRPr lang="en-US" sz="7700" spc="169" dirty="0">
              <a:solidFill>
                <a:schemeClr val="accent6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645" y="2202333"/>
            <a:ext cx="9391716" cy="6008382"/>
          </a:xfrm>
          <a:custGeom>
            <a:avLst/>
            <a:gdLst/>
            <a:ahLst/>
            <a:cxnLst/>
            <a:rect l="l" t="t" r="r" b="b"/>
            <a:pathLst>
              <a:path w="6003579" h="7573322">
                <a:moveTo>
                  <a:pt x="0" y="0"/>
                </a:moveTo>
                <a:lnTo>
                  <a:pt x="6003579" y="0"/>
                </a:lnTo>
                <a:lnTo>
                  <a:pt x="6003579" y="7573322"/>
                </a:lnTo>
                <a:lnTo>
                  <a:pt x="0" y="757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 dirty="0"/>
          </a:p>
        </p:txBody>
      </p:sp>
      <p:grpSp>
        <p:nvGrpSpPr>
          <p:cNvPr id="3" name="Group 3"/>
          <p:cNvGrpSpPr/>
          <p:nvPr/>
        </p:nvGrpSpPr>
        <p:grpSpPr>
          <a:xfrm>
            <a:off x="856087" y="4395441"/>
            <a:ext cx="554854" cy="554854"/>
            <a:chOff x="0" y="0"/>
            <a:chExt cx="739806" cy="73980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3329" y="-14828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Krabuler"/>
                  <a:ea typeface="Krabuler"/>
                  <a:cs typeface="Krabuler"/>
                  <a:sym typeface="Krabuler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56087" y="5326726"/>
            <a:ext cx="554854" cy="554854"/>
            <a:chOff x="0" y="0"/>
            <a:chExt cx="739806" cy="73980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13329" y="-10795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Krabuler"/>
                  <a:ea typeface="Krabuler"/>
                  <a:cs typeface="Krabuler"/>
                  <a:sym typeface="Krabuler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56087" y="6265513"/>
            <a:ext cx="554854" cy="554854"/>
            <a:chOff x="0" y="0"/>
            <a:chExt cx="739806" cy="73980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13329" y="-18862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Krabuler"/>
                  <a:ea typeface="Krabuler"/>
                  <a:cs typeface="Krabuler"/>
                  <a:sym typeface="Krabuler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56087" y="7225863"/>
            <a:ext cx="554854" cy="559070"/>
            <a:chOff x="0" y="0"/>
            <a:chExt cx="739806" cy="745426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739806" cy="745426"/>
              <a:chOff x="0" y="0"/>
              <a:chExt cx="812800" cy="818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897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8975">
                    <a:moveTo>
                      <a:pt x="406400" y="0"/>
                    </a:moveTo>
                    <a:cubicBezTo>
                      <a:pt x="181951" y="0"/>
                      <a:pt x="0" y="183334"/>
                      <a:pt x="0" y="409487"/>
                    </a:cubicBezTo>
                    <a:cubicBezTo>
                      <a:pt x="0" y="635641"/>
                      <a:pt x="181951" y="818975"/>
                      <a:pt x="406400" y="818975"/>
                    </a:cubicBezTo>
                    <a:cubicBezTo>
                      <a:pt x="630849" y="818975"/>
                      <a:pt x="812800" y="635641"/>
                      <a:pt x="812800" y="409487"/>
                    </a:cubicBezTo>
                    <a:cubicBezTo>
                      <a:pt x="812800" y="18333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579"/>
                <a:ext cx="660400" cy="74161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13329" y="22307"/>
              <a:ext cx="513149" cy="708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 dirty="0">
                  <a:solidFill>
                    <a:srgbClr val="231F20"/>
                  </a:solidFill>
                  <a:latin typeface="Krabuler"/>
                  <a:ea typeface="Krabuler"/>
                  <a:cs typeface="Krabuler"/>
                  <a:sym typeface="Krabuler"/>
                </a:rPr>
                <a:t>4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375222" y="1281130"/>
            <a:ext cx="6480941" cy="7549304"/>
            <a:chOff x="0" y="0"/>
            <a:chExt cx="12654042" cy="10284089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12590542" cy="10220589"/>
            </a:xfrm>
            <a:custGeom>
              <a:avLst/>
              <a:gdLst/>
              <a:ahLst/>
              <a:cxnLst/>
              <a:rect l="l" t="t" r="r" b="b"/>
              <a:pathLst>
                <a:path w="12590542" h="10220589">
                  <a:moveTo>
                    <a:pt x="12497832" y="10220589"/>
                  </a:moveTo>
                  <a:lnTo>
                    <a:pt x="92710" y="10220589"/>
                  </a:lnTo>
                  <a:cubicBezTo>
                    <a:pt x="41910" y="10220589"/>
                    <a:pt x="0" y="10178679"/>
                    <a:pt x="0" y="101278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96562" y="0"/>
                  </a:lnTo>
                  <a:cubicBezTo>
                    <a:pt x="12547362" y="0"/>
                    <a:pt x="12589272" y="41910"/>
                    <a:pt x="12589272" y="92710"/>
                  </a:cubicBezTo>
                  <a:lnTo>
                    <a:pt x="12589272" y="10126609"/>
                  </a:lnTo>
                  <a:cubicBezTo>
                    <a:pt x="12590542" y="10178679"/>
                    <a:pt x="12548632" y="10220589"/>
                    <a:pt x="12497832" y="10220589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12654042" cy="10284089"/>
            </a:xfrm>
            <a:custGeom>
              <a:avLst/>
              <a:gdLst/>
              <a:ahLst/>
              <a:cxnLst/>
              <a:rect l="l" t="t" r="r" b="b"/>
              <a:pathLst>
                <a:path w="12654042" h="10284089">
                  <a:moveTo>
                    <a:pt x="12529582" y="59690"/>
                  </a:moveTo>
                  <a:cubicBezTo>
                    <a:pt x="12565142" y="59690"/>
                    <a:pt x="12594352" y="88900"/>
                    <a:pt x="12594352" y="124460"/>
                  </a:cubicBezTo>
                  <a:lnTo>
                    <a:pt x="12594352" y="10159629"/>
                  </a:lnTo>
                  <a:cubicBezTo>
                    <a:pt x="12594352" y="10195189"/>
                    <a:pt x="12565142" y="10224399"/>
                    <a:pt x="12529582" y="10224399"/>
                  </a:cubicBezTo>
                  <a:lnTo>
                    <a:pt x="124460" y="10224399"/>
                  </a:lnTo>
                  <a:cubicBezTo>
                    <a:pt x="88900" y="10224399"/>
                    <a:pt x="59690" y="10195189"/>
                    <a:pt x="59690" y="101596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29582" y="59690"/>
                  </a:lnTo>
                  <a:moveTo>
                    <a:pt x="125295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59629"/>
                  </a:lnTo>
                  <a:cubicBezTo>
                    <a:pt x="0" y="10228209"/>
                    <a:pt x="55880" y="10284089"/>
                    <a:pt x="124460" y="10284089"/>
                  </a:cubicBezTo>
                  <a:lnTo>
                    <a:pt x="12529582" y="10284089"/>
                  </a:lnTo>
                  <a:cubicBezTo>
                    <a:pt x="12598162" y="10284089"/>
                    <a:pt x="12654042" y="10228209"/>
                    <a:pt x="12654042" y="10159629"/>
                  </a:cubicBezTo>
                  <a:lnTo>
                    <a:pt x="12654042" y="124460"/>
                  </a:lnTo>
                  <a:cubicBezTo>
                    <a:pt x="12654042" y="55880"/>
                    <a:pt x="12598162" y="0"/>
                    <a:pt x="1252958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2242041" y="5906796"/>
            <a:ext cx="2685982" cy="914400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2532677" y="1744412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2812293" y="7717815"/>
            <a:ext cx="1670148" cy="795427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1568932">
            <a:off x="1103" y="8239028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5027046">
            <a:off x="16502236" y="49636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060828" y="2976545"/>
            <a:ext cx="4081927" cy="81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  <a:spcBef>
                <a:spcPct val="0"/>
              </a:spcBef>
            </a:pPr>
            <a:r>
              <a:rPr lang="en-US" sz="509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Questions</a:t>
            </a:r>
            <a:endParaRPr lang="en-US" sz="509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95939" y="4615043"/>
            <a:ext cx="8094506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2"/>
              </a:lnSpc>
            </a:pPr>
            <a:r>
              <a:rPr lang="en-US" sz="2800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What </a:t>
            </a:r>
            <a:r>
              <a:rPr lang="en-US" sz="2800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is the leading cause of death across all countries</a:t>
            </a:r>
            <a:r>
              <a:rPr lang="en-US" sz="2800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?</a:t>
            </a:r>
            <a:endParaRPr lang="en-US" sz="2800" dirty="0">
              <a:solidFill>
                <a:srgbClr val="000000"/>
              </a:solidFill>
              <a:latin typeface="Krabuler"/>
              <a:ea typeface="Krabuler"/>
              <a:cs typeface="Krabuler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607748" y="5565683"/>
            <a:ext cx="798269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2"/>
              </a:lnSpc>
            </a:pPr>
            <a:r>
              <a:rPr lang="en-US" sz="2800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Handy Casual"/>
              </a:rPr>
              <a:t>Top 3 countries with highest number of deaths all times?</a:t>
            </a:r>
            <a:endParaRPr lang="en-US" sz="2800" dirty="0">
              <a:solidFill>
                <a:srgbClr val="000000"/>
              </a:solidFill>
              <a:latin typeface="Krabuler"/>
              <a:ea typeface="Krabuler"/>
              <a:cs typeface="Krabuler"/>
              <a:sym typeface="Handy Casual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2348508" y="6152400"/>
            <a:ext cx="2704185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Cardiovascular Diseases</a:t>
            </a:r>
            <a:endParaRPr lang="en-US" sz="2499" dirty="0">
              <a:solidFill>
                <a:srgbClr val="231F2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2780619" y="2202333"/>
            <a:ext cx="1578567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299"/>
              </a:lnSpc>
              <a:buAutoNum type="arabicPeriod"/>
            </a:pPr>
            <a:r>
              <a:rPr lang="en-US" sz="2499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China</a:t>
            </a:r>
          </a:p>
          <a:p>
            <a:pPr marL="457200" indent="-457200" algn="l">
              <a:lnSpc>
                <a:spcPts val="3299"/>
              </a:lnSpc>
              <a:buAutoNum type="arabicPeriod"/>
            </a:pPr>
            <a:r>
              <a:rPr lang="en-US" sz="2499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India</a:t>
            </a:r>
          </a:p>
          <a:p>
            <a:pPr marL="457200" indent="-457200" algn="l">
              <a:lnSpc>
                <a:spcPts val="3299"/>
              </a:lnSpc>
              <a:buAutoNum type="arabicPeriod"/>
            </a:pPr>
            <a:r>
              <a:rPr lang="en-US" sz="2499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USA </a:t>
            </a:r>
            <a:endParaRPr lang="en-US" sz="2499" dirty="0">
              <a:solidFill>
                <a:srgbClr val="231F2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3440814" y="7940087"/>
            <a:ext cx="550794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Asia</a:t>
            </a:r>
            <a:endParaRPr lang="en-US" sz="2499" dirty="0">
              <a:solidFill>
                <a:srgbClr val="231F2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1607747" y="6460737"/>
            <a:ext cx="7525498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2"/>
              </a:lnSpc>
            </a:pPr>
            <a:r>
              <a:rPr lang="en-US" sz="2800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Handy Casual"/>
              </a:rPr>
              <a:t>Continent </a:t>
            </a:r>
            <a:r>
              <a:rPr lang="en-US" sz="2800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Handy Casual"/>
              </a:rPr>
              <a:t>with highest number of deaths all </a:t>
            </a:r>
            <a:r>
              <a:rPr lang="en-US" sz="2800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Handy Casual"/>
              </a:rPr>
              <a:t>times?</a:t>
            </a:r>
            <a:endParaRPr lang="en-US" sz="2800" dirty="0">
              <a:solidFill>
                <a:srgbClr val="000000"/>
              </a:solidFill>
              <a:latin typeface="Krabuler"/>
              <a:ea typeface="Krabuler"/>
              <a:cs typeface="Krabuler"/>
              <a:sym typeface="Handy Casual"/>
            </a:endParaRPr>
          </a:p>
        </p:txBody>
      </p:sp>
      <p:sp>
        <p:nvSpPr>
          <p:cNvPr id="48" name="TextBox 39"/>
          <p:cNvSpPr txBox="1"/>
          <p:nvPr/>
        </p:nvSpPr>
        <p:spPr>
          <a:xfrm>
            <a:off x="1607746" y="7407615"/>
            <a:ext cx="5696697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2"/>
              </a:lnSpc>
            </a:pPr>
            <a:r>
              <a:rPr lang="en-US" sz="2800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Handy Casual"/>
              </a:rPr>
              <a:t> Which year has most number of deaths?</a:t>
            </a:r>
            <a:endParaRPr lang="en-US" sz="2800" dirty="0">
              <a:solidFill>
                <a:srgbClr val="000000"/>
              </a:solidFill>
              <a:latin typeface="Krabuler"/>
              <a:ea typeface="Krabuler"/>
              <a:cs typeface="Krabuler"/>
              <a:sym typeface="Handy Casual"/>
            </a:endParaRPr>
          </a:p>
        </p:txBody>
      </p:sp>
      <p:sp>
        <p:nvSpPr>
          <p:cNvPr id="49" name="Freeform 33"/>
          <p:cNvSpPr/>
          <p:nvPr/>
        </p:nvSpPr>
        <p:spPr>
          <a:xfrm>
            <a:off x="12780619" y="4253507"/>
            <a:ext cx="1670148" cy="795427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50" name="TextBox 46"/>
          <p:cNvSpPr txBox="1"/>
          <p:nvPr/>
        </p:nvSpPr>
        <p:spPr>
          <a:xfrm>
            <a:off x="13409140" y="4475779"/>
            <a:ext cx="550794" cy="38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2019</a:t>
            </a:r>
            <a:endParaRPr lang="en-US" sz="2499" dirty="0">
              <a:solidFill>
                <a:srgbClr val="231F2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9133245" y="4648161"/>
            <a:ext cx="3105224" cy="1772075"/>
          </a:xfrm>
          <a:prstGeom prst="curved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H="1" flipV="1">
            <a:off x="9412880" y="2512421"/>
            <a:ext cx="3155717" cy="3083877"/>
          </a:xfrm>
          <a:prstGeom prst="curved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>
            <a:off x="8683657" y="6460737"/>
            <a:ext cx="4096962" cy="1566148"/>
          </a:xfrm>
          <a:prstGeom prst="curved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flipV="1">
            <a:off x="7166218" y="4548772"/>
            <a:ext cx="5629814" cy="2858843"/>
          </a:xfrm>
          <a:prstGeom prst="curved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 txBox="1"/>
          <p:nvPr/>
        </p:nvSpPr>
        <p:spPr>
          <a:xfrm>
            <a:off x="9906000" y="1483995"/>
            <a:ext cx="7864519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Data Visualization</a:t>
            </a:r>
            <a:endParaRPr lang="en-US" sz="6600" spc="277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4" y="4770120"/>
            <a:ext cx="8605436" cy="53035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490" y="4200119"/>
            <a:ext cx="7543461" cy="598020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27" y="0"/>
            <a:ext cx="6351009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WRONG IDEAS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991987" y="2952270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5"/>
                </a:lnTo>
                <a:lnTo>
                  <a:pt x="0" y="19795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359106" y="3440266"/>
            <a:ext cx="1612426" cy="47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8"/>
              </a:lnSpc>
            </a:pPr>
            <a:r>
              <a:rPr lang="en-US" sz="29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Great idea!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844264" y="2930172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6" y="0"/>
                </a:lnTo>
                <a:lnTo>
                  <a:pt x="1979546" y="1979545"/>
                </a:lnTo>
                <a:lnTo>
                  <a:pt x="0" y="1979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3267647" y="3302936"/>
            <a:ext cx="1483660" cy="97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7"/>
              </a:lnSpc>
            </a:pPr>
            <a:r>
              <a:rPr lang="en-US" sz="28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Creative idea!</a:t>
            </a:r>
          </a:p>
        </p:txBody>
      </p:sp>
      <p:sp>
        <p:nvSpPr>
          <p:cNvPr id="16" name="Freeform 16"/>
          <p:cNvSpPr/>
          <p:nvPr/>
        </p:nvSpPr>
        <p:spPr>
          <a:xfrm>
            <a:off x="4549243" y="2952270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6" y="0"/>
                </a:lnTo>
                <a:lnTo>
                  <a:pt x="1979546" y="1979545"/>
                </a:lnTo>
                <a:lnTo>
                  <a:pt x="0" y="19795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769067" y="3416215"/>
            <a:ext cx="1539899" cy="965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8"/>
              </a:lnSpc>
            </a:pPr>
            <a:r>
              <a:rPr lang="en-US" sz="29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Awesome idea!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191902"/>
              </p:ext>
            </p:extLst>
          </p:nvPr>
        </p:nvGraphicFramePr>
        <p:xfrm>
          <a:off x="1828800" y="228600"/>
          <a:ext cx="14097000" cy="994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10" imgW="5346330" imgH="3778206" progId="AcroExch.Document.DC">
                  <p:embed/>
                </p:oleObj>
              </mc:Choice>
              <mc:Fallback>
                <p:oleObj name="Acrobat Document" r:id="rId10" imgW="5346330" imgH="377820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800" y="228600"/>
                        <a:ext cx="14097000" cy="994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0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2505">
            <a:off x="7616500" y="2162501"/>
            <a:ext cx="3634382" cy="3359224"/>
          </a:xfrm>
          <a:custGeom>
            <a:avLst/>
            <a:gdLst/>
            <a:ahLst/>
            <a:cxnLst/>
            <a:rect l="l" t="t" r="r" b="b"/>
            <a:pathLst>
              <a:path w="4116756" h="8173655">
                <a:moveTo>
                  <a:pt x="0" y="0"/>
                </a:moveTo>
                <a:lnTo>
                  <a:pt x="4116756" y="0"/>
                </a:lnTo>
                <a:lnTo>
                  <a:pt x="4116756" y="8173655"/>
                </a:lnTo>
                <a:lnTo>
                  <a:pt x="0" y="81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b="-10364"/>
            </a:stretch>
          </a:blipFill>
        </p:spPr>
      </p:sp>
      <p:sp>
        <p:nvSpPr>
          <p:cNvPr id="3" name="Freeform 3"/>
          <p:cNvSpPr/>
          <p:nvPr/>
        </p:nvSpPr>
        <p:spPr>
          <a:xfrm rot="152505">
            <a:off x="12825942" y="2200239"/>
            <a:ext cx="3634382" cy="3475140"/>
          </a:xfrm>
          <a:custGeom>
            <a:avLst/>
            <a:gdLst/>
            <a:ahLst/>
            <a:cxnLst/>
            <a:rect l="l" t="t" r="r" b="b"/>
            <a:pathLst>
              <a:path w="4116756" h="8175676">
                <a:moveTo>
                  <a:pt x="0" y="0"/>
                </a:moveTo>
                <a:lnTo>
                  <a:pt x="4116756" y="0"/>
                </a:lnTo>
                <a:lnTo>
                  <a:pt x="4116756" y="8175676"/>
                </a:lnTo>
                <a:lnTo>
                  <a:pt x="0" y="817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b="-10336"/>
            </a:stretch>
          </a:blipFill>
        </p:spPr>
      </p:sp>
      <p:sp>
        <p:nvSpPr>
          <p:cNvPr id="4" name="Freeform 4"/>
          <p:cNvSpPr/>
          <p:nvPr/>
        </p:nvSpPr>
        <p:spPr>
          <a:xfrm rot="152505">
            <a:off x="10939258" y="6307620"/>
            <a:ext cx="3474281" cy="3702798"/>
          </a:xfrm>
          <a:custGeom>
            <a:avLst/>
            <a:gdLst/>
            <a:ahLst/>
            <a:cxnLst/>
            <a:rect l="l" t="t" r="r" b="b"/>
            <a:pathLst>
              <a:path w="3935405" h="8116769">
                <a:moveTo>
                  <a:pt x="0" y="0"/>
                </a:moveTo>
                <a:lnTo>
                  <a:pt x="3935406" y="0"/>
                </a:lnTo>
                <a:lnTo>
                  <a:pt x="3935406" y="8116769"/>
                </a:lnTo>
                <a:lnTo>
                  <a:pt x="0" y="811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4608" b="-11137"/>
            </a:stretch>
          </a:blipFill>
        </p:spPr>
      </p:sp>
      <p:sp>
        <p:nvSpPr>
          <p:cNvPr id="8" name="Freeform 8"/>
          <p:cNvSpPr/>
          <p:nvPr/>
        </p:nvSpPr>
        <p:spPr>
          <a:xfrm rot="152505">
            <a:off x="1947686" y="2031920"/>
            <a:ext cx="3634382" cy="3204780"/>
          </a:xfrm>
          <a:custGeom>
            <a:avLst/>
            <a:gdLst/>
            <a:ahLst/>
            <a:cxnLst/>
            <a:rect l="l" t="t" r="r" b="b"/>
            <a:pathLst>
              <a:path w="4116756" h="8147179">
                <a:moveTo>
                  <a:pt x="0" y="0"/>
                </a:moveTo>
                <a:lnTo>
                  <a:pt x="4116756" y="0"/>
                </a:lnTo>
                <a:lnTo>
                  <a:pt x="4116756" y="8147179"/>
                </a:lnTo>
                <a:lnTo>
                  <a:pt x="0" y="8147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b="-1072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78355" y="3027945"/>
            <a:ext cx="2639219" cy="271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73"/>
              </a:lnSpc>
              <a:spcBef>
                <a:spcPct val="0"/>
              </a:spcBef>
            </a:pPr>
            <a:r>
              <a:rPr lang="en-US" sz="3766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Data Cleaning and Preparation</a:t>
            </a:r>
          </a:p>
          <a:p>
            <a:pPr algn="r">
              <a:lnSpc>
                <a:spcPts val="5273"/>
              </a:lnSpc>
              <a:spcBef>
                <a:spcPct val="0"/>
              </a:spcBef>
            </a:pPr>
            <a:endParaRPr lang="en-US" sz="3766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26" name="Freeform 26"/>
          <p:cNvSpPr/>
          <p:nvPr/>
        </p:nvSpPr>
        <p:spPr>
          <a:xfrm rot="3995677">
            <a:off x="-321002" y="7684623"/>
            <a:ext cx="2486709" cy="2409847"/>
          </a:xfrm>
          <a:custGeom>
            <a:avLst/>
            <a:gdLst/>
            <a:ahLst/>
            <a:cxnLst/>
            <a:rect l="l" t="t" r="r" b="b"/>
            <a:pathLst>
              <a:path w="2486709" h="2409847">
                <a:moveTo>
                  <a:pt x="0" y="0"/>
                </a:moveTo>
                <a:lnTo>
                  <a:pt x="2486709" y="0"/>
                </a:lnTo>
                <a:lnTo>
                  <a:pt x="2486709" y="2409847"/>
                </a:lnTo>
                <a:lnTo>
                  <a:pt x="0" y="240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027046">
            <a:off x="16536489" y="2528854"/>
            <a:ext cx="916899" cy="824258"/>
          </a:xfrm>
          <a:custGeom>
            <a:avLst/>
            <a:gdLst/>
            <a:ahLst/>
            <a:cxnLst/>
            <a:rect l="l" t="t" r="r" b="b"/>
            <a:pathLst>
              <a:path w="1024974" h="933658">
                <a:moveTo>
                  <a:pt x="0" y="0"/>
                </a:moveTo>
                <a:lnTo>
                  <a:pt x="1024974" y="0"/>
                </a:lnTo>
                <a:lnTo>
                  <a:pt x="1024974" y="933658"/>
                </a:lnTo>
                <a:lnTo>
                  <a:pt x="0" y="9336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8878474" flipV="1">
            <a:off x="15350051" y="9090015"/>
            <a:ext cx="2661559" cy="676684"/>
          </a:xfrm>
          <a:custGeom>
            <a:avLst/>
            <a:gdLst/>
            <a:ahLst/>
            <a:cxnLst/>
            <a:rect l="l" t="t" r="r" b="b"/>
            <a:pathLst>
              <a:path w="3014815" h="756445">
                <a:moveTo>
                  <a:pt x="0" y="756445"/>
                </a:moveTo>
                <a:lnTo>
                  <a:pt x="3014815" y="756445"/>
                </a:lnTo>
                <a:lnTo>
                  <a:pt x="3014815" y="0"/>
                </a:lnTo>
                <a:lnTo>
                  <a:pt x="0" y="0"/>
                </a:lnTo>
                <a:lnTo>
                  <a:pt x="0" y="756445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4"/>
          <p:cNvSpPr/>
          <p:nvPr/>
        </p:nvSpPr>
        <p:spPr>
          <a:xfrm>
            <a:off x="4166152" y="173689"/>
            <a:ext cx="9699658" cy="1469524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5"/>
          <p:cNvSpPr txBox="1"/>
          <p:nvPr/>
        </p:nvSpPr>
        <p:spPr>
          <a:xfrm rot="-166726">
            <a:off x="4185442" y="170388"/>
            <a:ext cx="9288045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CHALLENGERS</a:t>
            </a:r>
            <a:endParaRPr lang="en-US" sz="7799" spc="304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4" name="Freeform 10"/>
          <p:cNvSpPr/>
          <p:nvPr/>
        </p:nvSpPr>
        <p:spPr>
          <a:xfrm>
            <a:off x="11157705" y="356298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9"/>
          <p:cNvSpPr txBox="1"/>
          <p:nvPr/>
        </p:nvSpPr>
        <p:spPr>
          <a:xfrm>
            <a:off x="7886395" y="3390625"/>
            <a:ext cx="2639219" cy="1965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73"/>
              </a:lnSpc>
              <a:spcBef>
                <a:spcPct val="0"/>
              </a:spcBef>
            </a:pPr>
            <a:r>
              <a:rPr lang="en-US" sz="3766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Feature Selection</a:t>
            </a:r>
          </a:p>
          <a:p>
            <a:pPr algn="r">
              <a:lnSpc>
                <a:spcPts val="5273"/>
              </a:lnSpc>
              <a:spcBef>
                <a:spcPct val="0"/>
              </a:spcBef>
            </a:pPr>
            <a:endParaRPr lang="en-US" sz="3766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12919498" y="3398886"/>
            <a:ext cx="2639219" cy="1965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73"/>
              </a:lnSpc>
              <a:spcBef>
                <a:spcPct val="0"/>
              </a:spcBef>
            </a:pPr>
            <a:r>
              <a:rPr lang="en-US" sz="3766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Technical Issues</a:t>
            </a:r>
          </a:p>
          <a:p>
            <a:pPr algn="r">
              <a:lnSpc>
                <a:spcPts val="5273"/>
              </a:lnSpc>
              <a:spcBef>
                <a:spcPct val="0"/>
              </a:spcBef>
            </a:pPr>
            <a:endParaRPr lang="en-US" sz="3766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10980787" y="7299398"/>
            <a:ext cx="2639219" cy="1965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73"/>
              </a:lnSpc>
              <a:spcBef>
                <a:spcPct val="0"/>
              </a:spcBef>
            </a:pPr>
            <a:r>
              <a:rPr lang="en-US" sz="3766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Visualization Challenges</a:t>
            </a:r>
          </a:p>
          <a:p>
            <a:pPr algn="r">
              <a:lnSpc>
                <a:spcPts val="5273"/>
              </a:lnSpc>
              <a:spcBef>
                <a:spcPct val="0"/>
              </a:spcBef>
            </a:pPr>
            <a:endParaRPr lang="en-US" sz="3766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39" name="Freeform 4"/>
          <p:cNvSpPr/>
          <p:nvPr/>
        </p:nvSpPr>
        <p:spPr>
          <a:xfrm rot="152505">
            <a:off x="5209973" y="6235421"/>
            <a:ext cx="3474281" cy="3702798"/>
          </a:xfrm>
          <a:custGeom>
            <a:avLst/>
            <a:gdLst/>
            <a:ahLst/>
            <a:cxnLst/>
            <a:rect l="l" t="t" r="r" b="b"/>
            <a:pathLst>
              <a:path w="3935405" h="8116769">
                <a:moveTo>
                  <a:pt x="0" y="0"/>
                </a:moveTo>
                <a:lnTo>
                  <a:pt x="3935406" y="0"/>
                </a:lnTo>
                <a:lnTo>
                  <a:pt x="3935406" y="8116769"/>
                </a:lnTo>
                <a:lnTo>
                  <a:pt x="0" y="811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4608" b="-11137"/>
            </a:stretch>
          </a:blipFill>
        </p:spPr>
      </p:sp>
      <p:sp>
        <p:nvSpPr>
          <p:cNvPr id="41" name="TextBox 9"/>
          <p:cNvSpPr txBox="1"/>
          <p:nvPr/>
        </p:nvSpPr>
        <p:spPr>
          <a:xfrm>
            <a:off x="5251502" y="7227199"/>
            <a:ext cx="2639219" cy="1965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73"/>
              </a:lnSpc>
              <a:spcBef>
                <a:spcPct val="0"/>
              </a:spcBef>
            </a:pPr>
            <a:r>
              <a:rPr lang="en-US" sz="3766" dirty="0">
                <a:solidFill>
                  <a:srgbClr val="000000"/>
                </a:solidFill>
                <a:latin typeface="Krabuler"/>
                <a:ea typeface="Krabuler"/>
                <a:cs typeface="Krabuler"/>
              </a:rPr>
              <a:t>Dashboard Design</a:t>
            </a:r>
          </a:p>
          <a:p>
            <a:pPr algn="r">
              <a:lnSpc>
                <a:spcPts val="5273"/>
              </a:lnSpc>
              <a:spcBef>
                <a:spcPct val="0"/>
              </a:spcBef>
            </a:pPr>
            <a:endParaRPr lang="en-US" sz="3766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grpSp>
        <p:nvGrpSpPr>
          <p:cNvPr id="42" name="Group 16"/>
          <p:cNvGrpSpPr/>
          <p:nvPr/>
        </p:nvGrpSpPr>
        <p:grpSpPr>
          <a:xfrm>
            <a:off x="1527100" y="7350073"/>
            <a:ext cx="1502510" cy="1446179"/>
            <a:chOff x="30480" y="591820"/>
            <a:chExt cx="12736830" cy="12259310"/>
          </a:xfrm>
        </p:grpSpPr>
        <p:sp>
          <p:nvSpPr>
            <p:cNvPr id="43" name="Freeform 17"/>
            <p:cNvSpPr/>
            <p:nvPr/>
          </p:nvSpPr>
          <p:spPr>
            <a:xfrm>
              <a:off x="0" y="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20"/>
              <a:stretch>
                <a:fillRect t="-20734" b="-42258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231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Handy Casual</vt:lpstr>
      <vt:lpstr>Krabuler</vt:lpstr>
      <vt:lpstr>Calibri</vt:lpstr>
      <vt:lpstr>Pompiere</vt:lpstr>
      <vt:lpstr>Arial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kasun</cp:lastModifiedBy>
  <cp:revision>9</cp:revision>
  <dcterms:created xsi:type="dcterms:W3CDTF">2006-08-16T00:00:00Z</dcterms:created>
  <dcterms:modified xsi:type="dcterms:W3CDTF">2024-08-29T08:07:38Z</dcterms:modified>
  <dc:identifier>DAGPNkO2yRY</dc:identifier>
</cp:coreProperties>
</file>