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78" r:id="rId5"/>
    <p:sldId id="261" r:id="rId6"/>
    <p:sldId id="277" r:id="rId7"/>
    <p:sldId id="274" r:id="rId8"/>
    <p:sldId id="280" r:id="rId9"/>
    <p:sldId id="268" r:id="rId10"/>
    <p:sldId id="273" r:id="rId11"/>
  </p:sldIdLst>
  <p:sldSz cx="18288000" cy="10287000"/>
  <p:notesSz cx="6858000" cy="9144000"/>
  <p:embeddedFontLst>
    <p:embeddedFont>
      <p:font typeface="DM Sans" panose="020B0604020202020204" charset="0"/>
      <p:regular r:id="rId12"/>
    </p:embeddedFont>
    <p:embeddedFont>
      <p:font typeface="IBM Plex Sans Bold" panose="020B0604020202020204" charset="0"/>
      <p:regular r:id="rId13"/>
    </p:embeddedFont>
    <p:embeddedFont>
      <p:font typeface="DM Sans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rabuler" panose="020B0604020202020204" charset="0"/>
      <p:regular r:id="rId19"/>
    </p:embeddedFont>
    <p:embeddedFont>
      <p:font typeface="Bahnschrift Light Condensed" panose="020B0502040204020203" pitchFamily="34" charset="0"/>
      <p:regular r:id="rId20"/>
    </p:embeddedFont>
    <p:embeddedFont>
      <p:font typeface="Kollektif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emf"/><Relationship Id="rId4" Type="http://schemas.openxmlformats.org/officeDocument/2006/relationships/image" Target="../media/image2.sv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21.png"/><Relationship Id="rId4" Type="http://schemas.openxmlformats.org/officeDocument/2006/relationships/image" Target="../media/image2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6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.png"/><Relationship Id="rId5" Type="http://schemas.openxmlformats.org/officeDocument/2006/relationships/image" Target="../media/image2.png"/><Relationship Id="rId15" Type="http://schemas.openxmlformats.org/officeDocument/2006/relationships/image" Target="../media/image2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507652" y="703196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289904" y="3247246"/>
            <a:ext cx="16348335" cy="1969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999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REAL ESTATE INSIGHTS</a:t>
            </a:r>
          </a:p>
          <a:p>
            <a:pPr algn="ctr"/>
            <a:r>
              <a:rPr lang="en-US" sz="2800" b="1" i="1" dirty="0" smtClean="0"/>
              <a:t>Predictive Analysis and Classification of Real Estate Listings for Client Recommendation</a:t>
            </a:r>
            <a:endParaRPr lang="en-US" sz="2800" b="1" dirty="0" smtClean="0"/>
          </a:p>
        </p:txBody>
      </p:sp>
      <p:sp>
        <p:nvSpPr>
          <p:cNvPr id="9" name="TextBox 9"/>
          <p:cNvSpPr txBox="1"/>
          <p:nvPr/>
        </p:nvSpPr>
        <p:spPr>
          <a:xfrm>
            <a:off x="10267205" y="9520136"/>
            <a:ext cx="7197206" cy="52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Kasun </a:t>
            </a:r>
            <a:r>
              <a:rPr lang="en-US" sz="3700" dirty="0" err="1" smtClean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Lokugamage</a:t>
            </a:r>
            <a:endParaRPr lang="en-US" sz="37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6095878" y="457857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7192110" y="456172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27" name="Picture 3" descr="Blue Abstract Illustrative Real Estate Property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010" y="8558985"/>
            <a:ext cx="1968500" cy="1562100"/>
          </a:xfrm>
          <a:prstGeom prst="rect">
            <a:avLst/>
          </a:prstGeom>
          <a:noFill/>
          <a:effectLst>
            <a:outerShdw dist="56796" dir="3806097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 rot="268096">
            <a:off x="13085860" y="87546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268096">
            <a:off x="12959205" y="914096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268096">
            <a:off x="-1046981" y="1009632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444876" y="342900"/>
            <a:ext cx="11734800" cy="1138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99"/>
              </a:lnSpc>
            </a:pPr>
            <a:r>
              <a:rPr lang="en-US" sz="72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</a:t>
            </a:r>
            <a:r>
              <a:rPr lang="en-US" sz="7200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DESCRIPTION</a:t>
            </a:r>
            <a:endParaRPr lang="en-US" sz="7200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10800000">
            <a:off x="18741" y="69854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093025" y="701399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9216" y="809780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10800000">
            <a:off x="9216" y="918161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5400000">
            <a:off x="1093025" y="918161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rot="-10800000">
            <a:off x="3330966" y="921018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330966" y="812637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4414775" y="921018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7" name="Group 2"/>
          <p:cNvGrpSpPr/>
          <p:nvPr/>
        </p:nvGrpSpPr>
        <p:grpSpPr>
          <a:xfrm rot="2968096">
            <a:off x="13928991" y="7283182"/>
            <a:ext cx="7415398" cy="3565095"/>
            <a:chOff x="0" y="0"/>
            <a:chExt cx="660400" cy="317500"/>
          </a:xfrm>
        </p:grpSpPr>
        <p:sp>
          <p:nvSpPr>
            <p:cNvPr id="68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69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0" name="AutoShape 5"/>
          <p:cNvSpPr/>
          <p:nvPr/>
        </p:nvSpPr>
        <p:spPr>
          <a:xfrm rot="268096">
            <a:off x="13466377" y="810273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6"/>
          <p:cNvSpPr/>
          <p:nvPr/>
        </p:nvSpPr>
        <p:spPr>
          <a:xfrm rot="268096">
            <a:off x="13252431" y="841540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3" name="Group 92"/>
          <p:cNvGrpSpPr/>
          <p:nvPr/>
        </p:nvGrpSpPr>
        <p:grpSpPr>
          <a:xfrm>
            <a:off x="1417671" y="1752083"/>
            <a:ext cx="12436843" cy="5879668"/>
            <a:chOff x="1417671" y="1752083"/>
            <a:chExt cx="12436843" cy="5879668"/>
          </a:xfrm>
        </p:grpSpPr>
        <p:grpSp>
          <p:nvGrpSpPr>
            <p:cNvPr id="91" name="Group 90"/>
            <p:cNvGrpSpPr/>
            <p:nvPr/>
          </p:nvGrpSpPr>
          <p:grpSpPr>
            <a:xfrm>
              <a:off x="1426712" y="1752083"/>
              <a:ext cx="12427802" cy="5152406"/>
              <a:chOff x="333372" y="1506999"/>
              <a:chExt cx="15536588" cy="5468859"/>
            </a:xfrm>
          </p:grpSpPr>
          <p:sp>
            <p:nvSpPr>
              <p:cNvPr id="89" name="TextBox 11"/>
              <p:cNvSpPr txBox="1"/>
              <p:nvPr/>
            </p:nvSpPr>
            <p:spPr>
              <a:xfrm>
                <a:off x="444876" y="1506999"/>
                <a:ext cx="15425084" cy="470418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 smtClean="0">
                    <a:latin typeface="DM Sans"/>
                    <a:ea typeface="DM Sans"/>
                    <a:cs typeface="DM Sans"/>
                    <a:sym typeface="DM Sans"/>
                  </a:rPr>
                  <a:t>Dataset</a:t>
                </a:r>
                <a:r>
                  <a:rPr lang="en-US" sz="4800" dirty="0" smtClean="0">
                    <a:latin typeface="DM Sans"/>
                    <a:ea typeface="DM Sans"/>
                    <a:cs typeface="DM Sans"/>
                    <a:sym typeface="DM Sans"/>
                  </a:rPr>
                  <a:t> </a:t>
                </a:r>
                <a:r>
                  <a:rPr lang="en-US" sz="3600" dirty="0" smtClean="0">
                    <a:latin typeface="DM Sans"/>
                    <a:ea typeface="DM Sans"/>
                    <a:cs typeface="DM Sans"/>
                    <a:sym typeface="DM Sans"/>
                  </a:rPr>
                  <a:t>– </a:t>
                </a:r>
                <a:r>
                  <a:rPr lang="en-US" sz="2800" dirty="0">
                    <a:sym typeface="DM Sans"/>
                  </a:rPr>
                  <a:t>Real </a:t>
                </a:r>
                <a:r>
                  <a:rPr lang="en-US" sz="2800" dirty="0" smtClean="0">
                    <a:sym typeface="DM Sans"/>
                  </a:rPr>
                  <a:t>Estate (Houses &amp; Apartments)</a:t>
                </a:r>
              </a:p>
              <a:p>
                <a:r>
                  <a:rPr lang="en-US" sz="3600" dirty="0" smtClean="0">
                    <a:latin typeface="DM Sans"/>
                    <a:ea typeface="DM Sans"/>
                    <a:cs typeface="DM Sans"/>
                  </a:rPr>
                  <a:t>Columns</a:t>
                </a:r>
                <a:r>
                  <a:rPr lang="en-US" sz="4800" dirty="0" smtClean="0">
                    <a:latin typeface="DM Sans"/>
                    <a:ea typeface="DM Sans"/>
                    <a:cs typeface="DM Sans"/>
                  </a:rPr>
                  <a:t> </a:t>
                </a:r>
                <a:r>
                  <a:rPr lang="en-US" sz="3600" dirty="0" smtClean="0">
                    <a:latin typeface="DM Sans"/>
                    <a:ea typeface="DM Sans"/>
                    <a:cs typeface="DM Sans"/>
                  </a:rPr>
                  <a:t>- 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</a:t>
                </a:r>
                <a:r>
                  <a:rPr lang="en-US" sz="2800" dirty="0" smtClean="0"/>
                  <a:t>Property </a:t>
                </a:r>
                <a:r>
                  <a:rPr lang="en-US" sz="2800" dirty="0"/>
                  <a:t>ID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Agency ID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Location </a:t>
                </a:r>
                <a:r>
                  <a:rPr lang="en-US" sz="2800" dirty="0"/>
                  <a:t>of the </a:t>
                </a:r>
                <a:r>
                  <a:rPr lang="en-US" sz="2800" dirty="0" smtClean="0"/>
                  <a:t>property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Types </a:t>
                </a:r>
                <a:r>
                  <a:rPr lang="en-US" sz="2800" dirty="0"/>
                  <a:t>of </a:t>
                </a:r>
                <a:r>
                  <a:rPr lang="en-US" sz="2800" dirty="0" smtClean="0"/>
                  <a:t>property </a:t>
                </a:r>
                <a:r>
                  <a:rPr lang="en-US" sz="2800" dirty="0"/>
                  <a:t>– </a:t>
                </a:r>
                <a:r>
                  <a:rPr lang="en-US" sz="2800" dirty="0" smtClean="0"/>
                  <a:t>House </a:t>
                </a:r>
                <a:r>
                  <a:rPr lang="en-US" sz="2800" dirty="0"/>
                  <a:t>or </a:t>
                </a:r>
                <a:r>
                  <a:rPr lang="en-US" sz="2800" dirty="0" smtClean="0"/>
                  <a:t>Apartment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Price</a:t>
                </a:r>
              </a:p>
              <a:p>
                <a:pPr marL="742950" lvl="1" indent="-285750" fontAlgn="base">
                  <a:buFont typeface="Wingdings" panose="05000000000000000000" pitchFamily="2" charset="2"/>
                  <a:buChar char="v"/>
                </a:pPr>
                <a:r>
                  <a:rPr lang="en-US" sz="2800" dirty="0" smtClean="0"/>
                  <a:t> Features </a:t>
                </a:r>
                <a:r>
                  <a:rPr lang="en-US" sz="2800" dirty="0"/>
                  <a:t>of the property - # of Bedrooms, # of Bathrooms, Total buildup </a:t>
                </a:r>
                <a:r>
                  <a:rPr lang="en-US" sz="2800" dirty="0" smtClean="0"/>
                  <a:t>area</a:t>
                </a:r>
                <a:endParaRPr lang="en-US" sz="6600" dirty="0"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33372" y="6289830"/>
                <a:ext cx="5090441" cy="68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DM Sans"/>
                    <a:ea typeface="DM Sans"/>
                    <a:cs typeface="DM Sans"/>
                  </a:rPr>
                  <a:t>Total Rows </a:t>
                </a:r>
                <a:r>
                  <a:rPr lang="en-US" sz="3600" dirty="0" smtClean="0"/>
                  <a:t>- </a:t>
                </a:r>
                <a:r>
                  <a:rPr lang="en-US" sz="2800" dirty="0"/>
                  <a:t>56090</a:t>
                </a: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1417671" y="6985420"/>
              <a:ext cx="4071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DM Sans"/>
                </a:rPr>
                <a:t>File Type </a:t>
              </a:r>
              <a:r>
                <a:rPr lang="en-US" sz="3600" dirty="0" smtClean="0"/>
                <a:t>- </a:t>
              </a:r>
              <a:r>
                <a:rPr lang="en-US" sz="2800" dirty="0"/>
                <a:t>CSV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7"/>
          <p:cNvSpPr/>
          <p:nvPr/>
        </p:nvSpPr>
        <p:spPr>
          <a:xfrm rot="268096">
            <a:off x="13085860" y="87546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AutoShape 8"/>
          <p:cNvSpPr/>
          <p:nvPr/>
        </p:nvSpPr>
        <p:spPr>
          <a:xfrm rot="268096">
            <a:off x="12959205" y="914096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3" name="AutoShape 9"/>
          <p:cNvSpPr/>
          <p:nvPr/>
        </p:nvSpPr>
        <p:spPr>
          <a:xfrm rot="268096">
            <a:off x="-1046981" y="10096321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4" name="TextBox 10"/>
          <p:cNvSpPr txBox="1"/>
          <p:nvPr/>
        </p:nvSpPr>
        <p:spPr>
          <a:xfrm>
            <a:off x="381000" y="378808"/>
            <a:ext cx="7086600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999"/>
              </a:lnSpc>
            </a:pPr>
            <a:r>
              <a:rPr lang="en-US" sz="72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</a:t>
            </a:r>
            <a:r>
              <a:rPr lang="en-US" sz="7200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GOAL</a:t>
            </a:r>
            <a:endParaRPr lang="en-US" sz="7200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85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6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7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8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9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0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1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2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3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4" name="Freeform 32"/>
          <p:cNvSpPr/>
          <p:nvPr/>
        </p:nvSpPr>
        <p:spPr>
          <a:xfrm rot="-10800000">
            <a:off x="18741" y="69854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5" name="Freeform 33"/>
          <p:cNvSpPr/>
          <p:nvPr/>
        </p:nvSpPr>
        <p:spPr>
          <a:xfrm>
            <a:off x="1093025" y="701399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6" name="Freeform 34"/>
          <p:cNvSpPr/>
          <p:nvPr/>
        </p:nvSpPr>
        <p:spPr>
          <a:xfrm>
            <a:off x="9216" y="809780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7" name="Freeform 35"/>
          <p:cNvSpPr/>
          <p:nvPr/>
        </p:nvSpPr>
        <p:spPr>
          <a:xfrm rot="-10800000">
            <a:off x="9216" y="918161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8" name="Freeform 36"/>
          <p:cNvSpPr/>
          <p:nvPr/>
        </p:nvSpPr>
        <p:spPr>
          <a:xfrm rot="-5400000">
            <a:off x="1093025" y="918161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9" name="Freeform 37"/>
          <p:cNvSpPr/>
          <p:nvPr/>
        </p:nvSpPr>
        <p:spPr>
          <a:xfrm rot="-10800000">
            <a:off x="3330966" y="921018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0" name="Freeform 38"/>
          <p:cNvSpPr/>
          <p:nvPr/>
        </p:nvSpPr>
        <p:spPr>
          <a:xfrm>
            <a:off x="3330966" y="812637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1" name="Freeform 39"/>
          <p:cNvSpPr/>
          <p:nvPr/>
        </p:nvSpPr>
        <p:spPr>
          <a:xfrm rot="5400000">
            <a:off x="4414775" y="921018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2" name="Group 101"/>
          <p:cNvGrpSpPr/>
          <p:nvPr/>
        </p:nvGrpSpPr>
        <p:grpSpPr>
          <a:xfrm>
            <a:off x="1638747" y="3790699"/>
            <a:ext cx="2716555" cy="2775004"/>
            <a:chOff x="255245" y="3453461"/>
            <a:chExt cx="3544839" cy="4004059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" y="3771900"/>
              <a:ext cx="3482590" cy="348259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255245" y="7069825"/>
              <a:ext cx="1121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EXCEL</a:t>
              </a:r>
              <a:endParaRPr lang="en-US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48086" y="3453461"/>
              <a:ext cx="1405966" cy="532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DATASET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85164" y="7088188"/>
              <a:ext cx="1121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CSV</a:t>
              </a:r>
              <a:endParaRPr lang="en-US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78225" y="7078879"/>
              <a:ext cx="1121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TEXT</a:t>
              </a:r>
              <a:endParaRPr lang="en-US" b="1" dirty="0"/>
            </a:p>
          </p:txBody>
        </p:sp>
      </p:grpSp>
      <p:cxnSp>
        <p:nvCxnSpPr>
          <p:cNvPr id="108" name="Straight Arrow Connector 107"/>
          <p:cNvCxnSpPr>
            <a:stCxn id="103" idx="3"/>
          </p:cNvCxnSpPr>
          <p:nvPr/>
        </p:nvCxnSpPr>
        <p:spPr>
          <a:xfrm flipV="1">
            <a:off x="4345573" y="5218192"/>
            <a:ext cx="178132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6413" y="2171700"/>
            <a:ext cx="2622138" cy="5727929"/>
            <a:chOff x="4921518" y="2381501"/>
            <a:chExt cx="2622138" cy="5727929"/>
          </a:xfrm>
        </p:grpSpPr>
        <p:grpSp>
          <p:nvGrpSpPr>
            <p:cNvPr id="110" name="Group 109"/>
            <p:cNvGrpSpPr/>
            <p:nvPr/>
          </p:nvGrpSpPr>
          <p:grpSpPr>
            <a:xfrm>
              <a:off x="4921518" y="3340417"/>
              <a:ext cx="2622138" cy="4769013"/>
              <a:chOff x="4491663" y="3197619"/>
              <a:chExt cx="2622138" cy="4769013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187" y="3197619"/>
                <a:ext cx="908270" cy="951477"/>
              </a:xfrm>
              <a:prstGeom prst="rect">
                <a:avLst/>
              </a:prstGeom>
            </p:spPr>
          </p:pic>
          <p:grpSp>
            <p:nvGrpSpPr>
              <p:cNvPr id="113" name="Group 112"/>
              <p:cNvGrpSpPr/>
              <p:nvPr/>
            </p:nvGrpSpPr>
            <p:grpSpPr>
              <a:xfrm>
                <a:off x="5264008" y="4859351"/>
                <a:ext cx="1077449" cy="1337694"/>
                <a:chOff x="5152245" y="4855514"/>
                <a:chExt cx="1077449" cy="1337694"/>
              </a:xfrm>
            </p:grpSpPr>
            <p:pic>
              <p:nvPicPr>
                <p:cNvPr id="115" name="Picture 11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0707" y="4855514"/>
                  <a:ext cx="920526" cy="920526"/>
                </a:xfrm>
                <a:prstGeom prst="rect">
                  <a:avLst/>
                </a:prstGeom>
              </p:spPr>
            </p:pic>
            <p:sp>
              <p:nvSpPr>
                <p:cNvPr id="116" name="TextBox 115"/>
                <p:cNvSpPr txBox="1"/>
                <p:nvPr/>
              </p:nvSpPr>
              <p:spPr>
                <a:xfrm>
                  <a:off x="5152245" y="5823876"/>
                  <a:ext cx="1077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PYTHON</a:t>
                  </a:r>
                </a:p>
              </p:txBody>
            </p:sp>
          </p:grpSp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663" y="6491679"/>
                <a:ext cx="2622138" cy="1474953"/>
              </a:xfrm>
              <a:prstGeom prst="rect">
                <a:avLst/>
              </a:prstGeom>
            </p:spPr>
          </p:pic>
        </p:grpSp>
        <p:sp>
          <p:nvSpPr>
            <p:cNvPr id="111" name="TextBox 110"/>
            <p:cNvSpPr txBox="1"/>
            <p:nvPr/>
          </p:nvSpPr>
          <p:spPr>
            <a:xfrm>
              <a:off x="5226905" y="2381501"/>
              <a:ext cx="1931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TECHNICAL TOOLS</a:t>
              </a:r>
              <a:endParaRPr lang="en-US" b="1" dirty="0"/>
            </a:p>
          </p:txBody>
        </p:sp>
      </p:grpSp>
      <p:cxnSp>
        <p:nvCxnSpPr>
          <p:cNvPr id="117" name="Straight Arrow Connector 116"/>
          <p:cNvCxnSpPr/>
          <p:nvPr/>
        </p:nvCxnSpPr>
        <p:spPr>
          <a:xfrm flipV="1">
            <a:off x="9595026" y="5218191"/>
            <a:ext cx="178132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1628977" y="5001794"/>
            <a:ext cx="26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grpSp>
        <p:nvGrpSpPr>
          <p:cNvPr id="119" name="Group 2"/>
          <p:cNvGrpSpPr/>
          <p:nvPr/>
        </p:nvGrpSpPr>
        <p:grpSpPr>
          <a:xfrm rot="2968096">
            <a:off x="13928991" y="7283182"/>
            <a:ext cx="7415398" cy="3565095"/>
            <a:chOff x="0" y="0"/>
            <a:chExt cx="660400" cy="317500"/>
          </a:xfrm>
        </p:grpSpPr>
        <p:sp>
          <p:nvSpPr>
            <p:cNvPr id="120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21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2" name="AutoShape 5"/>
          <p:cNvSpPr/>
          <p:nvPr/>
        </p:nvSpPr>
        <p:spPr>
          <a:xfrm rot="268096">
            <a:off x="13466377" y="8102732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" name="AutoShape 6"/>
          <p:cNvSpPr/>
          <p:nvPr/>
        </p:nvSpPr>
        <p:spPr>
          <a:xfrm rot="268096">
            <a:off x="13252431" y="841540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4" name="TextBox 123"/>
          <p:cNvSpPr txBox="1"/>
          <p:nvPr/>
        </p:nvSpPr>
        <p:spPr>
          <a:xfrm>
            <a:off x="12747022" y="5299045"/>
            <a:ext cx="5139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Dashboard </a:t>
            </a:r>
            <a:r>
              <a:rPr lang="en-US" sz="2400" dirty="0">
                <a:solidFill>
                  <a:srgbClr val="FF0000"/>
                </a:solidFill>
              </a:rPr>
              <a:t>showcasing neighborhood and property options tailored to a client's budget and other specific needs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270543" y="4607682"/>
            <a:ext cx="193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9444966" y="4607682"/>
            <a:ext cx="193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50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1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3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TextBox 34"/>
          <p:cNvSpPr txBox="1"/>
          <p:nvPr/>
        </p:nvSpPr>
        <p:spPr>
          <a:xfrm>
            <a:off x="5343984" y="1028700"/>
            <a:ext cx="760003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</a:t>
            </a:r>
            <a:r>
              <a:rPr lang="en-US" sz="5600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STEPS</a:t>
            </a:r>
            <a:endParaRPr lang="en-US" sz="5600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74" name="TextBox 37"/>
          <p:cNvSpPr txBox="1"/>
          <p:nvPr/>
        </p:nvSpPr>
        <p:spPr>
          <a:xfrm>
            <a:off x="-340939" y="7064195"/>
            <a:ext cx="3620597" cy="1057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400">
                <a:latin typeface="DM Sans Bold" panose="020B0604020202020204" charset="0"/>
              </a:defRPr>
            </a:lvl1pPr>
          </a:lstStyle>
          <a:p>
            <a:r>
              <a:rPr lang="en-US" dirty="0" smtClean="0"/>
              <a:t>Analyzing original dataset</a:t>
            </a:r>
            <a:endParaRPr lang="en-US" dirty="0"/>
          </a:p>
        </p:txBody>
      </p:sp>
      <p:sp>
        <p:nvSpPr>
          <p:cNvPr id="75" name="TextBox 38"/>
          <p:cNvSpPr txBox="1"/>
          <p:nvPr/>
        </p:nvSpPr>
        <p:spPr>
          <a:xfrm>
            <a:off x="4270617" y="3616160"/>
            <a:ext cx="60309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  <a:endParaRPr lang="en-US" sz="2799" spc="338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8" name="TextBox 41"/>
          <p:cNvSpPr txBox="1"/>
          <p:nvPr/>
        </p:nvSpPr>
        <p:spPr>
          <a:xfrm>
            <a:off x="12360898" y="5918239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  <a:endParaRPr lang="en-US" sz="2799" spc="338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9" name="TextBox 42"/>
          <p:cNvSpPr txBox="1"/>
          <p:nvPr/>
        </p:nvSpPr>
        <p:spPr>
          <a:xfrm>
            <a:off x="15394044" y="4246054"/>
            <a:ext cx="1424407" cy="53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 dirty="0" smtClean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  <a:endParaRPr lang="en-US" sz="2799" spc="338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80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1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2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3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4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6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7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8" name="Freeform 10"/>
          <p:cNvSpPr/>
          <p:nvPr/>
        </p:nvSpPr>
        <p:spPr>
          <a:xfrm>
            <a:off x="879204" y="5629791"/>
            <a:ext cx="1180310" cy="1482612"/>
          </a:xfrm>
          <a:custGeom>
            <a:avLst/>
            <a:gdLst/>
            <a:ahLst/>
            <a:cxnLst/>
            <a:rect l="l" t="t" r="r" b="b"/>
            <a:pathLst>
              <a:path w="2168420" h="2168420">
                <a:moveTo>
                  <a:pt x="0" y="0"/>
                </a:moveTo>
                <a:lnTo>
                  <a:pt x="2168421" y="0"/>
                </a:lnTo>
                <a:lnTo>
                  <a:pt x="2168421" y="2168420"/>
                </a:lnTo>
                <a:lnTo>
                  <a:pt x="0" y="2168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grpSp>
        <p:nvGrpSpPr>
          <p:cNvPr id="89" name="Group 88"/>
          <p:cNvGrpSpPr/>
          <p:nvPr/>
        </p:nvGrpSpPr>
        <p:grpSpPr>
          <a:xfrm>
            <a:off x="5073684" y="6627935"/>
            <a:ext cx="4144935" cy="1686202"/>
            <a:chOff x="2596820" y="2632880"/>
            <a:chExt cx="4144935" cy="1686202"/>
          </a:xfrm>
        </p:grpSpPr>
        <p:sp>
          <p:nvSpPr>
            <p:cNvPr id="90" name="TextBox 44"/>
            <p:cNvSpPr txBox="1"/>
            <p:nvPr/>
          </p:nvSpPr>
          <p:spPr>
            <a:xfrm>
              <a:off x="2596820" y="2632880"/>
              <a:ext cx="4144935" cy="5539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600">
                  <a:latin typeface="DM Sans Bold" panose="020B0604020202020204" charset="0"/>
                </a:defRPr>
              </a:lvl1pPr>
            </a:lstStyle>
            <a:p>
              <a:r>
                <a:rPr lang="en-US" sz="2400" dirty="0" smtClean="0"/>
                <a:t>Cleaning and transforming</a:t>
              </a:r>
              <a:endParaRPr lang="en-US" sz="2400" dirty="0"/>
            </a:p>
          </p:txBody>
        </p:sp>
        <p:sp>
          <p:nvSpPr>
            <p:cNvPr id="91" name="Freeform 8"/>
            <p:cNvSpPr/>
            <p:nvPr/>
          </p:nvSpPr>
          <p:spPr>
            <a:xfrm>
              <a:off x="3805091" y="3186878"/>
              <a:ext cx="1524000" cy="1132204"/>
            </a:xfrm>
            <a:custGeom>
              <a:avLst/>
              <a:gdLst/>
              <a:ahLst/>
              <a:cxnLst/>
              <a:rect l="l" t="t" r="r" b="b"/>
              <a:pathLst>
                <a:path w="1956529" h="1647005">
                  <a:moveTo>
                    <a:pt x="0" y="0"/>
                  </a:moveTo>
                  <a:lnTo>
                    <a:pt x="1956528" y="0"/>
                  </a:lnTo>
                  <a:lnTo>
                    <a:pt x="1956528" y="1647005"/>
                  </a:lnTo>
                  <a:lnTo>
                    <a:pt x="0" y="1647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92" name="Group 91"/>
          <p:cNvGrpSpPr/>
          <p:nvPr/>
        </p:nvGrpSpPr>
        <p:grpSpPr>
          <a:xfrm>
            <a:off x="2425193" y="2771658"/>
            <a:ext cx="3745630" cy="2056279"/>
            <a:chOff x="5954390" y="5523416"/>
            <a:chExt cx="3745630" cy="2056279"/>
          </a:xfrm>
        </p:grpSpPr>
        <p:sp>
          <p:nvSpPr>
            <p:cNvPr id="93" name="TextBox 46"/>
            <p:cNvSpPr txBox="1"/>
            <p:nvPr/>
          </p:nvSpPr>
          <p:spPr>
            <a:xfrm>
              <a:off x="5954390" y="7025697"/>
              <a:ext cx="3745630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2400">
                  <a:latin typeface="DM Sans Bold" panose="020B0604020202020204" charset="0"/>
                </a:defRPr>
              </a:lvl1pPr>
            </a:lstStyle>
            <a:p>
              <a:r>
                <a:rPr lang="en-US" dirty="0" smtClean="0"/>
                <a:t>Loading data </a:t>
              </a:r>
              <a:endParaRPr lang="en-US" dirty="0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0126" y="5523416"/>
              <a:ext cx="1427020" cy="1427020"/>
            </a:xfrm>
            <a:prstGeom prst="rect">
              <a:avLst/>
            </a:prstGeom>
          </p:spPr>
        </p:pic>
      </p:grpSp>
      <p:pic>
        <p:nvPicPr>
          <p:cNvPr id="95" name="Picture 9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268" y="2323816"/>
            <a:ext cx="2869813" cy="2869813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11112681" y="5878527"/>
            <a:ext cx="5011704" cy="2077600"/>
            <a:chOff x="10937153" y="5502095"/>
            <a:chExt cx="5011704" cy="2077600"/>
          </a:xfrm>
        </p:grpSpPr>
        <p:sp>
          <p:nvSpPr>
            <p:cNvPr id="97" name="TextBox 50"/>
            <p:cNvSpPr txBox="1"/>
            <p:nvPr/>
          </p:nvSpPr>
          <p:spPr>
            <a:xfrm>
              <a:off x="10937153" y="7025697"/>
              <a:ext cx="5011704" cy="5539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2400">
                  <a:latin typeface="DM Sans Bold" panose="020B0604020202020204" charset="0"/>
                </a:defRPr>
              </a:lvl1pPr>
            </a:lstStyle>
            <a:p>
              <a:r>
                <a:rPr lang="en-US" dirty="0"/>
                <a:t>Identifying trends and </a:t>
              </a:r>
              <a:r>
                <a:rPr lang="en-US" dirty="0" smtClean="0"/>
                <a:t>patterns</a:t>
              </a:r>
              <a:endParaRPr lang="en-US" dirty="0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8692" y="5502095"/>
              <a:ext cx="1562100" cy="156210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13695699" y="2578405"/>
            <a:ext cx="4315135" cy="2524655"/>
            <a:chOff x="13695699" y="2578405"/>
            <a:chExt cx="4315135" cy="2524655"/>
          </a:xfrm>
        </p:grpSpPr>
        <p:sp>
          <p:nvSpPr>
            <p:cNvPr id="100" name="TextBox 52"/>
            <p:cNvSpPr txBox="1"/>
            <p:nvPr/>
          </p:nvSpPr>
          <p:spPr>
            <a:xfrm>
              <a:off x="13695699" y="2578405"/>
              <a:ext cx="4315135" cy="10574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2400">
                  <a:latin typeface="DM Sans Bold" panose="020B0604020202020204" charset="0"/>
                </a:defRPr>
              </a:lvl1pPr>
            </a:lstStyle>
            <a:p>
              <a:r>
                <a:rPr lang="en-US" dirty="0" smtClean="0"/>
                <a:t>Analyze the results and interpretation</a:t>
              </a:r>
              <a:endParaRPr lang="en-US" dirty="0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6573" y="3553478"/>
              <a:ext cx="1549582" cy="1549582"/>
            </a:xfrm>
            <a:prstGeom prst="rect">
              <a:avLst/>
            </a:prstGeom>
          </p:spPr>
        </p:pic>
      </p:grpSp>
      <p:cxnSp>
        <p:nvCxnSpPr>
          <p:cNvPr id="102" name="Straight Arrow Connector 101"/>
          <p:cNvCxnSpPr/>
          <p:nvPr/>
        </p:nvCxnSpPr>
        <p:spPr>
          <a:xfrm flipV="1">
            <a:off x="2059514" y="4513723"/>
            <a:ext cx="683686" cy="755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756344" y="5103060"/>
            <a:ext cx="1130618" cy="1392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8572268" y="5113267"/>
            <a:ext cx="880905" cy="1458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522417" y="4998883"/>
            <a:ext cx="1141803" cy="116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14529642" y="5351174"/>
            <a:ext cx="1323624" cy="1220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4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5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2"/>
          <p:cNvSpPr txBox="1"/>
          <p:nvPr/>
        </p:nvSpPr>
        <p:spPr>
          <a:xfrm>
            <a:off x="0" y="475446"/>
            <a:ext cx="7864519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 Visualization</a:t>
            </a:r>
            <a:endParaRPr lang="en-US" sz="6600" spc="277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9157"/>
              </p:ext>
            </p:extLst>
          </p:nvPr>
        </p:nvGraphicFramePr>
        <p:xfrm>
          <a:off x="13944600" y="241004"/>
          <a:ext cx="4495800" cy="115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Packager Shell Object" showAsIcon="1" r:id="rId9" imgW="2050939" imgH="526962" progId="Package">
                  <p:embed/>
                </p:oleObj>
              </mc:Choice>
              <mc:Fallback>
                <p:oleObj name="Packager Shell Object" showAsIcon="1" r:id="rId9" imgW="2050939" imgH="52696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44600" y="241004"/>
                        <a:ext cx="4495800" cy="115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1449127"/>
            <a:ext cx="1783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Number </a:t>
            </a:r>
            <a:r>
              <a:rPr lang="en-US" sz="2000" dirty="0"/>
              <a:t>of </a:t>
            </a:r>
            <a:r>
              <a:rPr lang="en-US" sz="2000" dirty="0" smtClean="0"/>
              <a:t>residences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Average </a:t>
            </a:r>
            <a:r>
              <a:rPr lang="en-US" sz="2000" dirty="0"/>
              <a:t>prices based on the locations 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Price variation based on the bedrooms, bathrooms and total area 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Residence prices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Price </a:t>
            </a:r>
            <a:r>
              <a:rPr lang="en-US" sz="2000" dirty="0"/>
              <a:t>based on the # of the bathrooms of the residence with the trend 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Price based on the # of the bedrooms of the residence with the trend 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Price based on the # of the total area of the residence with the trend line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Dashboard - Real Estate </a:t>
            </a:r>
            <a:r>
              <a:rPr lang="en-US" sz="2000" dirty="0" smtClean="0"/>
              <a:t>Insights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57" y="4968865"/>
            <a:ext cx="7016327" cy="47154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552" y="5372100"/>
            <a:ext cx="5747022" cy="42792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64776" y="9655492"/>
            <a:ext cx="588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Price variation based on the bedrooms, bathrooms and total area </a:t>
            </a:r>
            <a:endParaRPr lang="en-US" sz="1600" i="1" dirty="0">
              <a:solidFill>
                <a:schemeClr val="accent1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11200" y="9597586"/>
            <a:ext cx="42526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Residence prices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111" y="1456294"/>
            <a:ext cx="7300689" cy="3143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2573000" y="4542688"/>
            <a:ext cx="425260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Average Prices Based on the Location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2"/>
          <p:cNvSpPr/>
          <p:nvPr/>
        </p:nvSpPr>
        <p:spPr>
          <a:xfrm rot="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5" name="Freeform 15"/>
          <p:cNvSpPr/>
          <p:nvPr/>
        </p:nvSpPr>
        <p:spPr>
          <a:xfrm rot="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Freeform 16"/>
          <p:cNvSpPr/>
          <p:nvPr/>
        </p:nvSpPr>
        <p:spPr>
          <a:xfrm rot="162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17"/>
          <p:cNvSpPr/>
          <p:nvPr/>
        </p:nvSpPr>
        <p:spPr>
          <a:xfrm rot="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2"/>
          <p:cNvSpPr txBox="1"/>
          <p:nvPr/>
        </p:nvSpPr>
        <p:spPr>
          <a:xfrm>
            <a:off x="40004" y="255166"/>
            <a:ext cx="16723996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 Visualization – Trend Line Analysis</a:t>
            </a:r>
            <a:endParaRPr lang="en-US" sz="6600" spc="277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75" name="TextBox 2"/>
          <p:cNvSpPr txBox="1"/>
          <p:nvPr/>
        </p:nvSpPr>
        <p:spPr>
          <a:xfrm>
            <a:off x="158401" y="2692348"/>
            <a:ext cx="7126181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4000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Price based on the total area</a:t>
            </a:r>
            <a:endParaRPr lang="en-US" sz="4000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1" y="3914139"/>
            <a:ext cx="10264069" cy="6023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7" name="TextBox 2"/>
          <p:cNvSpPr txBox="1"/>
          <p:nvPr/>
        </p:nvSpPr>
        <p:spPr>
          <a:xfrm>
            <a:off x="12526038" y="3611131"/>
            <a:ext cx="4734571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Analysis Output</a:t>
            </a:r>
            <a:endParaRPr lang="en-US" sz="5000" dirty="0">
              <a:solidFill>
                <a:schemeClr val="accent4">
                  <a:lumMod val="40000"/>
                  <a:lumOff val="60000"/>
                </a:schemeClr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5805155" y="4805127"/>
            <a:ext cx="2427011" cy="2019187"/>
            <a:chOff x="-442614" y="4269635"/>
            <a:chExt cx="4176413" cy="2756582"/>
          </a:xfrm>
        </p:grpSpPr>
        <p:grpSp>
          <p:nvGrpSpPr>
            <p:cNvPr id="79" name="Group 6"/>
            <p:cNvGrpSpPr/>
            <p:nvPr/>
          </p:nvGrpSpPr>
          <p:grpSpPr>
            <a:xfrm>
              <a:off x="-442614" y="6376453"/>
              <a:ext cx="4176413" cy="649764"/>
              <a:chOff x="-221460" y="0"/>
              <a:chExt cx="1454195" cy="277497"/>
            </a:xfrm>
          </p:grpSpPr>
          <p:sp>
            <p:nvSpPr>
              <p:cNvPr id="83" name="Freeform 7"/>
              <p:cNvSpPr/>
              <p:nvPr/>
            </p:nvSpPr>
            <p:spPr>
              <a:xfrm>
                <a:off x="-221460" y="0"/>
                <a:ext cx="1454195" cy="277497"/>
              </a:xfrm>
              <a:custGeom>
                <a:avLst/>
                <a:gdLst/>
                <a:ahLst/>
                <a:cxnLst/>
                <a:rect l="l" t="t" r="r" b="b"/>
                <a:pathLst>
                  <a:path w="1232735" h="205000">
                    <a:moveTo>
                      <a:pt x="84357" y="0"/>
                    </a:moveTo>
                    <a:lnTo>
                      <a:pt x="1148377" y="0"/>
                    </a:lnTo>
                    <a:cubicBezTo>
                      <a:pt x="1194967" y="0"/>
                      <a:pt x="1232735" y="37768"/>
                      <a:pt x="1232735" y="84357"/>
                    </a:cubicBezTo>
                    <a:lnTo>
                      <a:pt x="1232735" y="120643"/>
                    </a:lnTo>
                    <a:cubicBezTo>
                      <a:pt x="1232735" y="143016"/>
                      <a:pt x="1223847" y="164473"/>
                      <a:pt x="1208027" y="180293"/>
                    </a:cubicBezTo>
                    <a:cubicBezTo>
                      <a:pt x="1192207" y="196113"/>
                      <a:pt x="1170750" y="205000"/>
                      <a:pt x="1148377" y="205000"/>
                    </a:cubicBezTo>
                    <a:lnTo>
                      <a:pt x="84357" y="205000"/>
                    </a:lnTo>
                    <a:cubicBezTo>
                      <a:pt x="37768" y="205000"/>
                      <a:pt x="0" y="167232"/>
                      <a:pt x="0" y="120643"/>
                    </a:cubicBezTo>
                    <a:lnTo>
                      <a:pt x="0" y="84357"/>
                    </a:lnTo>
                    <a:cubicBezTo>
                      <a:pt x="0" y="37768"/>
                      <a:pt x="37768" y="0"/>
                      <a:pt x="84357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id="84" name="TextBox 8"/>
              <p:cNvSpPr txBox="1"/>
              <p:nvPr/>
            </p:nvSpPr>
            <p:spPr>
              <a:xfrm>
                <a:off x="0" y="19050"/>
                <a:ext cx="1232735" cy="185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80" name="TextBox 13"/>
            <p:cNvSpPr txBox="1"/>
            <p:nvPr/>
          </p:nvSpPr>
          <p:spPr>
            <a:xfrm>
              <a:off x="-278573" y="6434722"/>
              <a:ext cx="3934208" cy="5911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1600" dirty="0" smtClean="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Total area Coefficient</a:t>
              </a:r>
              <a:endParaRPr lang="en-US" sz="20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pic>
          <p:nvPicPr>
            <p:cNvPr id="81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3415" y="4269635"/>
              <a:ext cx="2550543" cy="2196731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43949" y="5065248"/>
              <a:ext cx="1649474" cy="56754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4159.35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3696005" y="5832698"/>
            <a:ext cx="1783377" cy="2177124"/>
            <a:chOff x="13792200" y="6212001"/>
            <a:chExt cx="2210855" cy="2613307"/>
          </a:xfrm>
        </p:grpSpPr>
        <p:grpSp>
          <p:nvGrpSpPr>
            <p:cNvPr id="86" name="Group 9"/>
            <p:cNvGrpSpPr/>
            <p:nvPr/>
          </p:nvGrpSpPr>
          <p:grpSpPr>
            <a:xfrm>
              <a:off x="13792200" y="8316107"/>
              <a:ext cx="2210855" cy="509201"/>
              <a:chOff x="0" y="0"/>
              <a:chExt cx="1232735" cy="205000"/>
            </a:xfrm>
          </p:grpSpPr>
          <p:sp>
            <p:nvSpPr>
              <p:cNvPr id="90" name="Freeform 10"/>
              <p:cNvSpPr/>
              <p:nvPr/>
            </p:nvSpPr>
            <p:spPr>
              <a:xfrm>
                <a:off x="0" y="0"/>
                <a:ext cx="1232735" cy="205000"/>
              </a:xfrm>
              <a:custGeom>
                <a:avLst/>
                <a:gdLst/>
                <a:ahLst/>
                <a:cxnLst/>
                <a:rect l="l" t="t" r="r" b="b"/>
                <a:pathLst>
                  <a:path w="1232735" h="205000">
                    <a:moveTo>
                      <a:pt x="84357" y="0"/>
                    </a:moveTo>
                    <a:lnTo>
                      <a:pt x="1148377" y="0"/>
                    </a:lnTo>
                    <a:cubicBezTo>
                      <a:pt x="1194967" y="0"/>
                      <a:pt x="1232735" y="37768"/>
                      <a:pt x="1232735" y="84357"/>
                    </a:cubicBezTo>
                    <a:lnTo>
                      <a:pt x="1232735" y="120643"/>
                    </a:lnTo>
                    <a:cubicBezTo>
                      <a:pt x="1232735" y="143016"/>
                      <a:pt x="1223847" y="164473"/>
                      <a:pt x="1208027" y="180293"/>
                    </a:cubicBezTo>
                    <a:cubicBezTo>
                      <a:pt x="1192207" y="196113"/>
                      <a:pt x="1170750" y="205000"/>
                      <a:pt x="1148377" y="205000"/>
                    </a:cubicBezTo>
                    <a:lnTo>
                      <a:pt x="84357" y="205000"/>
                    </a:lnTo>
                    <a:cubicBezTo>
                      <a:pt x="37768" y="205000"/>
                      <a:pt x="0" y="167232"/>
                      <a:pt x="0" y="120643"/>
                    </a:cubicBezTo>
                    <a:lnTo>
                      <a:pt x="0" y="84357"/>
                    </a:lnTo>
                    <a:cubicBezTo>
                      <a:pt x="0" y="37768"/>
                      <a:pt x="37768" y="0"/>
                      <a:pt x="84357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  <p:sp>
            <p:nvSpPr>
              <p:cNvPr id="91" name="TextBox 11"/>
              <p:cNvSpPr txBox="1"/>
              <p:nvPr/>
            </p:nvSpPr>
            <p:spPr>
              <a:xfrm>
                <a:off x="0" y="19050"/>
                <a:ext cx="1232735" cy="185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87" name="TextBox 14"/>
            <p:cNvSpPr txBox="1"/>
            <p:nvPr/>
          </p:nvSpPr>
          <p:spPr>
            <a:xfrm>
              <a:off x="13833187" y="8402005"/>
              <a:ext cx="2128879" cy="384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400" dirty="0" smtClean="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T-Value</a:t>
              </a:r>
              <a:endParaRPr lang="en-US" sz="24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pic>
          <p:nvPicPr>
            <p:cNvPr id="88" name="Picture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92200" y="6212001"/>
              <a:ext cx="2141462" cy="2141462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14334530" y="7063095"/>
              <a:ext cx="1089219" cy="449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27.6252</a:t>
              </a:r>
              <a:endParaRPr lang="en-US" sz="16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496151" y="8016470"/>
            <a:ext cx="2015242" cy="1742286"/>
            <a:chOff x="6790120" y="6744141"/>
            <a:chExt cx="2644380" cy="2329074"/>
          </a:xfrm>
        </p:grpSpPr>
        <p:grpSp>
          <p:nvGrpSpPr>
            <p:cNvPr id="93" name="Group 3"/>
            <p:cNvGrpSpPr/>
            <p:nvPr/>
          </p:nvGrpSpPr>
          <p:grpSpPr>
            <a:xfrm>
              <a:off x="6790120" y="8622642"/>
              <a:ext cx="2644380" cy="420821"/>
              <a:chOff x="0" y="0"/>
              <a:chExt cx="1232735" cy="205000"/>
            </a:xfrm>
          </p:grpSpPr>
          <p:sp>
            <p:nvSpPr>
              <p:cNvPr id="97" name="Freeform 4"/>
              <p:cNvSpPr/>
              <p:nvPr/>
            </p:nvSpPr>
            <p:spPr>
              <a:xfrm>
                <a:off x="212522" y="0"/>
                <a:ext cx="909573" cy="205000"/>
              </a:xfrm>
              <a:custGeom>
                <a:avLst/>
                <a:gdLst/>
                <a:ahLst/>
                <a:cxnLst/>
                <a:rect l="l" t="t" r="r" b="b"/>
                <a:pathLst>
                  <a:path w="1232735" h="205000">
                    <a:moveTo>
                      <a:pt x="84357" y="0"/>
                    </a:moveTo>
                    <a:lnTo>
                      <a:pt x="1148377" y="0"/>
                    </a:lnTo>
                    <a:cubicBezTo>
                      <a:pt x="1194967" y="0"/>
                      <a:pt x="1232735" y="37768"/>
                      <a:pt x="1232735" y="84357"/>
                    </a:cubicBezTo>
                    <a:lnTo>
                      <a:pt x="1232735" y="120643"/>
                    </a:lnTo>
                    <a:cubicBezTo>
                      <a:pt x="1232735" y="143016"/>
                      <a:pt x="1223847" y="164473"/>
                      <a:pt x="1208027" y="180293"/>
                    </a:cubicBezTo>
                    <a:cubicBezTo>
                      <a:pt x="1192207" y="196113"/>
                      <a:pt x="1170750" y="205000"/>
                      <a:pt x="1148377" y="205000"/>
                    </a:cubicBezTo>
                    <a:lnTo>
                      <a:pt x="84357" y="205000"/>
                    </a:lnTo>
                    <a:cubicBezTo>
                      <a:pt x="37768" y="205000"/>
                      <a:pt x="0" y="167232"/>
                      <a:pt x="0" y="120643"/>
                    </a:cubicBezTo>
                    <a:lnTo>
                      <a:pt x="0" y="84357"/>
                    </a:lnTo>
                    <a:cubicBezTo>
                      <a:pt x="0" y="37768"/>
                      <a:pt x="37768" y="0"/>
                      <a:pt x="84357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98" name="TextBox 5"/>
              <p:cNvSpPr txBox="1"/>
              <p:nvPr/>
            </p:nvSpPr>
            <p:spPr>
              <a:xfrm>
                <a:off x="0" y="19050"/>
                <a:ext cx="1232735" cy="185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94" name="TextBox 12"/>
            <p:cNvSpPr txBox="1"/>
            <p:nvPr/>
          </p:nvSpPr>
          <p:spPr>
            <a:xfrm>
              <a:off x="7223455" y="8558923"/>
              <a:ext cx="1938928" cy="5142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dirty="0" smtClean="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R-Squared</a:t>
              </a:r>
              <a:endParaRPr lang="en-US" sz="24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pic>
          <p:nvPicPr>
            <p:cNvPr id="95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23455" y="6744141"/>
              <a:ext cx="1905000" cy="19050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7674008" y="7518037"/>
              <a:ext cx="1083528" cy="4550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0.5317</a:t>
              </a:r>
              <a:endParaRPr lang="en-US" sz="1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1058063" y="4805127"/>
            <a:ext cx="2764605" cy="2339609"/>
            <a:chOff x="193414" y="4184309"/>
            <a:chExt cx="3540385" cy="2672155"/>
          </a:xfrm>
        </p:grpSpPr>
        <p:grpSp>
          <p:nvGrpSpPr>
            <p:cNvPr id="100" name="Group 6"/>
            <p:cNvGrpSpPr/>
            <p:nvPr/>
          </p:nvGrpSpPr>
          <p:grpSpPr>
            <a:xfrm>
              <a:off x="193414" y="6249030"/>
              <a:ext cx="3540385" cy="607434"/>
              <a:chOff x="0" y="-54419"/>
              <a:chExt cx="1232735" cy="259419"/>
            </a:xfrm>
          </p:grpSpPr>
          <p:sp>
            <p:nvSpPr>
              <p:cNvPr id="104" name="Freeform 7"/>
              <p:cNvSpPr/>
              <p:nvPr/>
            </p:nvSpPr>
            <p:spPr>
              <a:xfrm>
                <a:off x="306676" y="-54419"/>
                <a:ext cx="625693" cy="205000"/>
              </a:xfrm>
              <a:custGeom>
                <a:avLst/>
                <a:gdLst/>
                <a:ahLst/>
                <a:cxnLst/>
                <a:rect l="l" t="t" r="r" b="b"/>
                <a:pathLst>
                  <a:path w="1232735" h="205000">
                    <a:moveTo>
                      <a:pt x="84357" y="0"/>
                    </a:moveTo>
                    <a:lnTo>
                      <a:pt x="1148377" y="0"/>
                    </a:lnTo>
                    <a:cubicBezTo>
                      <a:pt x="1194967" y="0"/>
                      <a:pt x="1232735" y="37768"/>
                      <a:pt x="1232735" y="84357"/>
                    </a:cubicBezTo>
                    <a:lnTo>
                      <a:pt x="1232735" y="120643"/>
                    </a:lnTo>
                    <a:cubicBezTo>
                      <a:pt x="1232735" y="143016"/>
                      <a:pt x="1223847" y="164473"/>
                      <a:pt x="1208027" y="180293"/>
                    </a:cubicBezTo>
                    <a:cubicBezTo>
                      <a:pt x="1192207" y="196113"/>
                      <a:pt x="1170750" y="205000"/>
                      <a:pt x="1148377" y="205000"/>
                    </a:cubicBezTo>
                    <a:lnTo>
                      <a:pt x="84357" y="205000"/>
                    </a:lnTo>
                    <a:cubicBezTo>
                      <a:pt x="37768" y="205000"/>
                      <a:pt x="0" y="167232"/>
                      <a:pt x="0" y="120643"/>
                    </a:cubicBezTo>
                    <a:lnTo>
                      <a:pt x="0" y="84357"/>
                    </a:lnTo>
                    <a:cubicBezTo>
                      <a:pt x="0" y="37768"/>
                      <a:pt x="37768" y="0"/>
                      <a:pt x="84357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  <p:sp>
            <p:nvSpPr>
              <p:cNvPr id="105" name="TextBox 8"/>
              <p:cNvSpPr txBox="1"/>
              <p:nvPr/>
            </p:nvSpPr>
            <p:spPr>
              <a:xfrm>
                <a:off x="0" y="19050"/>
                <a:ext cx="1232735" cy="185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01" name="TextBox 13"/>
            <p:cNvSpPr txBox="1"/>
            <p:nvPr/>
          </p:nvSpPr>
          <p:spPr>
            <a:xfrm>
              <a:off x="1164212" y="6270795"/>
              <a:ext cx="1622947" cy="4394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dirty="0" smtClean="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P- Value</a:t>
              </a:r>
              <a:endParaRPr lang="en-US" sz="2800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pic>
          <p:nvPicPr>
            <p:cNvPr id="102" name="Picture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0523" y="4184309"/>
              <a:ext cx="2196732" cy="2196731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1336900" y="5107405"/>
              <a:ext cx="1253124" cy="4218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&lt;0.0001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5468600" y="7723743"/>
            <a:ext cx="2819400" cy="2055422"/>
            <a:chOff x="6790120" y="7167778"/>
            <a:chExt cx="2644380" cy="1886119"/>
          </a:xfrm>
        </p:grpSpPr>
        <p:grpSp>
          <p:nvGrpSpPr>
            <p:cNvPr id="107" name="Group 3"/>
            <p:cNvGrpSpPr/>
            <p:nvPr/>
          </p:nvGrpSpPr>
          <p:grpSpPr>
            <a:xfrm>
              <a:off x="6790120" y="8633076"/>
              <a:ext cx="2644380" cy="420821"/>
              <a:chOff x="0" y="5083"/>
              <a:chExt cx="1232735" cy="205000"/>
            </a:xfrm>
          </p:grpSpPr>
          <p:sp>
            <p:nvSpPr>
              <p:cNvPr id="111" name="Freeform 4"/>
              <p:cNvSpPr/>
              <p:nvPr/>
            </p:nvSpPr>
            <p:spPr>
              <a:xfrm>
                <a:off x="202951" y="5083"/>
                <a:ext cx="847668" cy="205000"/>
              </a:xfrm>
              <a:custGeom>
                <a:avLst/>
                <a:gdLst/>
                <a:ahLst/>
                <a:cxnLst/>
                <a:rect l="l" t="t" r="r" b="b"/>
                <a:pathLst>
                  <a:path w="1232735" h="205000">
                    <a:moveTo>
                      <a:pt x="84357" y="0"/>
                    </a:moveTo>
                    <a:lnTo>
                      <a:pt x="1148377" y="0"/>
                    </a:lnTo>
                    <a:cubicBezTo>
                      <a:pt x="1194967" y="0"/>
                      <a:pt x="1232735" y="37768"/>
                      <a:pt x="1232735" y="84357"/>
                    </a:cubicBezTo>
                    <a:lnTo>
                      <a:pt x="1232735" y="120643"/>
                    </a:lnTo>
                    <a:cubicBezTo>
                      <a:pt x="1232735" y="143016"/>
                      <a:pt x="1223847" y="164473"/>
                      <a:pt x="1208027" y="180293"/>
                    </a:cubicBezTo>
                    <a:cubicBezTo>
                      <a:pt x="1192207" y="196113"/>
                      <a:pt x="1170750" y="205000"/>
                      <a:pt x="1148377" y="205000"/>
                    </a:cubicBezTo>
                    <a:lnTo>
                      <a:pt x="84357" y="205000"/>
                    </a:lnTo>
                    <a:cubicBezTo>
                      <a:pt x="37768" y="205000"/>
                      <a:pt x="0" y="167232"/>
                      <a:pt x="0" y="120643"/>
                    </a:cubicBezTo>
                    <a:lnTo>
                      <a:pt x="0" y="84357"/>
                    </a:lnTo>
                    <a:cubicBezTo>
                      <a:pt x="0" y="37768"/>
                      <a:pt x="37768" y="0"/>
                      <a:pt x="84357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112" name="TextBox 5"/>
              <p:cNvSpPr txBox="1"/>
              <p:nvPr/>
            </p:nvSpPr>
            <p:spPr>
              <a:xfrm>
                <a:off x="0" y="19050"/>
                <a:ext cx="1232735" cy="185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108" name="TextBox 12"/>
            <p:cNvSpPr txBox="1"/>
            <p:nvPr/>
          </p:nvSpPr>
          <p:spPr>
            <a:xfrm>
              <a:off x="7352934" y="8669176"/>
              <a:ext cx="1565153" cy="3530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dirty="0" smtClean="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Standard Error</a:t>
              </a:r>
              <a:endParaRPr lang="en-US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pic>
          <p:nvPicPr>
            <p:cNvPr id="109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86183" y="7167778"/>
              <a:ext cx="1494569" cy="1494569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7728667" y="7768475"/>
              <a:ext cx="809601" cy="3106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150.563</a:t>
              </a:r>
              <a:endParaRPr lang="en-US" sz="1600" dirty="0"/>
            </a:p>
          </p:txBody>
        </p:sp>
      </p:grpSp>
      <p:sp>
        <p:nvSpPr>
          <p:cNvPr id="113" name="TextBox 11"/>
          <p:cNvSpPr txBox="1"/>
          <p:nvPr/>
        </p:nvSpPr>
        <p:spPr>
          <a:xfrm>
            <a:off x="191981" y="1803772"/>
            <a:ext cx="1268581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Q1. What are the features make most influence in the price of the property?</a:t>
            </a:r>
            <a:endParaRPr lang="en-US" sz="48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3216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4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5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8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2"/>
          <p:cNvSpPr txBox="1"/>
          <p:nvPr/>
        </p:nvSpPr>
        <p:spPr>
          <a:xfrm>
            <a:off x="-381000" y="238019"/>
            <a:ext cx="10515600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DASHBOARD -  DEMO</a:t>
            </a:r>
            <a:endParaRPr lang="en-US" sz="6600" spc="277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1471"/>
            <a:ext cx="15011400" cy="89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4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04800" y="336783"/>
            <a:ext cx="548039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dirty="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CHALLENGES</a:t>
            </a:r>
          </a:p>
        </p:txBody>
      </p:sp>
      <p:sp>
        <p:nvSpPr>
          <p:cNvPr id="3" name="Freeform 4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6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7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9"/>
          <p:cNvSpPr/>
          <p:nvPr/>
        </p:nvSpPr>
        <p:spPr>
          <a:xfrm rot="-10800000">
            <a:off x="1083809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13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14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5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"/>
          <p:cNvSpPr/>
          <p:nvPr/>
        </p:nvSpPr>
        <p:spPr>
          <a:xfrm>
            <a:off x="17204191" y="-1292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4"/>
          <p:cNvSpPr/>
          <p:nvPr/>
        </p:nvSpPr>
        <p:spPr>
          <a:xfrm>
            <a:off x="17204191" y="10708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5"/>
          <p:cNvSpPr/>
          <p:nvPr/>
        </p:nvSpPr>
        <p:spPr>
          <a:xfrm rot="5400000" flipH="1" flipV="1">
            <a:off x="17204191" y="21546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6"/>
          <p:cNvSpPr/>
          <p:nvPr/>
        </p:nvSpPr>
        <p:spPr>
          <a:xfrm>
            <a:off x="14827437" y="11640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7"/>
          <p:cNvSpPr/>
          <p:nvPr/>
        </p:nvSpPr>
        <p:spPr>
          <a:xfrm rot="5400000">
            <a:off x="14839393" y="381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8"/>
          <p:cNvSpPr/>
          <p:nvPr/>
        </p:nvSpPr>
        <p:spPr>
          <a:xfrm rot="-10800000">
            <a:off x="16120382" y="21546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9"/>
          <p:cNvSpPr/>
          <p:nvPr/>
        </p:nvSpPr>
        <p:spPr>
          <a:xfrm rot="-10800000" flipH="1" flipV="1">
            <a:off x="15036573" y="21546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0"/>
          <p:cNvSpPr/>
          <p:nvPr/>
        </p:nvSpPr>
        <p:spPr>
          <a:xfrm rot="5400000" flipH="1" flipV="1">
            <a:off x="12864601" y="11049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1"/>
          <p:cNvSpPr/>
          <p:nvPr/>
        </p:nvSpPr>
        <p:spPr>
          <a:xfrm rot="-10800000" flipH="1" flipV="1">
            <a:off x="12864601" y="381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8"/>
          <p:cNvGrpSpPr/>
          <p:nvPr/>
        </p:nvGrpSpPr>
        <p:grpSpPr>
          <a:xfrm>
            <a:off x="-76200" y="1257300"/>
            <a:ext cx="7317655" cy="8230173"/>
            <a:chOff x="304800" y="989152"/>
            <a:chExt cx="7317655" cy="8230173"/>
          </a:xfrm>
        </p:grpSpPr>
        <p:sp>
          <p:nvSpPr>
            <p:cNvPr id="20" name="TextBox 2"/>
            <p:cNvSpPr txBox="1"/>
            <p:nvPr/>
          </p:nvSpPr>
          <p:spPr>
            <a:xfrm>
              <a:off x="304800" y="989152"/>
              <a:ext cx="7317655" cy="12824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999"/>
                </a:lnSpc>
              </a:pPr>
              <a:r>
                <a:rPr lang="en-US" sz="5400" dirty="0" smtClean="0">
                  <a:solidFill>
                    <a:srgbClr val="227C9D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Technical Challenges</a:t>
              </a:r>
              <a:endParaRPr lang="en-US" sz="5400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38200" y="2281079"/>
              <a:ext cx="6420177" cy="6938246"/>
              <a:chOff x="146311" y="2440663"/>
              <a:chExt cx="6420177" cy="6938246"/>
            </a:xfrm>
          </p:grpSpPr>
          <p:sp>
            <p:nvSpPr>
              <p:cNvPr id="22" name="Freeform 5"/>
              <p:cNvSpPr/>
              <p:nvPr/>
            </p:nvSpPr>
            <p:spPr>
              <a:xfrm>
                <a:off x="1083809" y="5942239"/>
                <a:ext cx="1083809" cy="1083809"/>
              </a:xfrm>
              <a:custGeom>
                <a:avLst/>
                <a:gdLst/>
                <a:ahLst/>
                <a:cxnLst/>
                <a:rect l="l" t="t" r="r" b="b"/>
                <a:pathLst>
                  <a:path w="1083809" h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3" name="Freeform 8"/>
              <p:cNvSpPr/>
              <p:nvPr/>
            </p:nvSpPr>
            <p:spPr>
              <a:xfrm rot="-5400000">
                <a:off x="1083809" y="8109857"/>
                <a:ext cx="1083809" cy="1083809"/>
              </a:xfrm>
              <a:custGeom>
                <a:avLst/>
                <a:gdLst/>
                <a:ahLst/>
                <a:cxnLst/>
                <a:rect l="l" t="t" r="r" b="b"/>
                <a:pathLst>
                  <a:path w="1083809" h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4" name="Freeform 10"/>
              <p:cNvSpPr/>
              <p:nvPr/>
            </p:nvSpPr>
            <p:spPr>
              <a:xfrm rot="-10800000">
                <a:off x="3321750" y="8119382"/>
                <a:ext cx="1083809" cy="1083809"/>
              </a:xfrm>
              <a:custGeom>
                <a:avLst/>
                <a:gdLst/>
                <a:ahLst/>
                <a:cxnLst/>
                <a:rect l="l" t="t" r="r" b="b"/>
                <a:pathLst>
                  <a:path w="1083809" h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>
                  <a:extLs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5" name="Freeform 11"/>
              <p:cNvSpPr/>
              <p:nvPr/>
            </p:nvSpPr>
            <p:spPr>
              <a:xfrm>
                <a:off x="3321750" y="7035573"/>
                <a:ext cx="1083809" cy="1083809"/>
              </a:xfrm>
              <a:custGeom>
                <a:avLst/>
                <a:gdLst/>
                <a:ahLst/>
                <a:cxnLst/>
                <a:rect l="l" t="t" r="r" b="b"/>
                <a:pathLst>
                  <a:path w="1083809" h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>
                  <a:extLs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6" name="Freeform 12"/>
              <p:cNvSpPr/>
              <p:nvPr/>
            </p:nvSpPr>
            <p:spPr>
              <a:xfrm rot="5400000">
                <a:off x="4405559" y="8119382"/>
                <a:ext cx="1083809" cy="1083809"/>
              </a:xfrm>
              <a:custGeom>
                <a:avLst/>
                <a:gdLst/>
                <a:ahLst/>
                <a:cxnLst/>
                <a:rect l="l" t="t" r="r" b="b"/>
                <a:pathLst>
                  <a:path w="1083809" h="1083809">
                    <a:moveTo>
                      <a:pt x="0" y="0"/>
                    </a:moveTo>
                    <a:lnTo>
                      <a:pt x="1083809" y="0"/>
                    </a:lnTo>
                    <a:lnTo>
                      <a:pt x="1083809" y="1083809"/>
                    </a:lnTo>
                    <a:lnTo>
                      <a:pt x="0" y="108380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a:blipFill>
            </p:spPr>
          </p:sp>
          <p:grpSp>
            <p:nvGrpSpPr>
              <p:cNvPr id="27" name="Group 26"/>
              <p:cNvGrpSpPr/>
              <p:nvPr/>
            </p:nvGrpSpPr>
            <p:grpSpPr>
              <a:xfrm>
                <a:off x="146311" y="2440663"/>
                <a:ext cx="2898685" cy="2321679"/>
                <a:chOff x="2631120" y="3030440"/>
                <a:chExt cx="2898685" cy="2321679"/>
              </a:xfrm>
            </p:grpSpPr>
            <p:sp>
              <p:nvSpPr>
                <p:cNvPr id="40" name="Freeform 8"/>
                <p:cNvSpPr/>
                <p:nvPr/>
              </p:nvSpPr>
              <p:spPr>
                <a:xfrm rot="152505">
                  <a:off x="2631120" y="3030440"/>
                  <a:ext cx="2898685" cy="182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756" h="8147179">
                      <a:moveTo>
                        <a:pt x="0" y="0"/>
                      </a:moveTo>
                      <a:lnTo>
                        <a:pt x="4116756" y="0"/>
                      </a:lnTo>
                      <a:lnTo>
                        <a:pt x="4116756" y="8147179"/>
                      </a:lnTo>
                      <a:lnTo>
                        <a:pt x="0" y="8147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="" xmlns:asvg="http://schemas.microsoft.com/office/drawing/2016/SVG/main" r:embed="rId16"/>
                      </a:ext>
                    </a:extLst>
                  </a:blip>
                  <a:stretch>
                    <a:fillRect b="-10722"/>
                  </a:stretch>
                </a:blipFill>
              </p:spPr>
            </p:sp>
            <p:sp>
              <p:nvSpPr>
                <p:cNvPr id="41" name="TextBox 9"/>
                <p:cNvSpPr txBox="1"/>
                <p:nvPr/>
              </p:nvSpPr>
              <p:spPr>
                <a:xfrm>
                  <a:off x="2949981" y="3313099"/>
                  <a:ext cx="2272704" cy="2039020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Data Cleaning and Preparation</a:t>
                  </a:r>
                </a:p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endParaRPr lang="en-US" sz="3766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  <a:sym typeface="Krabuler"/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3022786" y="2475761"/>
                <a:ext cx="2898685" cy="2321679"/>
                <a:chOff x="7123219" y="3094259"/>
                <a:chExt cx="2898685" cy="2321679"/>
              </a:xfrm>
            </p:grpSpPr>
            <p:sp>
              <p:nvSpPr>
                <p:cNvPr id="38" name="Freeform 8"/>
                <p:cNvSpPr/>
                <p:nvPr/>
              </p:nvSpPr>
              <p:spPr>
                <a:xfrm rot="152505">
                  <a:off x="7123219" y="3094259"/>
                  <a:ext cx="2898685" cy="182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756" h="8147179">
                      <a:moveTo>
                        <a:pt x="0" y="0"/>
                      </a:moveTo>
                      <a:lnTo>
                        <a:pt x="4116756" y="0"/>
                      </a:lnTo>
                      <a:lnTo>
                        <a:pt x="4116756" y="8147179"/>
                      </a:lnTo>
                      <a:lnTo>
                        <a:pt x="0" y="8147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="" xmlns:asvg="http://schemas.microsoft.com/office/drawing/2016/SVG/main" r:embed="rId16"/>
                      </a:ext>
                    </a:extLst>
                  </a:blip>
                  <a:stretch>
                    <a:fillRect b="-10722"/>
                  </a:stretch>
                </a:blipFill>
              </p:spPr>
            </p:sp>
            <p:sp>
              <p:nvSpPr>
                <p:cNvPr id="39" name="TextBox 9"/>
                <p:cNvSpPr txBox="1"/>
                <p:nvPr/>
              </p:nvSpPr>
              <p:spPr>
                <a:xfrm>
                  <a:off x="7442080" y="3376918"/>
                  <a:ext cx="2272704" cy="2039020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 smtClean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Feature Selection</a:t>
                  </a:r>
                  <a:endParaRPr lang="en-US" sz="2400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</a:endParaRPr>
                </a:p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endParaRPr lang="en-US" sz="3766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  <a:sym typeface="Krabuler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1429" y="5003622"/>
                <a:ext cx="2898685" cy="1820084"/>
                <a:chOff x="5739811" y="6807079"/>
                <a:chExt cx="2898685" cy="1820084"/>
              </a:xfrm>
            </p:grpSpPr>
            <p:sp>
              <p:nvSpPr>
                <p:cNvPr id="36" name="Freeform 8"/>
                <p:cNvSpPr/>
                <p:nvPr/>
              </p:nvSpPr>
              <p:spPr>
                <a:xfrm rot="152505">
                  <a:off x="5739811" y="6807079"/>
                  <a:ext cx="2898685" cy="182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756" h="8147179">
                      <a:moveTo>
                        <a:pt x="0" y="0"/>
                      </a:moveTo>
                      <a:lnTo>
                        <a:pt x="4116756" y="0"/>
                      </a:lnTo>
                      <a:lnTo>
                        <a:pt x="4116756" y="8147179"/>
                      </a:lnTo>
                      <a:lnTo>
                        <a:pt x="0" y="8147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="" xmlns:asvg="http://schemas.microsoft.com/office/drawing/2016/SVG/main" r:embed="rId16"/>
                      </a:ext>
                    </a:extLst>
                  </a:blip>
                  <a:stretch>
                    <a:fillRect b="-10722"/>
                  </a:stretch>
                </a:blipFill>
              </p:spPr>
            </p:sp>
            <p:sp>
              <p:nvSpPr>
                <p:cNvPr id="37" name="TextBox 9"/>
                <p:cNvSpPr txBox="1"/>
                <p:nvPr/>
              </p:nvSpPr>
              <p:spPr>
                <a:xfrm>
                  <a:off x="6058672" y="7089738"/>
                  <a:ext cx="2272704" cy="125957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 smtClean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Dashboard Design</a:t>
                  </a:r>
                  <a:endParaRPr lang="en-US" sz="3766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  <a:sym typeface="Krabuler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667803" y="5027964"/>
                <a:ext cx="2898685" cy="2230333"/>
                <a:chOff x="10374991" y="6833928"/>
                <a:chExt cx="2898685" cy="2230333"/>
              </a:xfrm>
            </p:grpSpPr>
            <p:sp>
              <p:nvSpPr>
                <p:cNvPr id="34" name="Freeform 8"/>
                <p:cNvSpPr/>
                <p:nvPr/>
              </p:nvSpPr>
              <p:spPr>
                <a:xfrm rot="152505">
                  <a:off x="10374991" y="6833928"/>
                  <a:ext cx="2898685" cy="182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756" h="8147179">
                      <a:moveTo>
                        <a:pt x="0" y="0"/>
                      </a:moveTo>
                      <a:lnTo>
                        <a:pt x="4116756" y="0"/>
                      </a:lnTo>
                      <a:lnTo>
                        <a:pt x="4116756" y="8147179"/>
                      </a:lnTo>
                      <a:lnTo>
                        <a:pt x="0" y="8147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="" xmlns:asvg="http://schemas.microsoft.com/office/drawing/2016/SVG/main" r:embed="rId16"/>
                      </a:ext>
                    </a:extLst>
                  </a:blip>
                  <a:stretch>
                    <a:fillRect b="-10722"/>
                  </a:stretch>
                </a:blipFill>
              </p:spPr>
            </p:sp>
            <p:sp>
              <p:nvSpPr>
                <p:cNvPr id="35" name="TextBox 9"/>
                <p:cNvSpPr txBox="1"/>
                <p:nvPr/>
              </p:nvSpPr>
              <p:spPr>
                <a:xfrm>
                  <a:off x="10487171" y="7025241"/>
                  <a:ext cx="2272704" cy="2039020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 smtClean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Visualization Challengers</a:t>
                  </a:r>
                  <a:endParaRPr lang="en-US" sz="2400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</a:endParaRPr>
                </a:p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endParaRPr lang="en-US" sz="3766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  <a:sym typeface="Krabuler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190046" y="7558825"/>
                <a:ext cx="2898685" cy="1820084"/>
                <a:chOff x="12586585" y="3294356"/>
                <a:chExt cx="2898685" cy="1820084"/>
              </a:xfrm>
            </p:grpSpPr>
            <p:sp>
              <p:nvSpPr>
                <p:cNvPr id="32" name="Freeform 8"/>
                <p:cNvSpPr/>
                <p:nvPr/>
              </p:nvSpPr>
              <p:spPr>
                <a:xfrm rot="152505">
                  <a:off x="12586585" y="3294356"/>
                  <a:ext cx="2898685" cy="1820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756" h="8147179">
                      <a:moveTo>
                        <a:pt x="0" y="0"/>
                      </a:moveTo>
                      <a:lnTo>
                        <a:pt x="4116756" y="0"/>
                      </a:lnTo>
                      <a:lnTo>
                        <a:pt x="4116756" y="8147179"/>
                      </a:lnTo>
                      <a:lnTo>
                        <a:pt x="0" y="8147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5">
                    <a:extLst>
                      <a:ext uri="{96DAC541-7B7A-43D3-8B79-37D633B846F1}">
                        <asvg:svgBlip xmlns="" xmlns:asvg="http://schemas.microsoft.com/office/drawing/2016/SVG/main" r:embed="rId16"/>
                      </a:ext>
                    </a:extLst>
                  </a:blip>
                  <a:stretch>
                    <a:fillRect b="-10722"/>
                  </a:stretch>
                </a:blipFill>
              </p:spPr>
            </p:sp>
            <p:sp>
              <p:nvSpPr>
                <p:cNvPr id="33" name="TextBox 9"/>
                <p:cNvSpPr txBox="1"/>
                <p:nvPr/>
              </p:nvSpPr>
              <p:spPr>
                <a:xfrm>
                  <a:off x="13567985" y="3551329"/>
                  <a:ext cx="1381982" cy="1359346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 smtClean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Technical </a:t>
                  </a:r>
                </a:p>
                <a:p>
                  <a:pPr algn="r">
                    <a:lnSpc>
                      <a:spcPts val="5273"/>
                    </a:lnSpc>
                    <a:spcBef>
                      <a:spcPct val="0"/>
                    </a:spcBef>
                  </a:pPr>
                  <a:r>
                    <a:rPr lang="en-US" sz="2400" dirty="0" smtClean="0">
                      <a:solidFill>
                        <a:srgbClr val="000000"/>
                      </a:solidFill>
                      <a:latin typeface="Krabuler"/>
                      <a:ea typeface="Krabuler"/>
                      <a:cs typeface="Krabuler"/>
                    </a:rPr>
                    <a:t>Issues</a:t>
                  </a:r>
                  <a:endParaRPr lang="en-US" sz="3766" dirty="0">
                    <a:solidFill>
                      <a:srgbClr val="000000"/>
                    </a:solidFill>
                    <a:latin typeface="Krabuler"/>
                    <a:ea typeface="Krabuler"/>
                    <a:cs typeface="Krabuler"/>
                    <a:sym typeface="Krabuler"/>
                  </a:endParaRPr>
                </a:p>
              </p:txBody>
            </p:sp>
          </p:grpSp>
        </p:grpSp>
      </p:grpSp>
      <p:sp>
        <p:nvSpPr>
          <p:cNvPr id="42" name="TextBox 2"/>
          <p:cNvSpPr txBox="1"/>
          <p:nvPr/>
        </p:nvSpPr>
        <p:spPr>
          <a:xfrm>
            <a:off x="9525000" y="1144256"/>
            <a:ext cx="7317655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5400" dirty="0" smtClean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Personal Challenges</a:t>
            </a:r>
            <a:endParaRPr lang="en-US" sz="5400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445616" y="2590938"/>
            <a:ext cx="10027702" cy="5333424"/>
            <a:chOff x="1028700" y="3369191"/>
            <a:chExt cx="10027702" cy="5333424"/>
          </a:xfrm>
        </p:grpSpPr>
        <p:grpSp>
          <p:nvGrpSpPr>
            <p:cNvPr id="44" name="Group 3"/>
            <p:cNvGrpSpPr/>
            <p:nvPr/>
          </p:nvGrpSpPr>
          <p:grpSpPr>
            <a:xfrm>
              <a:off x="1028700" y="3369191"/>
              <a:ext cx="1475373" cy="1475373"/>
              <a:chOff x="0" y="0"/>
              <a:chExt cx="6350000" cy="6350000"/>
            </a:xfrm>
          </p:grpSpPr>
          <p:sp>
            <p:nvSpPr>
              <p:cNvPr id="55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</p:grpSp>
        <p:sp>
          <p:nvSpPr>
            <p:cNvPr id="45" name="TextBox 5"/>
            <p:cNvSpPr txBox="1"/>
            <p:nvPr/>
          </p:nvSpPr>
          <p:spPr>
            <a:xfrm>
              <a:off x="1028700" y="3837653"/>
              <a:ext cx="1475373" cy="481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grpSp>
          <p:nvGrpSpPr>
            <p:cNvPr id="46" name="Group 6"/>
            <p:cNvGrpSpPr/>
            <p:nvPr/>
          </p:nvGrpSpPr>
          <p:grpSpPr>
            <a:xfrm>
              <a:off x="1028700" y="5287125"/>
              <a:ext cx="1475373" cy="1475373"/>
              <a:chOff x="0" y="0"/>
              <a:chExt cx="6350000" cy="6350000"/>
            </a:xfrm>
          </p:grpSpPr>
          <p:sp>
            <p:nvSpPr>
              <p:cNvPr id="54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</p:grpSp>
        <p:sp>
          <p:nvSpPr>
            <p:cNvPr id="47" name="TextBox 8"/>
            <p:cNvSpPr txBox="1"/>
            <p:nvPr/>
          </p:nvSpPr>
          <p:spPr>
            <a:xfrm>
              <a:off x="1028700" y="5755587"/>
              <a:ext cx="1475373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grpSp>
          <p:nvGrpSpPr>
            <p:cNvPr id="48" name="Group 9"/>
            <p:cNvGrpSpPr/>
            <p:nvPr/>
          </p:nvGrpSpPr>
          <p:grpSpPr>
            <a:xfrm>
              <a:off x="1028700" y="7202204"/>
              <a:ext cx="1475373" cy="1475373"/>
              <a:chOff x="0" y="0"/>
              <a:chExt cx="6350000" cy="6350000"/>
            </a:xfrm>
          </p:grpSpPr>
          <p:sp>
            <p:nvSpPr>
              <p:cNvPr id="53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</p:grpSp>
        <p:sp>
          <p:nvSpPr>
            <p:cNvPr id="49" name="TextBox 11"/>
            <p:cNvSpPr txBox="1"/>
            <p:nvPr/>
          </p:nvSpPr>
          <p:spPr>
            <a:xfrm>
              <a:off x="1028700" y="7670687"/>
              <a:ext cx="1475373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3027520" y="3369191"/>
              <a:ext cx="7974547" cy="20005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FE6D73"/>
                  </a:solidFill>
                  <a:latin typeface="DM Sans Bold"/>
                  <a:ea typeface="DM Sans Bold"/>
                  <a:cs typeface="DM Sans Bold"/>
                </a:rPr>
                <a:t>Understanding dataset. Without having correct domain knowledge of the dataset it’s difficult to come up with solution and make decisions. </a:t>
              </a:r>
              <a:endParaRPr lang="en-US" sz="2799" dirty="0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51" name="TextBox 19"/>
            <p:cNvSpPr txBox="1"/>
            <p:nvPr/>
          </p:nvSpPr>
          <p:spPr>
            <a:xfrm>
              <a:off x="3027521" y="5574936"/>
              <a:ext cx="8028881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48CFAE"/>
                  </a:solidFill>
                  <a:latin typeface="DM Sans Bold"/>
                  <a:ea typeface="DM Sans Bold"/>
                  <a:cs typeface="DM Sans Bold"/>
                </a:rPr>
                <a:t>Difficult </a:t>
              </a:r>
              <a:r>
                <a:rPr lang="en-US" sz="2799" dirty="0">
                  <a:solidFill>
                    <a:srgbClr val="48CFAE"/>
                  </a:solidFill>
                  <a:latin typeface="DM Sans Bold"/>
                  <a:ea typeface="DM Sans Bold"/>
                  <a:cs typeface="DM Sans Bold"/>
                </a:rPr>
                <a:t>to understand some </a:t>
              </a:r>
              <a:r>
                <a:rPr lang="en-US" sz="2799" dirty="0" smtClean="0">
                  <a:solidFill>
                    <a:srgbClr val="48CFAE"/>
                  </a:solidFill>
                  <a:latin typeface="DM Sans Bold"/>
                  <a:ea typeface="DM Sans Bold"/>
                  <a:cs typeface="DM Sans Bold"/>
                </a:rPr>
                <a:t>column values. </a:t>
              </a:r>
              <a:r>
                <a:rPr lang="en-US" sz="2799" dirty="0">
                  <a:solidFill>
                    <a:srgbClr val="48CFAE"/>
                  </a:solidFill>
                  <a:latin typeface="DM Sans Bold"/>
                  <a:ea typeface="DM Sans Bold"/>
                  <a:cs typeface="DM Sans Bold"/>
                </a:rPr>
                <a:t>Providing more details would be helpful.</a:t>
              </a:r>
              <a:endParaRPr lang="en-US" sz="2799" dirty="0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3027521" y="7202204"/>
              <a:ext cx="7437264" cy="15004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FFCB77"/>
                  </a:solidFill>
                  <a:latin typeface="DM Sans Bold"/>
                  <a:ea typeface="DM Sans Bold"/>
                  <a:cs typeface="DM Sans Bold"/>
                </a:rPr>
                <a:t>Technical </a:t>
              </a:r>
              <a:r>
                <a:rPr lang="en-US" sz="2799" dirty="0">
                  <a:solidFill>
                    <a:srgbClr val="FFCB77"/>
                  </a:solidFill>
                  <a:latin typeface="DM Sans Bold"/>
                  <a:ea typeface="DM Sans Bold"/>
                  <a:cs typeface="DM Sans Bold"/>
                </a:rPr>
                <a:t>Barriers - Some technical concepts are unfamiliar, and new techniques are frequently introduced.</a:t>
              </a:r>
              <a:endParaRPr lang="en-US" sz="2799" dirty="0">
                <a:solidFill>
                  <a:srgbClr val="FFCB77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9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/>
          <p:nvPr/>
        </p:nvSpPr>
        <p:spPr>
          <a:xfrm>
            <a:off x="609600" y="1265749"/>
            <a:ext cx="685800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 dirty="0" smtClean="0">
                <a:solidFill>
                  <a:schemeClr val="accent1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INSIGHTS</a:t>
            </a:r>
            <a:endParaRPr lang="en-US" sz="5600" dirty="0">
              <a:solidFill>
                <a:schemeClr val="accent1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3000" y="3009900"/>
            <a:ext cx="16725900" cy="4892295"/>
            <a:chOff x="1028700" y="3369191"/>
            <a:chExt cx="16954501" cy="5308386"/>
          </a:xfrm>
        </p:grpSpPr>
        <p:grpSp>
          <p:nvGrpSpPr>
            <p:cNvPr id="3" name="Group 3"/>
            <p:cNvGrpSpPr/>
            <p:nvPr/>
          </p:nvGrpSpPr>
          <p:grpSpPr>
            <a:xfrm>
              <a:off x="1028700" y="3369191"/>
              <a:ext cx="1475373" cy="1475373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E6D7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028700" y="3837653"/>
              <a:ext cx="1475373" cy="481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8700" y="5287125"/>
              <a:ext cx="1475373" cy="147537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028700" y="5755587"/>
              <a:ext cx="1475373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1028700" y="7202204"/>
              <a:ext cx="1475373" cy="1475373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B77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028700" y="7670687"/>
              <a:ext cx="1475373" cy="481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 smtClean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</a:t>
              </a:r>
              <a:endParaRPr lang="en-US" sz="2799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789823" y="3578145"/>
              <a:ext cx="15193378" cy="16036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FE6D73"/>
                  </a:solidFill>
                  <a:latin typeface="DM Sans Bold"/>
                  <a:ea typeface="DM Sans Bold"/>
                  <a:cs typeface="DM Sans Bold"/>
                  <a:sym typeface="Kollektif Bold"/>
                </a:rPr>
                <a:t>Dashboard </a:t>
              </a:r>
              <a:r>
                <a:rPr lang="en-US" sz="2799" dirty="0">
                  <a:solidFill>
                    <a:srgbClr val="FE6D73"/>
                  </a:solidFill>
                  <a:latin typeface="DM Sans Bold"/>
                  <a:ea typeface="DM Sans Bold"/>
                  <a:cs typeface="DM Sans Bold"/>
                  <a:sym typeface="Kollektif Bold"/>
                </a:rPr>
                <a:t>supports customers to find the property with their budget range and specific requirements without help of business expertize</a:t>
              </a:r>
              <a:endParaRPr lang="en-US" sz="2799" dirty="0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FE6D73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789823" y="5547632"/>
              <a:ext cx="14431377" cy="10853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48CFAE"/>
                  </a:solidFill>
                  <a:latin typeface="DM Sans Bold"/>
                  <a:ea typeface="DM Sans Bold"/>
                  <a:cs typeface="DM Sans Bold"/>
                </a:rPr>
                <a:t>Tableau is one of the best tool that user can visualize their analysis and helps to make decision correctly</a:t>
              </a:r>
              <a:endParaRPr lang="en-US" sz="2799" dirty="0">
                <a:solidFill>
                  <a:srgbClr val="48CFAE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789823" y="7436111"/>
              <a:ext cx="14659977" cy="10853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 smtClean="0">
                  <a:solidFill>
                    <a:srgbClr val="FFCB77"/>
                  </a:solidFill>
                  <a:latin typeface="DM Sans Bold"/>
                  <a:ea typeface="DM Sans Bold"/>
                  <a:cs typeface="DM Sans Bold"/>
                </a:rPr>
                <a:t>In Data analytic world Python and it’s libraries are playing major role. It supports to make data accurate and precise</a:t>
              </a:r>
              <a:endParaRPr lang="en-US" sz="2799" dirty="0">
                <a:solidFill>
                  <a:srgbClr val="FFCB77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24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405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DM Sans</vt:lpstr>
      <vt:lpstr>IBM Plex Sans Bold</vt:lpstr>
      <vt:lpstr>DM Sans Bold</vt:lpstr>
      <vt:lpstr>Calibri</vt:lpstr>
      <vt:lpstr>Krabuler</vt:lpstr>
      <vt:lpstr>Bahnschrift Light Condensed</vt:lpstr>
      <vt:lpstr>Kollektif Bold</vt:lpstr>
      <vt:lpstr>Arial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kasun</cp:lastModifiedBy>
  <cp:revision>38</cp:revision>
  <dcterms:created xsi:type="dcterms:W3CDTF">2006-08-16T00:00:00Z</dcterms:created>
  <dcterms:modified xsi:type="dcterms:W3CDTF">2024-09-11T20:22:28Z</dcterms:modified>
  <dc:identifier>DAGNMkd08g0</dc:identifier>
</cp:coreProperties>
</file>