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62" r:id="rId3"/>
    <p:sldId id="257" r:id="rId4"/>
    <p:sldId id="258" r:id="rId5"/>
    <p:sldId id="259" r:id="rId6"/>
    <p:sldId id="263" r:id="rId7"/>
    <p:sldId id="264" r:id="rId8"/>
    <p:sldId id="265" r:id="rId9"/>
    <p:sldId id="267" r:id="rId10"/>
    <p:sldId id="266" r:id="rId11"/>
    <p:sldId id="260" r:id="rId12"/>
    <p:sldId id="26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8" autoAdjust="0"/>
    <p:restoredTop sz="94660"/>
  </p:normalViewPr>
  <p:slideViewPr>
    <p:cSldViewPr snapToGrid="0">
      <p:cViewPr varScale="1">
        <p:scale>
          <a:sx n="116" d="100"/>
          <a:sy n="116" d="100"/>
        </p:scale>
        <p:origin x="2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7C84F9A8-C12A-4302-B1B2-6F264D169BB1}" type="datetimeFigureOut">
              <a:rPr lang="en-AU" smtClean="0"/>
              <a:t>29/04/2019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84D2EB2-049A-46B5-A805-0587546D25D7}" type="slidenum">
              <a:rPr lang="en-AU" smtClean="0"/>
              <a:t>‹#›</a:t>
            </a:fld>
            <a:endParaRPr lang="en-AU"/>
          </a:p>
        </p:txBody>
      </p:sp>
    </p:spTree>
    <p:extLst>
      <p:ext uri="{BB962C8B-B14F-4D97-AF65-F5344CB8AC3E}">
        <p14:creationId xmlns:p14="http://schemas.microsoft.com/office/powerpoint/2010/main" val="509597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7C84F9A8-C12A-4302-B1B2-6F264D169BB1}" type="datetimeFigureOut">
              <a:rPr lang="en-AU" smtClean="0"/>
              <a:t>29/04/2019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84D2EB2-049A-46B5-A805-0587546D25D7}" type="slidenum">
              <a:rPr lang="en-AU" smtClean="0"/>
              <a:t>‹#›</a:t>
            </a:fld>
            <a:endParaRPr lang="en-AU"/>
          </a:p>
        </p:txBody>
      </p:sp>
    </p:spTree>
    <p:extLst>
      <p:ext uri="{BB962C8B-B14F-4D97-AF65-F5344CB8AC3E}">
        <p14:creationId xmlns:p14="http://schemas.microsoft.com/office/powerpoint/2010/main" val="306173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7C84F9A8-C12A-4302-B1B2-6F264D169BB1}" type="datetimeFigureOut">
              <a:rPr lang="en-AU" smtClean="0"/>
              <a:t>29/04/2019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84D2EB2-049A-46B5-A805-0587546D25D7}" type="slidenum">
              <a:rPr lang="en-AU" smtClean="0"/>
              <a:t>‹#›</a:t>
            </a:fld>
            <a:endParaRPr lang="en-AU"/>
          </a:p>
        </p:txBody>
      </p:sp>
    </p:spTree>
    <p:extLst>
      <p:ext uri="{BB962C8B-B14F-4D97-AF65-F5344CB8AC3E}">
        <p14:creationId xmlns:p14="http://schemas.microsoft.com/office/powerpoint/2010/main" val="3333699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7C84F9A8-C12A-4302-B1B2-6F264D169BB1}" type="datetimeFigureOut">
              <a:rPr lang="en-AU" smtClean="0"/>
              <a:t>29/04/2019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84D2EB2-049A-46B5-A805-0587546D25D7}" type="slidenum">
              <a:rPr lang="en-AU" smtClean="0"/>
              <a:t>‹#›</a:t>
            </a:fld>
            <a:endParaRPr lang="en-AU"/>
          </a:p>
        </p:txBody>
      </p:sp>
    </p:spTree>
    <p:extLst>
      <p:ext uri="{BB962C8B-B14F-4D97-AF65-F5344CB8AC3E}">
        <p14:creationId xmlns:p14="http://schemas.microsoft.com/office/powerpoint/2010/main" val="878630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84F9A8-C12A-4302-B1B2-6F264D169BB1}" type="datetimeFigureOut">
              <a:rPr lang="en-AU" smtClean="0"/>
              <a:t>29/04/2019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84D2EB2-049A-46B5-A805-0587546D25D7}" type="slidenum">
              <a:rPr lang="en-AU" smtClean="0"/>
              <a:t>‹#›</a:t>
            </a:fld>
            <a:endParaRPr lang="en-AU"/>
          </a:p>
        </p:txBody>
      </p:sp>
    </p:spTree>
    <p:extLst>
      <p:ext uri="{BB962C8B-B14F-4D97-AF65-F5344CB8AC3E}">
        <p14:creationId xmlns:p14="http://schemas.microsoft.com/office/powerpoint/2010/main" val="1603760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7C84F9A8-C12A-4302-B1B2-6F264D169BB1}" type="datetimeFigureOut">
              <a:rPr lang="en-AU" smtClean="0"/>
              <a:t>29/04/2019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84D2EB2-049A-46B5-A805-0587546D25D7}" type="slidenum">
              <a:rPr lang="en-AU" smtClean="0"/>
              <a:t>‹#›</a:t>
            </a:fld>
            <a:endParaRPr lang="en-AU"/>
          </a:p>
        </p:txBody>
      </p:sp>
    </p:spTree>
    <p:extLst>
      <p:ext uri="{BB962C8B-B14F-4D97-AF65-F5344CB8AC3E}">
        <p14:creationId xmlns:p14="http://schemas.microsoft.com/office/powerpoint/2010/main" val="1297516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7C84F9A8-C12A-4302-B1B2-6F264D169BB1}" type="datetimeFigureOut">
              <a:rPr lang="en-AU" smtClean="0"/>
              <a:t>29/04/2019</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384D2EB2-049A-46B5-A805-0587546D25D7}" type="slidenum">
              <a:rPr lang="en-AU" smtClean="0"/>
              <a:t>‹#›</a:t>
            </a:fld>
            <a:endParaRPr lang="en-AU"/>
          </a:p>
        </p:txBody>
      </p:sp>
    </p:spTree>
    <p:extLst>
      <p:ext uri="{BB962C8B-B14F-4D97-AF65-F5344CB8AC3E}">
        <p14:creationId xmlns:p14="http://schemas.microsoft.com/office/powerpoint/2010/main" val="3892115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7C84F9A8-C12A-4302-B1B2-6F264D169BB1}" type="datetimeFigureOut">
              <a:rPr lang="en-AU" smtClean="0"/>
              <a:t>29/04/2019</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84D2EB2-049A-46B5-A805-0587546D25D7}" type="slidenum">
              <a:rPr lang="en-AU" smtClean="0"/>
              <a:t>‹#›</a:t>
            </a:fld>
            <a:endParaRPr lang="en-AU"/>
          </a:p>
        </p:txBody>
      </p:sp>
    </p:spTree>
    <p:extLst>
      <p:ext uri="{BB962C8B-B14F-4D97-AF65-F5344CB8AC3E}">
        <p14:creationId xmlns:p14="http://schemas.microsoft.com/office/powerpoint/2010/main" val="3960156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4F9A8-C12A-4302-B1B2-6F264D169BB1}" type="datetimeFigureOut">
              <a:rPr lang="en-AU" smtClean="0"/>
              <a:t>29/04/2019</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384D2EB2-049A-46B5-A805-0587546D25D7}" type="slidenum">
              <a:rPr lang="en-AU" smtClean="0"/>
              <a:t>‹#›</a:t>
            </a:fld>
            <a:endParaRPr lang="en-AU"/>
          </a:p>
        </p:txBody>
      </p:sp>
    </p:spTree>
    <p:extLst>
      <p:ext uri="{BB962C8B-B14F-4D97-AF65-F5344CB8AC3E}">
        <p14:creationId xmlns:p14="http://schemas.microsoft.com/office/powerpoint/2010/main" val="4259974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84F9A8-C12A-4302-B1B2-6F264D169BB1}" type="datetimeFigureOut">
              <a:rPr lang="en-AU" smtClean="0"/>
              <a:t>29/04/2019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84D2EB2-049A-46B5-A805-0587546D25D7}" type="slidenum">
              <a:rPr lang="en-AU" smtClean="0"/>
              <a:t>‹#›</a:t>
            </a:fld>
            <a:endParaRPr lang="en-AU"/>
          </a:p>
        </p:txBody>
      </p:sp>
    </p:spTree>
    <p:extLst>
      <p:ext uri="{BB962C8B-B14F-4D97-AF65-F5344CB8AC3E}">
        <p14:creationId xmlns:p14="http://schemas.microsoft.com/office/powerpoint/2010/main" val="2789931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84F9A8-C12A-4302-B1B2-6F264D169BB1}" type="datetimeFigureOut">
              <a:rPr lang="en-AU" smtClean="0"/>
              <a:t>29/04/2019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84D2EB2-049A-46B5-A805-0587546D25D7}" type="slidenum">
              <a:rPr lang="en-AU" smtClean="0"/>
              <a:t>‹#›</a:t>
            </a:fld>
            <a:endParaRPr lang="en-AU"/>
          </a:p>
        </p:txBody>
      </p:sp>
    </p:spTree>
    <p:extLst>
      <p:ext uri="{BB962C8B-B14F-4D97-AF65-F5344CB8AC3E}">
        <p14:creationId xmlns:p14="http://schemas.microsoft.com/office/powerpoint/2010/main" val="153482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84F9A8-C12A-4302-B1B2-6F264D169BB1}" type="datetimeFigureOut">
              <a:rPr lang="en-AU" smtClean="0"/>
              <a:t>29/04/2019</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4D2EB2-049A-46B5-A805-0587546D25D7}" type="slidenum">
              <a:rPr lang="en-AU" smtClean="0"/>
              <a:t>‹#›</a:t>
            </a:fld>
            <a:endParaRPr lang="en-AU"/>
          </a:p>
        </p:txBody>
      </p:sp>
    </p:spTree>
    <p:extLst>
      <p:ext uri="{BB962C8B-B14F-4D97-AF65-F5344CB8AC3E}">
        <p14:creationId xmlns:p14="http://schemas.microsoft.com/office/powerpoint/2010/main" val="2383361200"/>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51005" y="659027"/>
            <a:ext cx="9144000" cy="750288"/>
          </a:xfrm>
        </p:spPr>
        <p:txBody>
          <a:bodyPr>
            <a:normAutofit/>
          </a:bodyPr>
          <a:lstStyle/>
          <a:p>
            <a:r>
              <a:rPr lang="en-AU" sz="4800" dirty="0" smtClean="0">
                <a:latin typeface="Arial" panose="020B0604020202020204" pitchFamily="34" charset="0"/>
                <a:cs typeface="Arial" panose="020B0604020202020204" pitchFamily="34" charset="0"/>
              </a:rPr>
              <a:t>ANZ Virtual Internship Program</a:t>
            </a:r>
            <a:endParaRPr lang="en-AU" sz="4800"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9391134" y="5653260"/>
            <a:ext cx="2586681" cy="1266524"/>
          </a:xfrm>
        </p:spPr>
        <p:txBody>
          <a:bodyPr>
            <a:normAutofit/>
          </a:bodyPr>
          <a:lstStyle/>
          <a:p>
            <a:r>
              <a:rPr lang="en-AU" sz="1400" dirty="0" smtClean="0">
                <a:latin typeface="Arial" panose="020B0604020202020204" pitchFamily="34" charset="0"/>
                <a:cs typeface="Arial" panose="020B0604020202020204" pitchFamily="34" charset="0"/>
              </a:rPr>
              <a:t>Kasun Bandara</a:t>
            </a:r>
          </a:p>
          <a:p>
            <a:r>
              <a:rPr lang="en-AU" sz="1400" dirty="0" smtClean="0">
                <a:latin typeface="Arial" panose="020B0604020202020204" pitchFamily="34" charset="0"/>
                <a:cs typeface="Arial" panose="020B0604020202020204" pitchFamily="34" charset="0"/>
              </a:rPr>
              <a:t>PhD Student</a:t>
            </a:r>
          </a:p>
          <a:p>
            <a:r>
              <a:rPr lang="en-AU" sz="1400" dirty="0" smtClean="0">
                <a:latin typeface="Arial" panose="020B0604020202020204" pitchFamily="34" charset="0"/>
                <a:cs typeface="Arial" panose="020B0604020202020204" pitchFamily="34" charset="0"/>
              </a:rPr>
              <a:t>Monash University, Melbourne</a:t>
            </a:r>
            <a:endParaRPr lang="en-AU" sz="14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88372" y="2613324"/>
            <a:ext cx="4045808" cy="2686417"/>
          </a:xfrm>
          <a:prstGeom prst="rect">
            <a:avLst/>
          </a:prstGeom>
        </p:spPr>
      </p:pic>
      <p:sp>
        <p:nvSpPr>
          <p:cNvPr id="5" name="Title 1"/>
          <p:cNvSpPr txBox="1">
            <a:spLocks/>
          </p:cNvSpPr>
          <p:nvPr/>
        </p:nvSpPr>
        <p:spPr>
          <a:xfrm>
            <a:off x="3237469" y="1409315"/>
            <a:ext cx="5371071" cy="750288"/>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3200" b="1" dirty="0" smtClean="0"/>
              <a:t>Task 1: Exploratory </a:t>
            </a:r>
            <a:r>
              <a:rPr lang="en-AU" sz="3200" b="1" dirty="0"/>
              <a:t>Data Analysis</a:t>
            </a:r>
            <a:endParaRPr lang="en-AU"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99517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a:spLocks noGrp="1"/>
          </p:cNvSpPr>
          <p:nvPr>
            <p:ph type="title"/>
          </p:nvPr>
        </p:nvSpPr>
        <p:spPr>
          <a:xfrm>
            <a:off x="377031" y="415299"/>
            <a:ext cx="9640179" cy="637627"/>
          </a:xfrm>
        </p:spPr>
        <p:txBody>
          <a:bodyPr>
            <a:normAutofit/>
          </a:bodyPr>
          <a:lstStyle/>
          <a:p>
            <a:r>
              <a:rPr lang="en-AU" sz="2800" dirty="0" smtClean="0">
                <a:latin typeface="Arial" panose="020B0604020202020204" pitchFamily="34" charset="0"/>
                <a:cs typeface="Arial" panose="020B0604020202020204" pitchFamily="34" charset="0"/>
              </a:rPr>
              <a:t>Daily and Weekly Transaction Time series : Key Highlights</a:t>
            </a:r>
            <a:endParaRPr lang="en-AU" sz="2800" dirty="0">
              <a:latin typeface="Arial" panose="020B0604020202020204" pitchFamily="34" charset="0"/>
              <a:cs typeface="Arial" panose="020B0604020202020204" pitchFamily="34" charset="0"/>
            </a:endParaRPr>
          </a:p>
        </p:txBody>
      </p:sp>
      <p:sp>
        <p:nvSpPr>
          <p:cNvPr id="5" name="TextBox 4"/>
          <p:cNvSpPr txBox="1"/>
          <p:nvPr/>
        </p:nvSpPr>
        <p:spPr>
          <a:xfrm>
            <a:off x="294654" y="1556951"/>
            <a:ext cx="10700952" cy="5078313"/>
          </a:xfrm>
          <a:prstGeom prst="rect">
            <a:avLst/>
          </a:prstGeom>
          <a:noFill/>
        </p:spPr>
        <p:txBody>
          <a:bodyPr wrap="square" rtlCol="0">
            <a:spAutoFit/>
          </a:bodyPr>
          <a:lstStyle/>
          <a:p>
            <a:pPr marL="285750" indent="-285750" algn="just">
              <a:buFont typeface="Arial" panose="020B0604020202020204" pitchFamily="34" charset="0"/>
              <a:buChar char="•"/>
            </a:pPr>
            <a:r>
              <a:rPr lang="en-AU" dirty="0" smtClean="0">
                <a:solidFill>
                  <a:schemeClr val="accent1">
                    <a:lumMod val="75000"/>
                  </a:schemeClr>
                </a:solidFill>
                <a:latin typeface="Arial" panose="020B0604020202020204" pitchFamily="34" charset="0"/>
                <a:cs typeface="Arial" panose="020B0604020202020204" pitchFamily="34" charset="0"/>
              </a:rPr>
              <a:t>For the duration of 91 days, both </a:t>
            </a:r>
            <a:r>
              <a:rPr lang="en-AU" dirty="0" smtClean="0">
                <a:solidFill>
                  <a:srgbClr val="FF0000"/>
                </a:solidFill>
                <a:latin typeface="Arial" panose="020B0604020202020204" pitchFamily="34" charset="0"/>
                <a:cs typeface="Arial" panose="020B0604020202020204" pitchFamily="34" charset="0"/>
              </a:rPr>
              <a:t>daily time series </a:t>
            </a:r>
            <a:r>
              <a:rPr lang="en-AU" dirty="0" smtClean="0">
                <a:solidFill>
                  <a:schemeClr val="accent1">
                    <a:lumMod val="75000"/>
                  </a:schemeClr>
                </a:solidFill>
                <a:latin typeface="Arial" panose="020B0604020202020204" pitchFamily="34" charset="0"/>
                <a:cs typeface="Arial" panose="020B0604020202020204" pitchFamily="34" charset="0"/>
              </a:rPr>
              <a:t>(transaction volume and mean value) appear to have a very strong </a:t>
            </a:r>
            <a:r>
              <a:rPr lang="en-AU" dirty="0" smtClean="0">
                <a:solidFill>
                  <a:srgbClr val="FF0000"/>
                </a:solidFill>
                <a:latin typeface="Arial" panose="020B0604020202020204" pitchFamily="34" charset="0"/>
                <a:cs typeface="Arial" panose="020B0604020202020204" pitchFamily="34" charset="0"/>
              </a:rPr>
              <a:t>weekly seasonality. </a:t>
            </a:r>
            <a:r>
              <a:rPr lang="en-AU" dirty="0" smtClean="0">
                <a:solidFill>
                  <a:schemeClr val="accent1">
                    <a:lumMod val="75000"/>
                  </a:schemeClr>
                </a:solidFill>
                <a:latin typeface="Arial" panose="020B0604020202020204" pitchFamily="34" charset="0"/>
                <a:cs typeface="Arial" panose="020B0604020202020204" pitchFamily="34" charset="0"/>
              </a:rPr>
              <a:t>This is can be due to the high level of transactions happening in the </a:t>
            </a:r>
            <a:r>
              <a:rPr lang="en-AU" dirty="0" smtClean="0">
                <a:solidFill>
                  <a:srgbClr val="FF0000"/>
                </a:solidFill>
                <a:latin typeface="Arial" panose="020B0604020202020204" pitchFamily="34" charset="0"/>
                <a:cs typeface="Arial" panose="020B0604020202020204" pitchFamily="34" charset="0"/>
              </a:rPr>
              <a:t>weekend</a:t>
            </a:r>
            <a:r>
              <a:rPr lang="en-AU" dirty="0" smtClean="0">
                <a:solidFill>
                  <a:schemeClr val="accent1">
                    <a:lumMod val="75000"/>
                  </a:schemeClr>
                </a:solidFill>
                <a:latin typeface="Arial" panose="020B0604020202020204" pitchFamily="34" charset="0"/>
                <a:cs typeface="Arial" panose="020B0604020202020204" pitchFamily="34" charset="0"/>
              </a:rPr>
              <a:t> (Entertainment, Food, Shopping etc.)</a:t>
            </a:r>
          </a:p>
          <a:p>
            <a:pPr marL="285750" indent="-285750" algn="just">
              <a:buFont typeface="Arial" panose="020B0604020202020204" pitchFamily="34" charset="0"/>
              <a:buChar char="•"/>
            </a:pPr>
            <a:endParaRPr lang="en-AU" dirty="0">
              <a:solidFill>
                <a:schemeClr val="accent1">
                  <a:lumMod val="75000"/>
                </a:schemeClr>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AU" dirty="0" smtClean="0">
                <a:solidFill>
                  <a:schemeClr val="accent1">
                    <a:lumMod val="75000"/>
                  </a:schemeClr>
                </a:solidFill>
                <a:latin typeface="Arial" panose="020B0604020202020204" pitchFamily="34" charset="0"/>
                <a:cs typeface="Arial" panose="020B0604020202020204" pitchFamily="34" charset="0"/>
              </a:rPr>
              <a:t>The Daily time series are decomposed to identify the possible seasonal patterns and  trends in the time series.</a:t>
            </a:r>
          </a:p>
          <a:p>
            <a:pPr marL="285750" indent="-285750" algn="just">
              <a:buFont typeface="Arial" panose="020B0604020202020204" pitchFamily="34" charset="0"/>
              <a:buChar char="•"/>
            </a:pPr>
            <a:endParaRPr lang="en-AU" dirty="0">
              <a:solidFill>
                <a:schemeClr val="accent1">
                  <a:lumMod val="75000"/>
                </a:schemeClr>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AU" dirty="0" smtClean="0">
                <a:solidFill>
                  <a:schemeClr val="accent1">
                    <a:lumMod val="75000"/>
                  </a:schemeClr>
                </a:solidFill>
                <a:latin typeface="Arial" panose="020B0604020202020204" pitchFamily="34" charset="0"/>
                <a:cs typeface="Arial" panose="020B0604020202020204" pitchFamily="34" charset="0"/>
              </a:rPr>
              <a:t>These values need to be carefully analysed since the there are several customers who are spending a lot compared to others (outliers)</a:t>
            </a:r>
          </a:p>
          <a:p>
            <a:pPr marL="285750" indent="-285750" algn="just">
              <a:buFont typeface="Arial" panose="020B0604020202020204" pitchFamily="34" charset="0"/>
              <a:buChar char="•"/>
            </a:pPr>
            <a:endParaRPr lang="en-AU" dirty="0">
              <a:solidFill>
                <a:schemeClr val="accent1">
                  <a:lumMod val="75000"/>
                </a:schemeClr>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AU" dirty="0" smtClean="0">
                <a:solidFill>
                  <a:schemeClr val="accent1">
                    <a:lumMod val="75000"/>
                  </a:schemeClr>
                </a:solidFill>
                <a:latin typeface="Arial" panose="020B0604020202020204" pitchFamily="34" charset="0"/>
                <a:cs typeface="Arial" panose="020B0604020202020204" pitchFamily="34" charset="0"/>
              </a:rPr>
              <a:t>Some interesting observation in the </a:t>
            </a:r>
            <a:r>
              <a:rPr lang="en-AU" dirty="0" smtClean="0">
                <a:solidFill>
                  <a:srgbClr val="FF0000"/>
                </a:solidFill>
                <a:latin typeface="Arial" panose="020B0604020202020204" pitchFamily="34" charset="0"/>
                <a:cs typeface="Arial" panose="020B0604020202020204" pitchFamily="34" charset="0"/>
              </a:rPr>
              <a:t>weekly transaction time series</a:t>
            </a:r>
            <a:r>
              <a:rPr lang="en-AU" dirty="0" smtClean="0">
                <a:solidFill>
                  <a:schemeClr val="accent1">
                    <a:lumMod val="75000"/>
                  </a:schemeClr>
                </a:solidFill>
                <a:latin typeface="Arial" panose="020B0604020202020204" pitchFamily="34" charset="0"/>
                <a:cs typeface="Arial" panose="020B0604020202020204" pitchFamily="34" charset="0"/>
              </a:rPr>
              <a:t>, where in the </a:t>
            </a:r>
            <a:r>
              <a:rPr lang="en-AU" dirty="0" smtClean="0">
                <a:solidFill>
                  <a:srgbClr val="FF0000"/>
                </a:solidFill>
                <a:latin typeface="Arial" panose="020B0604020202020204" pitchFamily="34" charset="0"/>
                <a:cs typeface="Arial" panose="020B0604020202020204" pitchFamily="34" charset="0"/>
              </a:rPr>
              <a:t>week 1-2</a:t>
            </a:r>
            <a:r>
              <a:rPr lang="en-AU" dirty="0" smtClean="0">
                <a:solidFill>
                  <a:schemeClr val="accent1">
                    <a:lumMod val="75000"/>
                  </a:schemeClr>
                </a:solidFill>
                <a:latin typeface="Arial" panose="020B0604020202020204" pitchFamily="34" charset="0"/>
                <a:cs typeface="Arial" panose="020B0604020202020204" pitchFamily="34" charset="0"/>
              </a:rPr>
              <a:t>, though the overall transaction volume is increasing, the mean value of the transaction is declining. This needs to be investigated thoroughly, may be using more attributes of these transactions.</a:t>
            </a:r>
            <a:endParaRPr lang="en-AU" dirty="0">
              <a:solidFill>
                <a:schemeClr val="accent1">
                  <a:lumMod val="75000"/>
                </a:schemeClr>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AU" dirty="0" smtClean="0">
              <a:solidFill>
                <a:schemeClr val="accent1">
                  <a:lumMod val="75000"/>
                </a:schemeClr>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AU" dirty="0">
              <a:solidFill>
                <a:schemeClr val="accent1">
                  <a:lumMod val="75000"/>
                </a:schemeClr>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AU" dirty="0" smtClean="0">
              <a:solidFill>
                <a:schemeClr val="accent1">
                  <a:lumMod val="75000"/>
                </a:schemeClr>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AU" dirty="0">
              <a:solidFill>
                <a:schemeClr val="accent1">
                  <a:lumMod val="75000"/>
                </a:schemeClr>
              </a:solidFill>
              <a:latin typeface="Arial" panose="020B0604020202020204" pitchFamily="34" charset="0"/>
              <a:cs typeface="Arial" panose="020B0604020202020204" pitchFamily="34" charset="0"/>
            </a:endParaRPr>
          </a:p>
          <a:p>
            <a:pPr algn="just"/>
            <a:endParaRPr lang="en-AU" dirty="0">
              <a:solidFill>
                <a:schemeClr val="accent1">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90128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9258" y="150939"/>
            <a:ext cx="5908589" cy="620848"/>
          </a:xfrm>
        </p:spPr>
        <p:txBody>
          <a:bodyPr>
            <a:normAutofit/>
          </a:bodyPr>
          <a:lstStyle/>
          <a:p>
            <a:r>
              <a:rPr lang="en-AU" sz="2800" dirty="0" smtClean="0">
                <a:latin typeface="Arial" panose="020B0604020202020204" pitchFamily="34" charset="0"/>
                <a:cs typeface="Arial" panose="020B0604020202020204" pitchFamily="34" charset="0"/>
              </a:rPr>
              <a:t>Exploiting Location Data : Australia</a:t>
            </a:r>
            <a:endParaRPr lang="en-AU" sz="2800" dirty="0">
              <a:latin typeface="Arial" panose="020B0604020202020204" pitchFamily="34" charset="0"/>
              <a:cs typeface="Arial" panose="020B0604020202020204" pitchFamily="34" charset="0"/>
            </a:endParaRPr>
          </a:p>
        </p:txBody>
      </p:sp>
      <p:sp>
        <p:nvSpPr>
          <p:cNvPr id="3" name="TextBox 2"/>
          <p:cNvSpPr txBox="1"/>
          <p:nvPr/>
        </p:nvSpPr>
        <p:spPr>
          <a:xfrm>
            <a:off x="459258" y="862993"/>
            <a:ext cx="10923372" cy="2308324"/>
          </a:xfrm>
          <a:prstGeom prst="rect">
            <a:avLst/>
          </a:prstGeom>
          <a:noFill/>
        </p:spPr>
        <p:txBody>
          <a:bodyPr wrap="square" rtlCol="0">
            <a:spAutoFit/>
          </a:bodyPr>
          <a:lstStyle/>
          <a:p>
            <a:pPr marL="285750" indent="-285750">
              <a:buFont typeface="Arial" panose="020B0604020202020204" pitchFamily="34" charset="0"/>
              <a:buChar char="•"/>
            </a:pPr>
            <a:r>
              <a:rPr lang="en-AU" sz="1400" dirty="0" smtClean="0">
                <a:latin typeface="Arial" panose="020B0604020202020204" pitchFamily="34" charset="0"/>
                <a:cs typeface="Arial" panose="020B0604020202020204" pitchFamily="34" charset="0"/>
              </a:rPr>
              <a:t>Using </a:t>
            </a:r>
            <a:r>
              <a:rPr lang="en-AU" sz="1400" i="1" dirty="0" smtClean="0">
                <a:latin typeface="Arial" panose="020B0604020202020204" pitchFamily="34" charset="0"/>
                <a:cs typeface="Arial" panose="020B0604020202020204" pitchFamily="34" charset="0"/>
              </a:rPr>
              <a:t>‘</a:t>
            </a:r>
            <a:r>
              <a:rPr lang="en-AU" sz="1400" i="1" dirty="0" err="1" smtClean="0">
                <a:latin typeface="Arial" panose="020B0604020202020204" pitchFamily="34" charset="0"/>
                <a:cs typeface="Arial" panose="020B0604020202020204" pitchFamily="34" charset="0"/>
              </a:rPr>
              <a:t>long_lat</a:t>
            </a:r>
            <a:r>
              <a:rPr lang="en-AU" sz="1400" dirty="0" smtClean="0">
                <a:latin typeface="Arial" panose="020B0604020202020204" pitchFamily="34" charset="0"/>
                <a:cs typeface="Arial" panose="020B0604020202020204" pitchFamily="34" charset="0"/>
              </a:rPr>
              <a:t>’ variable to summarise the geographical dispersion of the customers in the database (Assuming this variables denotes the customer locations as there are 100 unique Longitude and Latitude pairs, which is equivalent to the customer base)</a:t>
            </a:r>
          </a:p>
          <a:p>
            <a:endParaRPr lang="en-AU"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AU" sz="1400" dirty="0" smtClean="0">
                <a:latin typeface="Arial" panose="020B0604020202020204" pitchFamily="34" charset="0"/>
                <a:cs typeface="Arial" panose="020B0604020202020204" pitchFamily="34" charset="0"/>
              </a:rPr>
              <a:t>An unusual observation of </a:t>
            </a:r>
            <a:r>
              <a:rPr lang="en-AU" sz="1400" dirty="0" smtClean="0">
                <a:latin typeface="Arial" panose="020B0604020202020204" pitchFamily="34" charset="0"/>
                <a:cs typeface="Arial" panose="020B0604020202020204" pitchFamily="34" charset="0"/>
              </a:rPr>
              <a:t>Longitude and Latitude was removed, hence 99 data observations are illustrated.</a:t>
            </a:r>
          </a:p>
          <a:p>
            <a:pPr marL="285750" indent="-285750">
              <a:buFont typeface="Arial" panose="020B0604020202020204" pitchFamily="34" charset="0"/>
              <a:buChar char="•"/>
            </a:pPr>
            <a:endParaRPr lang="en-AU"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AU" sz="1400" dirty="0" smtClean="0">
                <a:solidFill>
                  <a:schemeClr val="accent1">
                    <a:lumMod val="75000"/>
                  </a:schemeClr>
                </a:solidFill>
                <a:latin typeface="Arial" panose="020B0604020202020204" pitchFamily="34" charset="0"/>
                <a:cs typeface="Arial" panose="020B0604020202020204" pitchFamily="34" charset="0"/>
              </a:rPr>
              <a:t>A </a:t>
            </a:r>
            <a:r>
              <a:rPr lang="en-AU" sz="1400" dirty="0" smtClean="0">
                <a:solidFill>
                  <a:schemeClr val="accent1">
                    <a:lumMod val="75000"/>
                  </a:schemeClr>
                </a:solidFill>
                <a:latin typeface="Arial" panose="020B0604020202020204" pitchFamily="34" charset="0"/>
                <a:cs typeface="Arial" panose="020B0604020202020204" pitchFamily="34" charset="0"/>
              </a:rPr>
              <a:t>Large customer base resides in </a:t>
            </a:r>
            <a:r>
              <a:rPr lang="en-AU" sz="1400" dirty="0" smtClean="0">
                <a:solidFill>
                  <a:srgbClr val="FF0000"/>
                </a:solidFill>
                <a:latin typeface="Arial" panose="020B0604020202020204" pitchFamily="34" charset="0"/>
                <a:cs typeface="Arial" panose="020B0604020202020204" pitchFamily="34" charset="0"/>
              </a:rPr>
              <a:t>Melbourne and Sydney</a:t>
            </a:r>
            <a:r>
              <a:rPr lang="en-AU" sz="1400" dirty="0" smtClean="0">
                <a:solidFill>
                  <a:schemeClr val="accent1">
                    <a:lumMod val="75000"/>
                  </a:schemeClr>
                </a:solidFill>
                <a:latin typeface="Arial" panose="020B0604020202020204" pitchFamily="34" charset="0"/>
                <a:cs typeface="Arial" panose="020B0604020202020204" pitchFamily="34" charset="0"/>
              </a:rPr>
              <a:t>. Comparatively lesser customer density in the </a:t>
            </a:r>
            <a:r>
              <a:rPr lang="en-AU" sz="1400" dirty="0" smtClean="0">
                <a:solidFill>
                  <a:srgbClr val="FF0000"/>
                </a:solidFill>
                <a:latin typeface="Arial" panose="020B0604020202020204" pitchFamily="34" charset="0"/>
                <a:cs typeface="Arial" panose="020B0604020202020204" pitchFamily="34" charset="0"/>
              </a:rPr>
              <a:t>Western</a:t>
            </a:r>
            <a:r>
              <a:rPr lang="en-AU" sz="1400" dirty="0" smtClean="0">
                <a:solidFill>
                  <a:schemeClr val="accent1">
                    <a:lumMod val="75000"/>
                  </a:schemeClr>
                </a:solidFill>
                <a:latin typeface="Arial" panose="020B0604020202020204" pitchFamily="34" charset="0"/>
                <a:cs typeface="Arial" panose="020B0604020202020204" pitchFamily="34" charset="0"/>
              </a:rPr>
              <a:t> part of Australia.</a:t>
            </a:r>
          </a:p>
          <a:p>
            <a:pPr marL="285750" indent="-285750">
              <a:buFont typeface="Arial" panose="020B0604020202020204" pitchFamily="34" charset="0"/>
              <a:buChar char="•"/>
            </a:pPr>
            <a:endParaRPr lang="en-AU" sz="1400"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AU" sz="1400"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AU" sz="1400" i="1"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AU"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7915" y="2752288"/>
            <a:ext cx="8031893" cy="3851593"/>
          </a:xfrm>
          <a:prstGeom prst="rect">
            <a:avLst/>
          </a:prstGeom>
        </p:spPr>
      </p:pic>
    </p:spTree>
    <p:extLst>
      <p:ext uri="{BB962C8B-B14F-4D97-AF65-F5344CB8AC3E}">
        <p14:creationId xmlns:p14="http://schemas.microsoft.com/office/powerpoint/2010/main" val="18140546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a:spLocks noGrp="1"/>
          </p:cNvSpPr>
          <p:nvPr>
            <p:ph type="title"/>
          </p:nvPr>
        </p:nvSpPr>
        <p:spPr>
          <a:xfrm>
            <a:off x="459258" y="150939"/>
            <a:ext cx="6855942" cy="511792"/>
          </a:xfrm>
        </p:spPr>
        <p:txBody>
          <a:bodyPr>
            <a:normAutofit/>
          </a:bodyPr>
          <a:lstStyle/>
          <a:p>
            <a:r>
              <a:rPr lang="en-AU" sz="2800" dirty="0" smtClean="0">
                <a:latin typeface="Arial" panose="020B0604020202020204" pitchFamily="34" charset="0"/>
                <a:cs typeface="Arial" panose="020B0604020202020204" pitchFamily="34" charset="0"/>
              </a:rPr>
              <a:t>Exploiting Location Data : Melbourne</a:t>
            </a:r>
            <a:endParaRPr lang="en-AU" sz="2800" dirty="0">
              <a:latin typeface="Arial" panose="020B0604020202020204" pitchFamily="34" charset="0"/>
              <a:cs typeface="Arial" panose="020B0604020202020204" pitchFamily="34" charset="0"/>
            </a:endParaRPr>
          </a:p>
        </p:txBody>
      </p:sp>
      <p:sp>
        <p:nvSpPr>
          <p:cNvPr id="6" name="TextBox 5"/>
          <p:cNvSpPr txBox="1"/>
          <p:nvPr/>
        </p:nvSpPr>
        <p:spPr>
          <a:xfrm>
            <a:off x="459258" y="737158"/>
            <a:ext cx="10923372" cy="954107"/>
          </a:xfrm>
          <a:prstGeom prst="rect">
            <a:avLst/>
          </a:prstGeom>
          <a:noFill/>
        </p:spPr>
        <p:txBody>
          <a:bodyPr wrap="square" rtlCol="0">
            <a:spAutoFit/>
          </a:bodyPr>
          <a:lstStyle/>
          <a:p>
            <a:pPr marL="285750" indent="-285750">
              <a:buFont typeface="Arial" panose="020B0604020202020204" pitchFamily="34" charset="0"/>
              <a:buChar char="•"/>
            </a:pPr>
            <a:r>
              <a:rPr lang="en-AU" sz="1400" dirty="0" smtClean="0">
                <a:solidFill>
                  <a:schemeClr val="accent1"/>
                </a:solidFill>
                <a:latin typeface="Arial" panose="020B0604020202020204" pitchFamily="34" charset="0"/>
                <a:cs typeface="Arial" panose="020B0604020202020204" pitchFamily="34" charset="0"/>
              </a:rPr>
              <a:t>As a large customer base resides in Melbourne, a separate sub map is generated to illustrate the distribution of the Melbourne customers.</a:t>
            </a:r>
          </a:p>
          <a:p>
            <a:r>
              <a:rPr lang="en-AU" sz="1400" dirty="0">
                <a:latin typeface="Arial" panose="020B0604020202020204" pitchFamily="34" charset="0"/>
                <a:cs typeface="Arial" panose="020B0604020202020204" pitchFamily="34" charset="0"/>
              </a:rPr>
              <a:t> </a:t>
            </a:r>
            <a:endParaRPr lang="en-AU" sz="14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AU" sz="1400" dirty="0" smtClean="0">
                <a:solidFill>
                  <a:schemeClr val="accent1">
                    <a:lumMod val="75000"/>
                  </a:schemeClr>
                </a:solidFill>
                <a:latin typeface="Arial" panose="020B0604020202020204" pitchFamily="34" charset="0"/>
                <a:cs typeface="Arial" panose="020B0604020202020204" pitchFamily="34" charset="0"/>
              </a:rPr>
              <a:t>Higher customer density around the </a:t>
            </a:r>
            <a:r>
              <a:rPr lang="en-AU" sz="1400" dirty="0" smtClean="0">
                <a:solidFill>
                  <a:srgbClr val="FF0000"/>
                </a:solidFill>
                <a:latin typeface="Arial" panose="020B0604020202020204" pitchFamily="34" charset="0"/>
                <a:cs typeface="Arial" panose="020B0604020202020204" pitchFamily="34" charset="0"/>
              </a:rPr>
              <a:t>Melbourne CBD </a:t>
            </a:r>
            <a:r>
              <a:rPr lang="en-AU" sz="1400" dirty="0" smtClean="0">
                <a:solidFill>
                  <a:schemeClr val="accent1">
                    <a:lumMod val="75000"/>
                  </a:schemeClr>
                </a:solidFill>
                <a:latin typeface="Arial" panose="020B0604020202020204" pitchFamily="34" charset="0"/>
                <a:cs typeface="Arial" panose="020B0604020202020204" pitchFamily="34" charset="0"/>
              </a:rPr>
              <a:t>and a lesser customer density in the </a:t>
            </a:r>
            <a:r>
              <a:rPr lang="en-AU" sz="1400" dirty="0" smtClean="0">
                <a:solidFill>
                  <a:srgbClr val="FF0000"/>
                </a:solidFill>
                <a:latin typeface="Arial" panose="020B0604020202020204" pitchFamily="34" charset="0"/>
                <a:cs typeface="Arial" panose="020B0604020202020204" pitchFamily="34" charset="0"/>
              </a:rPr>
              <a:t>Melbourne rural suburbs</a:t>
            </a:r>
            <a:r>
              <a:rPr lang="en-AU" sz="1400" dirty="0" smtClean="0">
                <a:solidFill>
                  <a:schemeClr val="accent1">
                    <a:lumMod val="75000"/>
                  </a:schemeClr>
                </a:solidFill>
                <a:latin typeface="Arial" panose="020B0604020202020204" pitchFamily="34" charset="0"/>
                <a:cs typeface="Arial" panose="020B0604020202020204" pitchFamily="34" charset="0"/>
              </a:rPr>
              <a:t>.</a:t>
            </a:r>
            <a:endParaRPr lang="en-AU" dirty="0">
              <a:solidFill>
                <a:schemeClr val="accent1">
                  <a:lumMod val="75000"/>
                </a:schemeClr>
              </a:solidFill>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258" y="1879397"/>
            <a:ext cx="9424620" cy="4539314"/>
          </a:xfrm>
          <a:prstGeom prst="rect">
            <a:avLst/>
          </a:prstGeom>
        </p:spPr>
      </p:pic>
    </p:spTree>
    <p:extLst>
      <p:ext uri="{BB962C8B-B14F-4D97-AF65-F5344CB8AC3E}">
        <p14:creationId xmlns:p14="http://schemas.microsoft.com/office/powerpoint/2010/main" val="36993603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a:spLocks noGrp="1"/>
          </p:cNvSpPr>
          <p:nvPr>
            <p:ph type="title"/>
          </p:nvPr>
        </p:nvSpPr>
        <p:spPr>
          <a:xfrm>
            <a:off x="319367" y="151688"/>
            <a:ext cx="8357570" cy="637627"/>
          </a:xfrm>
        </p:spPr>
        <p:txBody>
          <a:bodyPr>
            <a:normAutofit/>
          </a:bodyPr>
          <a:lstStyle/>
          <a:p>
            <a:r>
              <a:rPr lang="en-AU" sz="2000" dirty="0" smtClean="0">
                <a:latin typeface="Arial" panose="020B0604020202020204" pitchFamily="34" charset="0"/>
                <a:cs typeface="Arial" panose="020B0604020202020204" pitchFamily="34" charset="0"/>
              </a:rPr>
              <a:t>Exploratory Data </a:t>
            </a:r>
            <a:r>
              <a:rPr lang="en-AU" sz="2000" dirty="0">
                <a:latin typeface="Arial" panose="020B0604020202020204" pitchFamily="34" charset="0"/>
                <a:cs typeface="Arial" panose="020B0604020202020204" pitchFamily="34" charset="0"/>
              </a:rPr>
              <a:t>A</a:t>
            </a:r>
            <a:r>
              <a:rPr lang="en-AU" sz="2000" dirty="0" smtClean="0">
                <a:latin typeface="Arial" panose="020B0604020202020204" pitchFamily="34" charset="0"/>
                <a:cs typeface="Arial" panose="020B0604020202020204" pitchFamily="34" charset="0"/>
              </a:rPr>
              <a:t>nalysis : ANZ Customer Database</a:t>
            </a:r>
            <a:endParaRPr lang="en-AU" sz="20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1869" y="930876"/>
            <a:ext cx="5039916" cy="2636108"/>
          </a:xfrm>
          <a:prstGeom prst="rect">
            <a:avLst/>
          </a:prstGeom>
          <a:ln>
            <a:noFill/>
          </a:ln>
          <a:effectLst>
            <a:outerShdw blurRad="190500" algn="tl" rotWithShape="0">
              <a:srgbClr val="000000">
                <a:alpha val="70000"/>
              </a:srgbClr>
            </a:outerShdw>
          </a:effectLst>
        </p:spPr>
      </p:pic>
      <p:sp>
        <p:nvSpPr>
          <p:cNvPr id="8" name="TextBox 7"/>
          <p:cNvSpPr txBox="1"/>
          <p:nvPr/>
        </p:nvSpPr>
        <p:spPr>
          <a:xfrm>
            <a:off x="319367" y="3822357"/>
            <a:ext cx="11090038" cy="3416320"/>
          </a:xfrm>
          <a:prstGeom prst="rect">
            <a:avLst/>
          </a:prstGeom>
          <a:noFill/>
        </p:spPr>
        <p:txBody>
          <a:bodyPr wrap="square" rtlCol="0">
            <a:spAutoFit/>
          </a:bodyPr>
          <a:lstStyle/>
          <a:p>
            <a:pPr marL="285750" indent="-285750" algn="just">
              <a:buFont typeface="Arial" panose="020B0604020202020204" pitchFamily="34" charset="0"/>
              <a:buChar char="•"/>
            </a:pPr>
            <a:r>
              <a:rPr lang="en-AU" dirty="0" smtClean="0">
                <a:solidFill>
                  <a:schemeClr val="accent1">
                    <a:lumMod val="75000"/>
                  </a:schemeClr>
                </a:solidFill>
                <a:latin typeface="Arial" panose="020B0604020202020204" pitchFamily="34" charset="0"/>
                <a:cs typeface="Arial" panose="020B0604020202020204" pitchFamily="34" charset="0"/>
              </a:rPr>
              <a:t>The left box plot illustrates the transaction count of each customer (100) over the 3 months of time period, whereas right box plot represents the average transaction value  (amount) of the customers.</a:t>
            </a:r>
          </a:p>
          <a:p>
            <a:pPr marL="285750" indent="-285750" algn="just">
              <a:buFont typeface="Arial" panose="020B0604020202020204" pitchFamily="34" charset="0"/>
              <a:buChar char="•"/>
            </a:pPr>
            <a:endParaRPr lang="en-AU" dirty="0">
              <a:solidFill>
                <a:schemeClr val="accent1">
                  <a:lumMod val="75000"/>
                </a:schemeClr>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AU" dirty="0" smtClean="0">
                <a:solidFill>
                  <a:schemeClr val="accent1">
                    <a:lumMod val="75000"/>
                  </a:schemeClr>
                </a:solidFill>
                <a:latin typeface="Arial" panose="020B0604020202020204" pitchFamily="34" charset="0"/>
                <a:cs typeface="Arial" panose="020B0604020202020204" pitchFamily="34" charset="0"/>
              </a:rPr>
              <a:t>Mean of the transactions count and the average of transaction values are </a:t>
            </a:r>
            <a:r>
              <a:rPr lang="en-AU" dirty="0" smtClean="0">
                <a:solidFill>
                  <a:srgbClr val="FF0000"/>
                </a:solidFill>
                <a:latin typeface="Arial" panose="020B0604020202020204" pitchFamily="34" charset="0"/>
                <a:cs typeface="Arial" panose="020B0604020202020204" pitchFamily="34" charset="0"/>
              </a:rPr>
              <a:t>120</a:t>
            </a:r>
            <a:r>
              <a:rPr lang="en-AU" dirty="0" smtClean="0">
                <a:solidFill>
                  <a:schemeClr val="accent1">
                    <a:lumMod val="75000"/>
                  </a:schemeClr>
                </a:solidFill>
                <a:latin typeface="Arial" panose="020B0604020202020204" pitchFamily="34" charset="0"/>
                <a:cs typeface="Arial" panose="020B0604020202020204" pitchFamily="34" charset="0"/>
              </a:rPr>
              <a:t> and </a:t>
            </a:r>
            <a:r>
              <a:rPr lang="en-AU" dirty="0" smtClean="0">
                <a:solidFill>
                  <a:srgbClr val="FF0000"/>
                </a:solidFill>
                <a:latin typeface="Arial" panose="020B0604020202020204" pitchFamily="34" charset="0"/>
                <a:cs typeface="Arial" panose="020B0604020202020204" pitchFamily="34" charset="0"/>
              </a:rPr>
              <a:t>$228 </a:t>
            </a:r>
            <a:r>
              <a:rPr lang="en-AU" dirty="0" smtClean="0">
                <a:solidFill>
                  <a:schemeClr val="accent1">
                    <a:lumMod val="75000"/>
                  </a:schemeClr>
                </a:solidFill>
                <a:latin typeface="Arial" panose="020B0604020202020204" pitchFamily="34" charset="0"/>
                <a:cs typeface="Arial" panose="020B0604020202020204" pitchFamily="34" charset="0"/>
              </a:rPr>
              <a:t>(rounded) respectively.</a:t>
            </a:r>
          </a:p>
          <a:p>
            <a:pPr marL="285750" indent="-285750" algn="just">
              <a:buFont typeface="Arial" panose="020B0604020202020204" pitchFamily="34" charset="0"/>
              <a:buChar char="•"/>
            </a:pPr>
            <a:endParaRPr lang="en-AU" dirty="0" smtClean="0">
              <a:solidFill>
                <a:schemeClr val="accent1">
                  <a:lumMod val="75000"/>
                </a:schemeClr>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AU" dirty="0" smtClean="0">
                <a:solidFill>
                  <a:schemeClr val="accent1">
                    <a:lumMod val="75000"/>
                  </a:schemeClr>
                </a:solidFill>
                <a:latin typeface="Arial" panose="020B0604020202020204" pitchFamily="34" charset="0"/>
                <a:cs typeface="Arial" panose="020B0604020202020204" pitchFamily="34" charset="0"/>
              </a:rPr>
              <a:t>From the 2 Box-pots it’s clear that there are five customers (</a:t>
            </a:r>
            <a:r>
              <a:rPr lang="en-AU" dirty="0" smtClean="0">
                <a:solidFill>
                  <a:srgbClr val="FF0000"/>
                </a:solidFill>
                <a:latin typeface="Arial" panose="020B0604020202020204" pitchFamily="34" charset="0"/>
                <a:cs typeface="Arial" panose="020B0604020202020204" pitchFamily="34" charset="0"/>
              </a:rPr>
              <a:t>outliers</a:t>
            </a:r>
            <a:r>
              <a:rPr lang="en-AU" dirty="0" smtClean="0">
                <a:solidFill>
                  <a:schemeClr val="accent1">
                    <a:lumMod val="75000"/>
                  </a:schemeClr>
                </a:solidFill>
                <a:latin typeface="Arial" panose="020B0604020202020204" pitchFamily="34" charset="0"/>
                <a:cs typeface="Arial" panose="020B0604020202020204" pitchFamily="34" charset="0"/>
              </a:rPr>
              <a:t>), who have a high percentage of transaction volume and expenditure.</a:t>
            </a:r>
          </a:p>
          <a:p>
            <a:pPr marL="285750" indent="-285750" algn="just">
              <a:buFont typeface="Arial" panose="020B0604020202020204" pitchFamily="34" charset="0"/>
              <a:buChar char="•"/>
            </a:pPr>
            <a:endParaRPr lang="en-AU" dirty="0">
              <a:solidFill>
                <a:schemeClr val="accent1">
                  <a:lumMod val="75000"/>
                </a:schemeClr>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AU" dirty="0" smtClean="0">
                <a:solidFill>
                  <a:schemeClr val="accent1">
                    <a:lumMod val="75000"/>
                  </a:schemeClr>
                </a:solidFill>
                <a:latin typeface="Arial" panose="020B0604020202020204" pitchFamily="34" charset="0"/>
                <a:cs typeface="Arial" panose="020B0604020202020204" pitchFamily="34" charset="0"/>
              </a:rPr>
              <a:t>These customers can be specifically targeted for marketing campaigns/special offers etc.</a:t>
            </a:r>
          </a:p>
          <a:p>
            <a:pPr marL="285750" indent="-285750" algn="just">
              <a:buFont typeface="Arial" panose="020B0604020202020204" pitchFamily="34" charset="0"/>
              <a:buChar char="•"/>
            </a:pPr>
            <a:endParaRPr lang="en-AU" dirty="0">
              <a:solidFill>
                <a:schemeClr val="accent1">
                  <a:lumMod val="75000"/>
                </a:schemeClr>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AU" dirty="0">
              <a:solidFill>
                <a:schemeClr val="accent1">
                  <a:lumMod val="75000"/>
                </a:schemeClr>
              </a:solidFill>
              <a:latin typeface="Arial" panose="020B0604020202020204" pitchFamily="34" charset="0"/>
              <a:cs typeface="Arial" panose="020B0604020202020204" pitchFamily="34"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742" y="922638"/>
            <a:ext cx="5356938" cy="263610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1266573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5"/>
          <p:cNvSpPr>
            <a:spLocks noGrp="1"/>
          </p:cNvSpPr>
          <p:nvPr>
            <p:ph type="title"/>
          </p:nvPr>
        </p:nvSpPr>
        <p:spPr>
          <a:xfrm>
            <a:off x="319367" y="151688"/>
            <a:ext cx="8357570" cy="637627"/>
          </a:xfrm>
        </p:spPr>
        <p:txBody>
          <a:bodyPr>
            <a:normAutofit/>
          </a:bodyPr>
          <a:lstStyle/>
          <a:p>
            <a:r>
              <a:rPr lang="en-AU" sz="2000" dirty="0" smtClean="0">
                <a:latin typeface="Arial" panose="020B0604020202020204" pitchFamily="34" charset="0"/>
                <a:cs typeface="Arial" panose="020B0604020202020204" pitchFamily="34" charset="0"/>
              </a:rPr>
              <a:t>Demographic Analysis : ANZ Customer Database</a:t>
            </a:r>
            <a:endParaRPr lang="en-AU" sz="2000" dirty="0">
              <a:latin typeface="Arial" panose="020B0604020202020204" pitchFamily="34" charset="0"/>
              <a:cs typeface="Arial" panose="020B0604020202020204" pitchFamily="34" charset="0"/>
            </a:endParaRPr>
          </a:p>
        </p:txBody>
      </p:sp>
      <p:grpSp>
        <p:nvGrpSpPr>
          <p:cNvPr id="12" name="Group 11"/>
          <p:cNvGrpSpPr/>
          <p:nvPr/>
        </p:nvGrpSpPr>
        <p:grpSpPr>
          <a:xfrm>
            <a:off x="467648" y="903456"/>
            <a:ext cx="10032121" cy="2628684"/>
            <a:chOff x="467648" y="1076454"/>
            <a:chExt cx="10032121" cy="2628684"/>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7648" y="1076454"/>
              <a:ext cx="4738121" cy="2628684"/>
            </a:xfrm>
            <a:prstGeom prst="rect">
              <a:avLst/>
            </a:prstGeom>
            <a:ln>
              <a:noFill/>
            </a:ln>
            <a:effectLst>
              <a:outerShdw blurRad="190500" algn="tl" rotWithShape="0">
                <a:srgbClr val="000000">
                  <a:alpha val="70000"/>
                </a:srgbClr>
              </a:outerShdw>
            </a:effectLst>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6146" y="1076454"/>
              <a:ext cx="4433623" cy="2628684"/>
            </a:xfrm>
            <a:prstGeom prst="rect">
              <a:avLst/>
            </a:prstGeom>
            <a:ln>
              <a:noFill/>
            </a:ln>
            <a:effectLst>
              <a:outerShdw blurRad="190500" algn="tl" rotWithShape="0">
                <a:srgbClr val="000000">
                  <a:alpha val="70000"/>
                </a:srgbClr>
              </a:outerShdw>
            </a:effectLst>
          </p:spPr>
        </p:pic>
      </p:gr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81988" y="3760421"/>
            <a:ext cx="5239481" cy="292458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3146505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a:spLocks noGrp="1"/>
          </p:cNvSpPr>
          <p:nvPr>
            <p:ph type="title"/>
          </p:nvPr>
        </p:nvSpPr>
        <p:spPr>
          <a:xfrm>
            <a:off x="377032" y="415299"/>
            <a:ext cx="8357570" cy="637627"/>
          </a:xfrm>
        </p:spPr>
        <p:txBody>
          <a:bodyPr>
            <a:normAutofit/>
          </a:bodyPr>
          <a:lstStyle/>
          <a:p>
            <a:r>
              <a:rPr lang="en-AU" sz="2800" dirty="0" smtClean="0">
                <a:latin typeface="Arial" panose="020B0604020202020204" pitchFamily="34" charset="0"/>
                <a:cs typeface="Arial" panose="020B0604020202020204" pitchFamily="34" charset="0"/>
              </a:rPr>
              <a:t>Demographic Analysis : Key Highlights</a:t>
            </a:r>
            <a:endParaRPr lang="en-AU" sz="2800" dirty="0">
              <a:latin typeface="Arial" panose="020B0604020202020204" pitchFamily="34" charset="0"/>
              <a:cs typeface="Arial" panose="020B0604020202020204" pitchFamily="34" charset="0"/>
            </a:endParaRPr>
          </a:p>
        </p:txBody>
      </p:sp>
      <p:sp>
        <p:nvSpPr>
          <p:cNvPr id="3" name="TextBox 2"/>
          <p:cNvSpPr txBox="1"/>
          <p:nvPr/>
        </p:nvSpPr>
        <p:spPr>
          <a:xfrm>
            <a:off x="319367" y="1367481"/>
            <a:ext cx="10700952" cy="3970318"/>
          </a:xfrm>
          <a:prstGeom prst="rect">
            <a:avLst/>
          </a:prstGeom>
          <a:noFill/>
        </p:spPr>
        <p:txBody>
          <a:bodyPr wrap="square" rtlCol="0">
            <a:spAutoFit/>
          </a:bodyPr>
          <a:lstStyle/>
          <a:p>
            <a:pPr marL="285750" indent="-285750" algn="just">
              <a:buFont typeface="Arial" panose="020B0604020202020204" pitchFamily="34" charset="0"/>
              <a:buChar char="•"/>
            </a:pPr>
            <a:r>
              <a:rPr lang="en-AU" dirty="0" smtClean="0">
                <a:solidFill>
                  <a:schemeClr val="accent1">
                    <a:lumMod val="75000"/>
                  </a:schemeClr>
                </a:solidFill>
                <a:latin typeface="Arial" panose="020B0604020202020204" pitchFamily="34" charset="0"/>
                <a:cs typeface="Arial" panose="020B0604020202020204" pitchFamily="34" charset="0"/>
              </a:rPr>
              <a:t>Among 100 customers in the database, majority of the customers are “Male”</a:t>
            </a:r>
          </a:p>
          <a:p>
            <a:pPr algn="just"/>
            <a:endParaRPr lang="en-AU" dirty="0">
              <a:solidFill>
                <a:schemeClr val="accent1">
                  <a:lumMod val="75000"/>
                </a:schemeClr>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AU" dirty="0" smtClean="0">
                <a:solidFill>
                  <a:schemeClr val="accent1">
                    <a:lumMod val="75000"/>
                  </a:schemeClr>
                </a:solidFill>
                <a:latin typeface="Arial" panose="020B0604020202020204" pitchFamily="34" charset="0"/>
                <a:cs typeface="Arial" panose="020B0604020202020204" pitchFamily="34" charset="0"/>
              </a:rPr>
              <a:t>Also, majority of the customers in the database falls into the age category of “18-30” and a combination of the age categories of </a:t>
            </a:r>
            <a:r>
              <a:rPr lang="en-AU" dirty="0" smtClean="0">
                <a:solidFill>
                  <a:schemeClr val="accent1">
                    <a:lumMod val="75000"/>
                  </a:schemeClr>
                </a:solidFill>
                <a:latin typeface="Arial" panose="020B0604020202020204" pitchFamily="34" charset="0"/>
                <a:cs typeface="Arial" panose="020B0604020202020204" pitchFamily="34" charset="0"/>
              </a:rPr>
              <a:t>“18-30” and “30-50”, represents 94% of the customers in the customer database (I created a new column called “Age Category”, using the “age” variable)</a:t>
            </a:r>
          </a:p>
          <a:p>
            <a:pPr marL="285750" indent="-285750" algn="just">
              <a:buFont typeface="Arial" panose="020B0604020202020204" pitchFamily="34" charset="0"/>
              <a:buChar char="•"/>
            </a:pPr>
            <a:endParaRPr lang="en-AU" dirty="0">
              <a:solidFill>
                <a:schemeClr val="accent1">
                  <a:lumMod val="75000"/>
                </a:schemeClr>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AU" dirty="0" smtClean="0">
                <a:solidFill>
                  <a:schemeClr val="accent1">
                    <a:lumMod val="75000"/>
                  </a:schemeClr>
                </a:solidFill>
                <a:latin typeface="Arial" panose="020B0604020202020204" pitchFamily="34" charset="0"/>
                <a:cs typeface="Arial" panose="020B0604020202020204" pitchFamily="34" charset="0"/>
              </a:rPr>
              <a:t>Accordingly the Pie chart, it’s quite evident that the </a:t>
            </a:r>
            <a:r>
              <a:rPr lang="en-AU" dirty="0" smtClean="0">
                <a:solidFill>
                  <a:schemeClr val="accent1">
                    <a:lumMod val="75000"/>
                  </a:schemeClr>
                </a:solidFill>
                <a:latin typeface="Arial" panose="020B0604020202020204" pitchFamily="34" charset="0"/>
                <a:cs typeface="Arial" panose="020B0604020202020204" pitchFamily="34" charset="0"/>
              </a:rPr>
              <a:t>“18-30” age category individuals are mostly “Male”</a:t>
            </a:r>
          </a:p>
          <a:p>
            <a:pPr marL="285750" indent="-285750" algn="just">
              <a:buFont typeface="Arial" panose="020B0604020202020204" pitchFamily="34" charset="0"/>
              <a:buChar char="•"/>
            </a:pPr>
            <a:endParaRPr lang="en-AU" dirty="0">
              <a:solidFill>
                <a:schemeClr val="accent1">
                  <a:lumMod val="75000"/>
                </a:schemeClr>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AU" dirty="0" smtClean="0">
                <a:solidFill>
                  <a:schemeClr val="accent1">
                    <a:lumMod val="75000"/>
                  </a:schemeClr>
                </a:solidFill>
                <a:latin typeface="Arial" panose="020B0604020202020204" pitchFamily="34" charset="0"/>
                <a:cs typeface="Arial" panose="020B0604020202020204" pitchFamily="34" charset="0"/>
              </a:rPr>
              <a:t>In next the next slide, we explore the transaction frequencies of these gender types and age categories.</a:t>
            </a:r>
          </a:p>
          <a:p>
            <a:pPr marL="285750" indent="-285750" algn="just">
              <a:buFont typeface="Arial" panose="020B0604020202020204" pitchFamily="34" charset="0"/>
              <a:buChar char="•"/>
            </a:pPr>
            <a:endParaRPr lang="en-AU" dirty="0">
              <a:solidFill>
                <a:schemeClr val="accent1">
                  <a:lumMod val="75000"/>
                </a:schemeClr>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AU" dirty="0" smtClean="0">
                <a:solidFill>
                  <a:schemeClr val="accent1">
                    <a:lumMod val="75000"/>
                  </a:schemeClr>
                </a:solidFill>
                <a:latin typeface="Arial" panose="020B0604020202020204" pitchFamily="34" charset="0"/>
                <a:cs typeface="Arial" panose="020B0604020202020204" pitchFamily="34" charset="0"/>
              </a:rPr>
              <a:t>This would be useful from the ANZ perspective to initiate marketing campaigns aiming these specific groups. </a:t>
            </a:r>
            <a:endParaRPr lang="en-AU" dirty="0">
              <a:solidFill>
                <a:schemeClr val="accent1">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079469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a:spLocks noGrp="1"/>
          </p:cNvSpPr>
          <p:nvPr>
            <p:ph type="title"/>
          </p:nvPr>
        </p:nvSpPr>
        <p:spPr>
          <a:xfrm>
            <a:off x="187562" y="85785"/>
            <a:ext cx="8357570" cy="637627"/>
          </a:xfrm>
        </p:spPr>
        <p:txBody>
          <a:bodyPr>
            <a:normAutofit/>
          </a:bodyPr>
          <a:lstStyle/>
          <a:p>
            <a:r>
              <a:rPr lang="en-AU" sz="2800" dirty="0" smtClean="0">
                <a:latin typeface="Arial" panose="020B0604020202020204" pitchFamily="34" charset="0"/>
                <a:cs typeface="Arial" panose="020B0604020202020204" pitchFamily="34" charset="0"/>
              </a:rPr>
              <a:t>Transaction Summary: ANZ Customer Database</a:t>
            </a:r>
            <a:endParaRPr lang="en-AU" sz="2800" dirty="0">
              <a:latin typeface="Arial" panose="020B0604020202020204" pitchFamily="34" charset="0"/>
              <a:cs typeface="Arial" panose="020B0604020202020204" pitchFamily="34" charset="0"/>
            </a:endParaRPr>
          </a:p>
        </p:txBody>
      </p:sp>
      <p:grpSp>
        <p:nvGrpSpPr>
          <p:cNvPr id="11" name="Group 10"/>
          <p:cNvGrpSpPr/>
          <p:nvPr/>
        </p:nvGrpSpPr>
        <p:grpSpPr>
          <a:xfrm>
            <a:off x="401907" y="823978"/>
            <a:ext cx="10925116" cy="5645840"/>
            <a:chOff x="599619" y="955786"/>
            <a:chExt cx="10925116" cy="564584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520" y="955786"/>
              <a:ext cx="4400750" cy="2591741"/>
            </a:xfrm>
            <a:prstGeom prst="rect">
              <a:avLst/>
            </a:prstGeom>
            <a:ln>
              <a:noFill/>
            </a:ln>
            <a:effectLst>
              <a:outerShdw blurRad="190500" algn="tl" rotWithShape="0">
                <a:srgbClr val="000000">
                  <a:alpha val="70000"/>
                </a:srgbClr>
              </a:outerShdw>
            </a:effec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0540" y="955786"/>
              <a:ext cx="5906529" cy="2591741"/>
            </a:xfrm>
            <a:prstGeom prst="rect">
              <a:avLst/>
            </a:prstGeom>
            <a:ln>
              <a:noFill/>
            </a:ln>
            <a:effectLst>
              <a:outerShdw blurRad="190500" algn="tl" rotWithShape="0">
                <a:srgbClr val="000000">
                  <a:alpha val="70000"/>
                </a:srgbClr>
              </a:outerShdw>
            </a:effec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619" y="3779901"/>
              <a:ext cx="4466651" cy="2821725"/>
            </a:xfrm>
            <a:prstGeom prst="rect">
              <a:avLst/>
            </a:prstGeom>
            <a:ln>
              <a:noFill/>
            </a:ln>
            <a:effectLst>
              <a:outerShdw blurRad="190500" algn="tl" rotWithShape="0">
                <a:srgbClr val="000000">
                  <a:alpha val="70000"/>
                </a:srgbClr>
              </a:outerShdw>
            </a:effectLst>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60541" y="3779901"/>
              <a:ext cx="5964194" cy="2821725"/>
            </a:xfrm>
            <a:prstGeom prst="rect">
              <a:avLst/>
            </a:prstGeom>
            <a:ln>
              <a:noFill/>
            </a:ln>
            <a:effectLst>
              <a:outerShdw blurRad="190500" algn="tl" rotWithShape="0">
                <a:srgbClr val="000000">
                  <a:alpha val="70000"/>
                </a:srgbClr>
              </a:outerShdw>
            </a:effectLst>
          </p:spPr>
        </p:pic>
      </p:grpSp>
    </p:spTree>
    <p:extLst>
      <p:ext uri="{BB962C8B-B14F-4D97-AF65-F5344CB8AC3E}">
        <p14:creationId xmlns:p14="http://schemas.microsoft.com/office/powerpoint/2010/main" val="371801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a:spLocks noGrp="1"/>
          </p:cNvSpPr>
          <p:nvPr>
            <p:ph type="title"/>
          </p:nvPr>
        </p:nvSpPr>
        <p:spPr>
          <a:xfrm>
            <a:off x="377032" y="415299"/>
            <a:ext cx="8357570" cy="637627"/>
          </a:xfrm>
        </p:spPr>
        <p:txBody>
          <a:bodyPr>
            <a:normAutofit/>
          </a:bodyPr>
          <a:lstStyle/>
          <a:p>
            <a:r>
              <a:rPr lang="en-AU" sz="2800" dirty="0" smtClean="0">
                <a:latin typeface="Arial" panose="020B0604020202020204" pitchFamily="34" charset="0"/>
                <a:cs typeface="Arial" panose="020B0604020202020204" pitchFamily="34" charset="0"/>
              </a:rPr>
              <a:t>Transaction Summary : Key Highlights</a:t>
            </a:r>
            <a:endParaRPr lang="en-AU" sz="2800" dirty="0">
              <a:latin typeface="Arial" panose="020B0604020202020204" pitchFamily="34" charset="0"/>
              <a:cs typeface="Arial" panose="020B0604020202020204" pitchFamily="34" charset="0"/>
            </a:endParaRPr>
          </a:p>
        </p:txBody>
      </p:sp>
      <p:sp>
        <p:nvSpPr>
          <p:cNvPr id="5" name="TextBox 4"/>
          <p:cNvSpPr txBox="1"/>
          <p:nvPr/>
        </p:nvSpPr>
        <p:spPr>
          <a:xfrm>
            <a:off x="294654" y="1556951"/>
            <a:ext cx="10700952" cy="3970318"/>
          </a:xfrm>
          <a:prstGeom prst="rect">
            <a:avLst/>
          </a:prstGeom>
          <a:noFill/>
        </p:spPr>
        <p:txBody>
          <a:bodyPr wrap="square" rtlCol="0">
            <a:spAutoFit/>
          </a:bodyPr>
          <a:lstStyle/>
          <a:p>
            <a:pPr marL="285750" indent="-285750" algn="just">
              <a:buFont typeface="Arial" panose="020B0604020202020204" pitchFamily="34" charset="0"/>
              <a:buChar char="•"/>
            </a:pPr>
            <a:r>
              <a:rPr lang="en-AU" dirty="0" smtClean="0">
                <a:solidFill>
                  <a:schemeClr val="accent1">
                    <a:lumMod val="75000"/>
                  </a:schemeClr>
                </a:solidFill>
                <a:latin typeface="Arial" panose="020B0604020202020204" pitchFamily="34" charset="0"/>
                <a:cs typeface="Arial" panose="020B0604020202020204" pitchFamily="34" charset="0"/>
              </a:rPr>
              <a:t>Following the same conclusions from the demographic analysis, the gender category </a:t>
            </a:r>
            <a:r>
              <a:rPr lang="en-AU" dirty="0" smtClean="0">
                <a:solidFill>
                  <a:srgbClr val="FF0000"/>
                </a:solidFill>
                <a:latin typeface="Arial" panose="020B0604020202020204" pitchFamily="34" charset="0"/>
                <a:cs typeface="Arial" panose="020B0604020202020204" pitchFamily="34" charset="0"/>
              </a:rPr>
              <a:t>“Male</a:t>
            </a:r>
            <a:r>
              <a:rPr lang="en-AU" dirty="0" smtClean="0">
                <a:solidFill>
                  <a:schemeClr val="accent1">
                    <a:lumMod val="75000"/>
                  </a:schemeClr>
                </a:solidFill>
                <a:latin typeface="Arial" panose="020B0604020202020204" pitchFamily="34" charset="0"/>
                <a:cs typeface="Arial" panose="020B0604020202020204" pitchFamily="34" charset="0"/>
              </a:rPr>
              <a:t>” creating high proportion of the transaction volume and mean value of expenditure as well.</a:t>
            </a:r>
          </a:p>
          <a:p>
            <a:pPr marL="285750" indent="-285750" algn="just">
              <a:buFont typeface="Arial" panose="020B0604020202020204" pitchFamily="34" charset="0"/>
              <a:buChar char="•"/>
            </a:pPr>
            <a:endParaRPr lang="en-AU" dirty="0">
              <a:solidFill>
                <a:schemeClr val="accent1">
                  <a:lumMod val="75000"/>
                </a:schemeClr>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AU" dirty="0" smtClean="0">
                <a:solidFill>
                  <a:schemeClr val="accent1">
                    <a:lumMod val="75000"/>
                  </a:schemeClr>
                </a:solidFill>
                <a:latin typeface="Arial" panose="020B0604020202020204" pitchFamily="34" charset="0"/>
                <a:cs typeface="Arial" panose="020B0604020202020204" pitchFamily="34" charset="0"/>
              </a:rPr>
              <a:t>A very interesting observation in Age wise transaction value. Even though, in terms of the transaction volume the age category </a:t>
            </a:r>
            <a:r>
              <a:rPr lang="en-AU" dirty="0" smtClean="0">
                <a:solidFill>
                  <a:srgbClr val="FF0000"/>
                </a:solidFill>
                <a:latin typeface="Arial" panose="020B0604020202020204" pitchFamily="34" charset="0"/>
                <a:cs typeface="Arial" panose="020B0604020202020204" pitchFamily="34" charset="0"/>
              </a:rPr>
              <a:t>“&gt;50” </a:t>
            </a:r>
            <a:r>
              <a:rPr lang="en-AU" dirty="0" smtClean="0">
                <a:solidFill>
                  <a:schemeClr val="accent1">
                    <a:lumMod val="75000"/>
                  </a:schemeClr>
                </a:solidFill>
                <a:latin typeface="Arial" panose="020B0604020202020204" pitchFamily="34" charset="0"/>
                <a:cs typeface="Arial" panose="020B0604020202020204" pitchFamily="34" charset="0"/>
              </a:rPr>
              <a:t>showing lesser number of proportion, when it comes to mean value of expenditure, this category has </a:t>
            </a:r>
            <a:r>
              <a:rPr lang="en-AU" dirty="0" smtClean="0">
                <a:solidFill>
                  <a:srgbClr val="FF0000"/>
                </a:solidFill>
                <a:latin typeface="Arial" panose="020B0604020202020204" pitchFamily="34" charset="0"/>
                <a:cs typeface="Arial" panose="020B0604020202020204" pitchFamily="34" charset="0"/>
              </a:rPr>
              <a:t>surpassed</a:t>
            </a:r>
            <a:r>
              <a:rPr lang="en-AU" dirty="0" smtClean="0">
                <a:solidFill>
                  <a:schemeClr val="accent1">
                    <a:lumMod val="75000"/>
                  </a:schemeClr>
                </a:solidFill>
                <a:latin typeface="Arial" panose="020B0604020202020204" pitchFamily="34" charset="0"/>
                <a:cs typeface="Arial" panose="020B0604020202020204" pitchFamily="34" charset="0"/>
              </a:rPr>
              <a:t> the other two age category types. This is would be a interesting finding for the ANZ and would be worthwhile to dig into more.</a:t>
            </a:r>
          </a:p>
          <a:p>
            <a:pPr algn="just"/>
            <a:endParaRPr lang="en-AU" dirty="0">
              <a:solidFill>
                <a:schemeClr val="accent1">
                  <a:lumMod val="75000"/>
                </a:schemeClr>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AU" dirty="0" smtClean="0">
                <a:solidFill>
                  <a:schemeClr val="accent1">
                    <a:lumMod val="75000"/>
                  </a:schemeClr>
                </a:solidFill>
                <a:latin typeface="Arial" panose="020B0604020202020204" pitchFamily="34" charset="0"/>
                <a:cs typeface="Arial" panose="020B0604020202020204" pitchFamily="34" charset="0"/>
              </a:rPr>
              <a:t>Having the feature “</a:t>
            </a:r>
            <a:r>
              <a:rPr lang="en-AU" dirty="0" smtClean="0">
                <a:solidFill>
                  <a:srgbClr val="FF0000"/>
                </a:solidFill>
                <a:latin typeface="Arial" panose="020B0604020202020204" pitchFamily="34" charset="0"/>
                <a:cs typeface="Arial" panose="020B0604020202020204" pitchFamily="34" charset="0"/>
              </a:rPr>
              <a:t>Expense type</a:t>
            </a:r>
            <a:r>
              <a:rPr lang="en-AU" dirty="0" smtClean="0">
                <a:solidFill>
                  <a:schemeClr val="accent1">
                    <a:lumMod val="75000"/>
                  </a:schemeClr>
                </a:solidFill>
                <a:latin typeface="Arial" panose="020B0604020202020204" pitchFamily="34" charset="0"/>
                <a:cs typeface="Arial" panose="020B0604020202020204" pitchFamily="34" charset="0"/>
              </a:rPr>
              <a:t>” of these transactions would have been beneficial to draw additional insights on these expense distributions.</a:t>
            </a:r>
          </a:p>
          <a:p>
            <a:pPr marL="285750" indent="-285750" algn="just">
              <a:buFont typeface="Arial" panose="020B0604020202020204" pitchFamily="34" charset="0"/>
              <a:buChar char="•"/>
            </a:pPr>
            <a:endParaRPr lang="en-AU" dirty="0">
              <a:solidFill>
                <a:schemeClr val="accent1">
                  <a:lumMod val="75000"/>
                </a:schemeClr>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AU" dirty="0" smtClean="0">
                <a:solidFill>
                  <a:schemeClr val="accent1">
                    <a:lumMod val="75000"/>
                  </a:schemeClr>
                </a:solidFill>
                <a:latin typeface="Arial" panose="020B0604020202020204" pitchFamily="34" charset="0"/>
                <a:cs typeface="Arial" panose="020B0604020202020204" pitchFamily="34" charset="0"/>
              </a:rPr>
              <a:t>In the next slide, we explore the daily, weekly, monthly transaction volume and value (expenditure) in the database</a:t>
            </a:r>
          </a:p>
          <a:p>
            <a:pPr algn="just"/>
            <a:endParaRPr lang="en-AU" dirty="0">
              <a:solidFill>
                <a:schemeClr val="accent1">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81757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a:spLocks noGrp="1"/>
          </p:cNvSpPr>
          <p:nvPr>
            <p:ph type="title"/>
          </p:nvPr>
        </p:nvSpPr>
        <p:spPr>
          <a:xfrm>
            <a:off x="220513" y="94023"/>
            <a:ext cx="8357570" cy="637627"/>
          </a:xfrm>
        </p:spPr>
        <p:txBody>
          <a:bodyPr>
            <a:normAutofit/>
          </a:bodyPr>
          <a:lstStyle/>
          <a:p>
            <a:r>
              <a:rPr lang="en-AU" sz="2800" dirty="0" smtClean="0">
                <a:latin typeface="Arial" panose="020B0604020202020204" pitchFamily="34" charset="0"/>
                <a:cs typeface="Arial" panose="020B0604020202020204" pitchFamily="34" charset="0"/>
              </a:rPr>
              <a:t>Daily Transaction Volume Time Series</a:t>
            </a:r>
            <a:endParaRPr lang="en-AU" sz="28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6277" y="856467"/>
            <a:ext cx="6538080" cy="2586948"/>
          </a:xfrm>
          <a:prstGeom prst="rect">
            <a:avLst/>
          </a:prstGeom>
          <a:ln>
            <a:noFill/>
          </a:ln>
          <a:effectLst>
            <a:outerShdw blurRad="190500" algn="tl" rotWithShape="0">
              <a:srgbClr val="000000">
                <a:alpha val="70000"/>
              </a:srgbClr>
            </a:outerShdw>
          </a:effec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6277" y="3747951"/>
            <a:ext cx="6595745" cy="2832023"/>
          </a:xfrm>
          <a:prstGeom prst="rect">
            <a:avLst/>
          </a:prstGeom>
          <a:ln>
            <a:noFill/>
          </a:ln>
          <a:effectLst>
            <a:outerShdw blurRad="190500" algn="tl" rotWithShape="0">
              <a:srgbClr val="000000">
                <a:alpha val="70000"/>
              </a:srgbClr>
            </a:outerShdw>
          </a:effectLst>
        </p:spPr>
      </p:pic>
      <p:sp>
        <p:nvSpPr>
          <p:cNvPr id="7" name="TextBox 6"/>
          <p:cNvSpPr txBox="1"/>
          <p:nvPr/>
        </p:nvSpPr>
        <p:spPr>
          <a:xfrm>
            <a:off x="8962768" y="1630957"/>
            <a:ext cx="2356022" cy="1477328"/>
          </a:xfrm>
          <a:prstGeom prst="rect">
            <a:avLst/>
          </a:prstGeom>
          <a:noFill/>
        </p:spPr>
        <p:txBody>
          <a:bodyPr vert="horz" wrap="square" rtlCol="0">
            <a:spAutoFit/>
          </a:bodyPr>
          <a:lstStyle/>
          <a:p>
            <a:pPr algn="ctr"/>
            <a:r>
              <a:rPr lang="en-AU" dirty="0" smtClean="0">
                <a:latin typeface="Arial" panose="020B0604020202020204" pitchFamily="34" charset="0"/>
                <a:cs typeface="Arial" panose="020B0604020202020204" pitchFamily="34" charset="0"/>
              </a:rPr>
              <a:t>Daily Transaction Volume Time Series</a:t>
            </a:r>
          </a:p>
          <a:p>
            <a:pPr algn="ctr"/>
            <a:endParaRPr lang="en-AU" dirty="0">
              <a:latin typeface="Arial" panose="020B0604020202020204" pitchFamily="34" charset="0"/>
              <a:cs typeface="Arial" panose="020B0604020202020204" pitchFamily="34" charset="0"/>
            </a:endParaRPr>
          </a:p>
          <a:p>
            <a:pPr algn="ctr"/>
            <a:r>
              <a:rPr lang="en-AU" dirty="0" smtClean="0">
                <a:solidFill>
                  <a:schemeClr val="accent1">
                    <a:lumMod val="75000"/>
                  </a:schemeClr>
                </a:solidFill>
                <a:latin typeface="Arial" panose="020B0604020202020204" pitchFamily="34" charset="0"/>
                <a:cs typeface="Arial" panose="020B0604020202020204" pitchFamily="34" charset="0"/>
              </a:rPr>
              <a:t>Mean: </a:t>
            </a:r>
            <a:r>
              <a:rPr lang="en-AU" dirty="0" smtClean="0">
                <a:solidFill>
                  <a:srgbClr val="FF0000"/>
                </a:solidFill>
                <a:latin typeface="Arial" panose="020B0604020202020204" pitchFamily="34" charset="0"/>
                <a:cs typeface="Arial" panose="020B0604020202020204" pitchFamily="34" charset="0"/>
              </a:rPr>
              <a:t>132</a:t>
            </a:r>
          </a:p>
          <a:p>
            <a:pPr algn="ctr"/>
            <a:r>
              <a:rPr lang="en-AU" dirty="0" smtClean="0">
                <a:solidFill>
                  <a:schemeClr val="accent1">
                    <a:lumMod val="75000"/>
                  </a:schemeClr>
                </a:solidFill>
                <a:latin typeface="Arial" panose="020B0604020202020204" pitchFamily="34" charset="0"/>
                <a:cs typeface="Arial" panose="020B0604020202020204" pitchFamily="34" charset="0"/>
              </a:rPr>
              <a:t>Median: </a:t>
            </a:r>
            <a:r>
              <a:rPr lang="en-AU" dirty="0" smtClean="0">
                <a:solidFill>
                  <a:srgbClr val="FF0000"/>
                </a:solidFill>
                <a:latin typeface="Arial" panose="020B0604020202020204" pitchFamily="34" charset="0"/>
                <a:cs typeface="Arial" panose="020B0604020202020204" pitchFamily="34" charset="0"/>
              </a:rPr>
              <a:t>136</a:t>
            </a:r>
            <a:endParaRPr lang="en-AU" dirty="0">
              <a:solidFill>
                <a:srgbClr val="FF0000"/>
              </a:solidFill>
              <a:latin typeface="Arial" panose="020B0604020202020204" pitchFamily="34" charset="0"/>
              <a:cs typeface="Arial" panose="020B0604020202020204" pitchFamily="34" charset="0"/>
            </a:endParaRPr>
          </a:p>
        </p:txBody>
      </p:sp>
      <p:sp>
        <p:nvSpPr>
          <p:cNvPr id="8" name="TextBox 7"/>
          <p:cNvSpPr txBox="1"/>
          <p:nvPr/>
        </p:nvSpPr>
        <p:spPr>
          <a:xfrm>
            <a:off x="9045146" y="4563797"/>
            <a:ext cx="2356022" cy="1200329"/>
          </a:xfrm>
          <a:prstGeom prst="rect">
            <a:avLst/>
          </a:prstGeom>
          <a:noFill/>
        </p:spPr>
        <p:txBody>
          <a:bodyPr vert="horz" wrap="square" rtlCol="0">
            <a:spAutoFit/>
          </a:bodyPr>
          <a:lstStyle/>
          <a:p>
            <a:pPr algn="ctr"/>
            <a:r>
              <a:rPr lang="en-AU" dirty="0" smtClean="0">
                <a:latin typeface="Arial" panose="020B0604020202020204" pitchFamily="34" charset="0"/>
                <a:cs typeface="Arial" panose="020B0604020202020204" pitchFamily="34" charset="0"/>
              </a:rPr>
              <a:t>Time Series Decomposed into Trend, Seasonality, and Remainder</a:t>
            </a:r>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01128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a:spLocks noGrp="1"/>
          </p:cNvSpPr>
          <p:nvPr>
            <p:ph type="title"/>
          </p:nvPr>
        </p:nvSpPr>
        <p:spPr>
          <a:xfrm>
            <a:off x="88708" y="15718"/>
            <a:ext cx="8357570" cy="637627"/>
          </a:xfrm>
        </p:spPr>
        <p:txBody>
          <a:bodyPr>
            <a:normAutofit/>
          </a:bodyPr>
          <a:lstStyle/>
          <a:p>
            <a:r>
              <a:rPr lang="en-AU" sz="2800" dirty="0" smtClean="0">
                <a:latin typeface="Arial" panose="020B0604020202020204" pitchFamily="34" charset="0"/>
                <a:cs typeface="Arial" panose="020B0604020202020204" pitchFamily="34" charset="0"/>
              </a:rPr>
              <a:t>Daily Mean Transaction Value Time Series</a:t>
            </a:r>
            <a:endParaRPr lang="en-AU" sz="28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4574" y="731650"/>
            <a:ext cx="7103510" cy="2687053"/>
          </a:xfrm>
          <a:prstGeom prst="rect">
            <a:avLst/>
          </a:prstGeom>
          <a:ln>
            <a:noFill/>
          </a:ln>
          <a:effectLst>
            <a:outerShdw blurRad="190500" algn="tl" rotWithShape="0">
              <a:srgbClr val="000000">
                <a:alpha val="70000"/>
              </a:srgbClr>
            </a:outerShdw>
          </a:effec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4574" y="3806781"/>
            <a:ext cx="7103509" cy="2676397"/>
          </a:xfrm>
          <a:prstGeom prst="rect">
            <a:avLst/>
          </a:prstGeom>
          <a:ln>
            <a:noFill/>
          </a:ln>
          <a:effectLst>
            <a:outerShdw blurRad="190500" algn="tl" rotWithShape="0">
              <a:srgbClr val="000000">
                <a:alpha val="70000"/>
              </a:srgbClr>
            </a:outerShdw>
          </a:effectLst>
        </p:spPr>
      </p:pic>
      <p:sp>
        <p:nvSpPr>
          <p:cNvPr id="7" name="TextBox 6"/>
          <p:cNvSpPr txBox="1"/>
          <p:nvPr/>
        </p:nvSpPr>
        <p:spPr>
          <a:xfrm>
            <a:off x="9045146" y="1293206"/>
            <a:ext cx="2356022" cy="2031325"/>
          </a:xfrm>
          <a:prstGeom prst="rect">
            <a:avLst/>
          </a:prstGeom>
          <a:noFill/>
        </p:spPr>
        <p:txBody>
          <a:bodyPr vert="horz" wrap="square" rtlCol="0">
            <a:spAutoFit/>
          </a:bodyPr>
          <a:lstStyle/>
          <a:p>
            <a:pPr algn="ctr"/>
            <a:r>
              <a:rPr lang="en-AU" dirty="0" smtClean="0">
                <a:latin typeface="Arial" panose="020B0604020202020204" pitchFamily="34" charset="0"/>
                <a:cs typeface="Arial" panose="020B0604020202020204" pitchFamily="34" charset="0"/>
              </a:rPr>
              <a:t>Daily Transaction Mean Value Time Series</a:t>
            </a:r>
          </a:p>
          <a:p>
            <a:pPr algn="ctr"/>
            <a:endParaRPr lang="en-AU" dirty="0">
              <a:latin typeface="Arial" panose="020B0604020202020204" pitchFamily="34" charset="0"/>
              <a:cs typeface="Arial" panose="020B0604020202020204" pitchFamily="34" charset="0"/>
            </a:endParaRPr>
          </a:p>
          <a:p>
            <a:pPr algn="ctr"/>
            <a:r>
              <a:rPr lang="en-AU" dirty="0" smtClean="0">
                <a:solidFill>
                  <a:schemeClr val="accent1">
                    <a:lumMod val="75000"/>
                  </a:schemeClr>
                </a:solidFill>
                <a:latin typeface="Arial" panose="020B0604020202020204" pitchFamily="34" charset="0"/>
                <a:cs typeface="Arial" panose="020B0604020202020204" pitchFamily="34" charset="0"/>
              </a:rPr>
              <a:t>Mean: </a:t>
            </a:r>
            <a:r>
              <a:rPr lang="en-AU" dirty="0" smtClean="0">
                <a:solidFill>
                  <a:srgbClr val="FF0000"/>
                </a:solidFill>
                <a:latin typeface="Arial" panose="020B0604020202020204" pitchFamily="34" charset="0"/>
                <a:cs typeface="Arial" panose="020B0604020202020204" pitchFamily="34" charset="0"/>
              </a:rPr>
              <a:t>$ 191</a:t>
            </a:r>
          </a:p>
          <a:p>
            <a:pPr algn="ctr"/>
            <a:r>
              <a:rPr lang="en-AU" dirty="0" smtClean="0">
                <a:solidFill>
                  <a:schemeClr val="accent1">
                    <a:lumMod val="75000"/>
                  </a:schemeClr>
                </a:solidFill>
                <a:latin typeface="Arial" panose="020B0604020202020204" pitchFamily="34" charset="0"/>
                <a:cs typeface="Arial" panose="020B0604020202020204" pitchFamily="34" charset="0"/>
              </a:rPr>
              <a:t>Median: </a:t>
            </a:r>
            <a:r>
              <a:rPr lang="en-AU" dirty="0" smtClean="0">
                <a:solidFill>
                  <a:srgbClr val="FF0000"/>
                </a:solidFill>
                <a:latin typeface="Arial" panose="020B0604020202020204" pitchFamily="34" charset="0"/>
                <a:cs typeface="Arial" panose="020B0604020202020204" pitchFamily="34" charset="0"/>
              </a:rPr>
              <a:t>$ 198</a:t>
            </a:r>
          </a:p>
          <a:p>
            <a:pPr algn="ctr"/>
            <a:endParaRPr lang="en-AU" dirty="0">
              <a:latin typeface="Arial" panose="020B0604020202020204" pitchFamily="34" charset="0"/>
              <a:cs typeface="Arial" panose="020B0604020202020204" pitchFamily="34" charset="0"/>
            </a:endParaRPr>
          </a:p>
        </p:txBody>
      </p:sp>
      <p:sp>
        <p:nvSpPr>
          <p:cNvPr id="8" name="TextBox 7"/>
          <p:cNvSpPr txBox="1"/>
          <p:nvPr/>
        </p:nvSpPr>
        <p:spPr>
          <a:xfrm>
            <a:off x="9045146" y="4563797"/>
            <a:ext cx="2356022" cy="1200329"/>
          </a:xfrm>
          <a:prstGeom prst="rect">
            <a:avLst/>
          </a:prstGeom>
          <a:noFill/>
        </p:spPr>
        <p:txBody>
          <a:bodyPr vert="horz" wrap="square" rtlCol="0">
            <a:spAutoFit/>
          </a:bodyPr>
          <a:lstStyle/>
          <a:p>
            <a:pPr algn="ctr"/>
            <a:r>
              <a:rPr lang="en-AU" dirty="0" smtClean="0">
                <a:latin typeface="Arial" panose="020B0604020202020204" pitchFamily="34" charset="0"/>
                <a:cs typeface="Arial" panose="020B0604020202020204" pitchFamily="34" charset="0"/>
              </a:rPr>
              <a:t>Time Series Decomposed into Trend, Seasonality, and Remainder</a:t>
            </a:r>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778502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a:spLocks noGrp="1"/>
          </p:cNvSpPr>
          <p:nvPr>
            <p:ph type="title"/>
          </p:nvPr>
        </p:nvSpPr>
        <p:spPr>
          <a:xfrm>
            <a:off x="88708" y="15718"/>
            <a:ext cx="8357570" cy="637627"/>
          </a:xfrm>
        </p:spPr>
        <p:txBody>
          <a:bodyPr>
            <a:normAutofit/>
          </a:bodyPr>
          <a:lstStyle/>
          <a:p>
            <a:r>
              <a:rPr lang="en-AU" sz="2800" dirty="0" smtClean="0">
                <a:latin typeface="Arial" panose="020B0604020202020204" pitchFamily="34" charset="0"/>
                <a:cs typeface="Arial" panose="020B0604020202020204" pitchFamily="34" charset="0"/>
              </a:rPr>
              <a:t>Weekly Transaction Time Series</a:t>
            </a:r>
            <a:endParaRPr lang="en-AU" sz="28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6731" y="756136"/>
            <a:ext cx="6192114" cy="2857899"/>
          </a:xfrm>
          <a:prstGeom prst="rect">
            <a:avLst/>
          </a:prstGeom>
          <a:ln>
            <a:noFill/>
          </a:ln>
          <a:effectLst>
            <a:outerShdw blurRad="190500" algn="tl" rotWithShape="0">
              <a:srgbClr val="000000">
                <a:alpha val="70000"/>
              </a:srgbClr>
            </a:outerShdw>
          </a:effec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4968" y="3716826"/>
            <a:ext cx="6192114" cy="2924583"/>
          </a:xfrm>
          <a:prstGeom prst="rect">
            <a:avLst/>
          </a:prstGeom>
          <a:ln>
            <a:noFill/>
          </a:ln>
          <a:effectLst>
            <a:outerShdw blurRad="190500" algn="tl" rotWithShape="0">
              <a:srgbClr val="000000">
                <a:alpha val="70000"/>
              </a:srgbClr>
            </a:outerShdw>
          </a:effectLst>
        </p:spPr>
      </p:pic>
      <p:sp>
        <p:nvSpPr>
          <p:cNvPr id="8" name="TextBox 7"/>
          <p:cNvSpPr txBox="1"/>
          <p:nvPr/>
        </p:nvSpPr>
        <p:spPr>
          <a:xfrm>
            <a:off x="9045146" y="1293206"/>
            <a:ext cx="2356022" cy="1754326"/>
          </a:xfrm>
          <a:prstGeom prst="rect">
            <a:avLst/>
          </a:prstGeom>
          <a:noFill/>
        </p:spPr>
        <p:txBody>
          <a:bodyPr vert="horz" wrap="square" rtlCol="0">
            <a:spAutoFit/>
          </a:bodyPr>
          <a:lstStyle/>
          <a:p>
            <a:pPr algn="ctr"/>
            <a:r>
              <a:rPr lang="en-AU" dirty="0" smtClean="0">
                <a:latin typeface="Arial" panose="020B0604020202020204" pitchFamily="34" charset="0"/>
                <a:cs typeface="Arial" panose="020B0604020202020204" pitchFamily="34" charset="0"/>
              </a:rPr>
              <a:t>Daily Transaction Volume Time Series</a:t>
            </a:r>
          </a:p>
          <a:p>
            <a:pPr algn="ctr"/>
            <a:endParaRPr lang="en-AU" dirty="0">
              <a:latin typeface="Arial" panose="020B0604020202020204" pitchFamily="34" charset="0"/>
              <a:cs typeface="Arial" panose="020B0604020202020204" pitchFamily="34" charset="0"/>
            </a:endParaRPr>
          </a:p>
          <a:p>
            <a:pPr algn="ctr"/>
            <a:r>
              <a:rPr lang="en-AU" dirty="0" smtClean="0">
                <a:solidFill>
                  <a:schemeClr val="accent1">
                    <a:lumMod val="75000"/>
                  </a:schemeClr>
                </a:solidFill>
                <a:latin typeface="Arial" panose="020B0604020202020204" pitchFamily="34" charset="0"/>
                <a:cs typeface="Arial" panose="020B0604020202020204" pitchFamily="34" charset="0"/>
              </a:rPr>
              <a:t>Mean: </a:t>
            </a:r>
            <a:r>
              <a:rPr lang="en-AU" dirty="0" smtClean="0">
                <a:solidFill>
                  <a:srgbClr val="FF0000"/>
                </a:solidFill>
                <a:latin typeface="Arial" panose="020B0604020202020204" pitchFamily="34" charset="0"/>
                <a:cs typeface="Arial" panose="020B0604020202020204" pitchFamily="34" charset="0"/>
              </a:rPr>
              <a:t>926</a:t>
            </a:r>
            <a:endParaRPr lang="en-AU" dirty="0" smtClean="0">
              <a:solidFill>
                <a:srgbClr val="FF0000"/>
              </a:solidFill>
              <a:latin typeface="Arial" panose="020B0604020202020204" pitchFamily="34" charset="0"/>
              <a:cs typeface="Arial" panose="020B0604020202020204" pitchFamily="34" charset="0"/>
            </a:endParaRPr>
          </a:p>
          <a:p>
            <a:pPr algn="ctr"/>
            <a:r>
              <a:rPr lang="en-AU" dirty="0" smtClean="0">
                <a:solidFill>
                  <a:schemeClr val="accent1">
                    <a:lumMod val="75000"/>
                  </a:schemeClr>
                </a:solidFill>
                <a:latin typeface="Arial" panose="020B0604020202020204" pitchFamily="34" charset="0"/>
                <a:cs typeface="Arial" panose="020B0604020202020204" pitchFamily="34" charset="0"/>
              </a:rPr>
              <a:t>Median: </a:t>
            </a:r>
            <a:r>
              <a:rPr lang="en-AU" dirty="0" smtClean="0">
                <a:solidFill>
                  <a:srgbClr val="FF0000"/>
                </a:solidFill>
                <a:latin typeface="Arial" panose="020B0604020202020204" pitchFamily="34" charset="0"/>
                <a:cs typeface="Arial" panose="020B0604020202020204" pitchFamily="34" charset="0"/>
              </a:rPr>
              <a:t>924</a:t>
            </a:r>
            <a:endParaRPr lang="en-AU" dirty="0" smtClean="0">
              <a:solidFill>
                <a:srgbClr val="FF0000"/>
              </a:solidFill>
              <a:latin typeface="Arial" panose="020B0604020202020204" pitchFamily="34" charset="0"/>
              <a:cs typeface="Arial" panose="020B0604020202020204" pitchFamily="34" charset="0"/>
            </a:endParaRPr>
          </a:p>
          <a:p>
            <a:pPr algn="ctr"/>
            <a:endParaRPr lang="en-AU" dirty="0">
              <a:latin typeface="Arial" panose="020B0604020202020204" pitchFamily="34" charset="0"/>
              <a:cs typeface="Arial" panose="020B0604020202020204" pitchFamily="34" charset="0"/>
            </a:endParaRPr>
          </a:p>
        </p:txBody>
      </p:sp>
      <p:sp>
        <p:nvSpPr>
          <p:cNvPr id="9" name="TextBox 8"/>
          <p:cNvSpPr txBox="1"/>
          <p:nvPr/>
        </p:nvSpPr>
        <p:spPr>
          <a:xfrm>
            <a:off x="9197546" y="4024049"/>
            <a:ext cx="2356022" cy="1754326"/>
          </a:xfrm>
          <a:prstGeom prst="rect">
            <a:avLst/>
          </a:prstGeom>
          <a:noFill/>
        </p:spPr>
        <p:txBody>
          <a:bodyPr vert="horz" wrap="square" rtlCol="0">
            <a:spAutoFit/>
          </a:bodyPr>
          <a:lstStyle/>
          <a:p>
            <a:pPr algn="ctr"/>
            <a:r>
              <a:rPr lang="en-AU" dirty="0" smtClean="0">
                <a:latin typeface="Arial" panose="020B0604020202020204" pitchFamily="34" charset="0"/>
                <a:cs typeface="Arial" panose="020B0604020202020204" pitchFamily="34" charset="0"/>
              </a:rPr>
              <a:t>Daily Transaction Mean Value Time Series</a:t>
            </a:r>
          </a:p>
          <a:p>
            <a:pPr algn="ctr"/>
            <a:endParaRPr lang="en-AU" dirty="0">
              <a:latin typeface="Arial" panose="020B0604020202020204" pitchFamily="34" charset="0"/>
              <a:cs typeface="Arial" panose="020B0604020202020204" pitchFamily="34" charset="0"/>
            </a:endParaRPr>
          </a:p>
          <a:p>
            <a:pPr algn="ctr"/>
            <a:r>
              <a:rPr lang="en-AU" dirty="0" smtClean="0">
                <a:solidFill>
                  <a:schemeClr val="accent1">
                    <a:lumMod val="75000"/>
                  </a:schemeClr>
                </a:solidFill>
                <a:latin typeface="Arial" panose="020B0604020202020204" pitchFamily="34" charset="0"/>
                <a:cs typeface="Arial" panose="020B0604020202020204" pitchFamily="34" charset="0"/>
              </a:rPr>
              <a:t>Mean: </a:t>
            </a:r>
            <a:r>
              <a:rPr lang="en-AU" dirty="0" smtClean="0">
                <a:solidFill>
                  <a:srgbClr val="FF0000"/>
                </a:solidFill>
                <a:latin typeface="Arial" panose="020B0604020202020204" pitchFamily="34" charset="0"/>
                <a:cs typeface="Arial" panose="020B0604020202020204" pitchFamily="34" charset="0"/>
              </a:rPr>
              <a:t>$ 1334</a:t>
            </a:r>
          </a:p>
          <a:p>
            <a:pPr algn="ctr"/>
            <a:r>
              <a:rPr lang="en-AU" dirty="0" smtClean="0">
                <a:solidFill>
                  <a:schemeClr val="accent1">
                    <a:lumMod val="75000"/>
                  </a:schemeClr>
                </a:solidFill>
                <a:latin typeface="Arial" panose="020B0604020202020204" pitchFamily="34" charset="0"/>
                <a:cs typeface="Arial" panose="020B0604020202020204" pitchFamily="34" charset="0"/>
              </a:rPr>
              <a:t>Median: </a:t>
            </a:r>
            <a:r>
              <a:rPr lang="en-AU" dirty="0" smtClean="0">
                <a:solidFill>
                  <a:srgbClr val="FF0000"/>
                </a:solidFill>
                <a:latin typeface="Arial" panose="020B0604020202020204" pitchFamily="34" charset="0"/>
                <a:cs typeface="Arial" panose="020B0604020202020204" pitchFamily="34" charset="0"/>
              </a:rPr>
              <a:t>$ 1355</a:t>
            </a:r>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260708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1427</TotalTime>
  <Words>791</Words>
  <Application>Microsoft Office PowerPoint</Application>
  <PresentationFormat>Widescreen</PresentationFormat>
  <Paragraphs>77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ANZ Virtual Internship Program</vt:lpstr>
      <vt:lpstr>Exploratory Data Analysis : ANZ Customer Database</vt:lpstr>
      <vt:lpstr>Demographic Analysis : ANZ Customer Database</vt:lpstr>
      <vt:lpstr>Demographic Analysis : Key Highlights</vt:lpstr>
      <vt:lpstr>Transaction Summary: ANZ Customer Database</vt:lpstr>
      <vt:lpstr>Transaction Summary : Key Highlights</vt:lpstr>
      <vt:lpstr>Daily Transaction Volume Time Series</vt:lpstr>
      <vt:lpstr>Daily Mean Transaction Value Time Series</vt:lpstr>
      <vt:lpstr>Weekly Transaction Time Series</vt:lpstr>
      <vt:lpstr>Daily and Weekly Transaction Time series : Key Highlights</vt:lpstr>
      <vt:lpstr>Exploiting Location Data : Australia</vt:lpstr>
      <vt:lpstr>Exploiting Location Data : Melbourne</vt:lpstr>
    </vt:vector>
  </TitlesOfParts>
  <Company>Monash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Herath Bandara</dc:creator>
  <cp:lastModifiedBy>Herath Bandara</cp:lastModifiedBy>
  <cp:revision>52</cp:revision>
  <dcterms:created xsi:type="dcterms:W3CDTF">2019-04-29T10:48:27Z</dcterms:created>
  <dcterms:modified xsi:type="dcterms:W3CDTF">2019-04-30T10:35:43Z</dcterms:modified>
</cp:coreProperties>
</file>