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2" r:id="rId3"/>
    <p:sldId id="268" r:id="rId4"/>
    <p:sldId id="258" r:id="rId5"/>
    <p:sldId id="269" r:id="rId6"/>
    <p:sldId id="270" r:id="rId7"/>
    <p:sldId id="271" r:id="rId8"/>
    <p:sldId id="259" r:id="rId9"/>
    <p:sldId id="263"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8" autoAdjust="0"/>
    <p:restoredTop sz="94660"/>
  </p:normalViewPr>
  <p:slideViewPr>
    <p:cSldViewPr snapToGrid="0">
      <p:cViewPr varScale="1">
        <p:scale>
          <a:sx n="116" d="100"/>
          <a:sy n="116" d="100"/>
        </p:scale>
        <p:origin x="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7C84F9A8-C12A-4302-B1B2-6F264D169BB1}" type="datetimeFigureOut">
              <a:rPr lang="en-AU" smtClean="0"/>
              <a:t>5/05/2019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509597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84F9A8-C12A-4302-B1B2-6F264D169BB1}" type="datetimeFigureOut">
              <a:rPr lang="en-AU" smtClean="0"/>
              <a:t>5/05/2019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30617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84F9A8-C12A-4302-B1B2-6F264D169BB1}" type="datetimeFigureOut">
              <a:rPr lang="en-AU" smtClean="0"/>
              <a:t>5/05/2019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333369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84F9A8-C12A-4302-B1B2-6F264D169BB1}" type="datetimeFigureOut">
              <a:rPr lang="en-AU" smtClean="0"/>
              <a:t>5/05/2019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8786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84F9A8-C12A-4302-B1B2-6F264D169BB1}" type="datetimeFigureOut">
              <a:rPr lang="en-AU" smtClean="0"/>
              <a:t>5/05/2019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160376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7C84F9A8-C12A-4302-B1B2-6F264D169BB1}" type="datetimeFigureOut">
              <a:rPr lang="en-AU" smtClean="0"/>
              <a:t>5/05/2019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129751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7C84F9A8-C12A-4302-B1B2-6F264D169BB1}" type="datetimeFigureOut">
              <a:rPr lang="en-AU" smtClean="0"/>
              <a:t>5/05/2019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389211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7C84F9A8-C12A-4302-B1B2-6F264D169BB1}" type="datetimeFigureOut">
              <a:rPr lang="en-AU" smtClean="0"/>
              <a:t>5/05/2019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396015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4F9A8-C12A-4302-B1B2-6F264D169BB1}" type="datetimeFigureOut">
              <a:rPr lang="en-AU" smtClean="0"/>
              <a:t>5/05/2019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425997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84F9A8-C12A-4302-B1B2-6F264D169BB1}" type="datetimeFigureOut">
              <a:rPr lang="en-AU" smtClean="0"/>
              <a:t>5/05/2019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278993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84F9A8-C12A-4302-B1B2-6F264D169BB1}" type="datetimeFigureOut">
              <a:rPr lang="en-AU" smtClean="0"/>
              <a:t>5/05/2019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4D2EB2-049A-46B5-A805-0587546D25D7}" type="slidenum">
              <a:rPr lang="en-AU" smtClean="0"/>
              <a:t>‹#›</a:t>
            </a:fld>
            <a:endParaRPr lang="en-AU"/>
          </a:p>
        </p:txBody>
      </p:sp>
    </p:spTree>
    <p:extLst>
      <p:ext uri="{BB962C8B-B14F-4D97-AF65-F5344CB8AC3E}">
        <p14:creationId xmlns:p14="http://schemas.microsoft.com/office/powerpoint/2010/main" val="15348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4F9A8-C12A-4302-B1B2-6F264D169BB1}" type="datetimeFigureOut">
              <a:rPr lang="en-AU" smtClean="0"/>
              <a:t>5/05/2019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D2EB2-049A-46B5-A805-0587546D25D7}" type="slidenum">
              <a:rPr lang="en-AU" smtClean="0"/>
              <a:t>‹#›</a:t>
            </a:fld>
            <a:endParaRPr lang="en-AU"/>
          </a:p>
        </p:txBody>
      </p:sp>
    </p:spTree>
    <p:extLst>
      <p:ext uri="{BB962C8B-B14F-4D97-AF65-F5344CB8AC3E}">
        <p14:creationId xmlns:p14="http://schemas.microsoft.com/office/powerpoint/2010/main" val="238336120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51005" y="659027"/>
            <a:ext cx="9144000" cy="750288"/>
          </a:xfrm>
        </p:spPr>
        <p:txBody>
          <a:bodyPr>
            <a:normAutofit/>
          </a:bodyPr>
          <a:lstStyle/>
          <a:p>
            <a:r>
              <a:rPr lang="en-AU" sz="4800" dirty="0" smtClean="0">
                <a:latin typeface="Arial" panose="020B0604020202020204" pitchFamily="34" charset="0"/>
                <a:cs typeface="Arial" panose="020B0604020202020204" pitchFamily="34" charset="0"/>
              </a:rPr>
              <a:t>ANZ Virtual Internship Program</a:t>
            </a:r>
            <a:endParaRPr lang="en-AU" sz="4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9391134" y="5653260"/>
            <a:ext cx="2586681" cy="1266524"/>
          </a:xfrm>
        </p:spPr>
        <p:txBody>
          <a:bodyPr>
            <a:normAutofit/>
          </a:bodyPr>
          <a:lstStyle/>
          <a:p>
            <a:r>
              <a:rPr lang="en-AU" sz="1400" dirty="0" smtClean="0">
                <a:latin typeface="Arial" panose="020B0604020202020204" pitchFamily="34" charset="0"/>
                <a:cs typeface="Arial" panose="020B0604020202020204" pitchFamily="34" charset="0"/>
              </a:rPr>
              <a:t>Kasun Bandara</a:t>
            </a:r>
          </a:p>
          <a:p>
            <a:r>
              <a:rPr lang="en-AU" sz="1400" dirty="0" smtClean="0">
                <a:latin typeface="Arial" panose="020B0604020202020204" pitchFamily="34" charset="0"/>
                <a:cs typeface="Arial" panose="020B0604020202020204" pitchFamily="34" charset="0"/>
              </a:rPr>
              <a:t>PhD Student</a:t>
            </a:r>
          </a:p>
          <a:p>
            <a:r>
              <a:rPr lang="en-AU" sz="1400" dirty="0" smtClean="0">
                <a:latin typeface="Arial" panose="020B0604020202020204" pitchFamily="34" charset="0"/>
                <a:cs typeface="Arial" panose="020B0604020202020204" pitchFamily="34" charset="0"/>
              </a:rPr>
              <a:t>Monash University, Melbourne</a:t>
            </a:r>
            <a:endParaRPr lang="en-AU"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8372" y="2613324"/>
            <a:ext cx="4045808" cy="2686417"/>
          </a:xfrm>
          <a:prstGeom prst="rect">
            <a:avLst/>
          </a:prstGeom>
        </p:spPr>
      </p:pic>
      <p:sp>
        <p:nvSpPr>
          <p:cNvPr id="5" name="Title 1"/>
          <p:cNvSpPr txBox="1">
            <a:spLocks/>
          </p:cNvSpPr>
          <p:nvPr/>
        </p:nvSpPr>
        <p:spPr>
          <a:xfrm>
            <a:off x="3237469" y="1409315"/>
            <a:ext cx="5371071" cy="7502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3200" b="1" dirty="0" smtClean="0"/>
              <a:t>Task </a:t>
            </a:r>
            <a:r>
              <a:rPr lang="en-AU" sz="3200" b="1" dirty="0" smtClean="0"/>
              <a:t>2</a:t>
            </a:r>
            <a:r>
              <a:rPr lang="en-AU" sz="3200" b="1" dirty="0" smtClean="0"/>
              <a:t>:Prediction Task</a:t>
            </a:r>
            <a:endParaRPr lang="en-A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9951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319367" y="151688"/>
            <a:ext cx="8357570" cy="637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b="1" dirty="0" smtClean="0">
                <a:latin typeface="Arial" panose="020B0604020202020204" pitchFamily="34" charset="0"/>
                <a:cs typeface="Arial" panose="020B0604020202020204" pitchFamily="34" charset="0"/>
              </a:rPr>
              <a:t>Linear Regression Vs Decision Tree</a:t>
            </a:r>
            <a:endParaRPr lang="en-AU" sz="2000" b="1" dirty="0">
              <a:latin typeface="Arial" panose="020B0604020202020204" pitchFamily="34" charset="0"/>
              <a:cs typeface="Arial" panose="020B0604020202020204" pitchFamily="34" charset="0"/>
            </a:endParaRPr>
          </a:p>
        </p:txBody>
      </p:sp>
      <p:sp>
        <p:nvSpPr>
          <p:cNvPr id="5" name="Rectangle 4"/>
          <p:cNvSpPr/>
          <p:nvPr/>
        </p:nvSpPr>
        <p:spPr>
          <a:xfrm>
            <a:off x="402681" y="1308298"/>
            <a:ext cx="10306507" cy="2862322"/>
          </a:xfrm>
          <a:prstGeom prst="rect">
            <a:avLst/>
          </a:prstGeom>
        </p:spPr>
        <p:txBody>
          <a:bodyPr wrap="square">
            <a:spAutoFit/>
          </a:bodyPr>
          <a:lstStyle/>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Even though the decision tree has incorporated more variables (gender, location as extra variables), compared to linear regression, yet the simple regression has outperformed the preliminary results of the decision tree (</a:t>
            </a:r>
            <a:r>
              <a:rPr lang="en-AU" dirty="0">
                <a:solidFill>
                  <a:srgbClr val="FF0000"/>
                </a:solidFill>
                <a:latin typeface="Arial" panose="020B0604020202020204" pitchFamily="34" charset="0"/>
                <a:cs typeface="Arial" panose="020B0604020202020204" pitchFamily="34" charset="0"/>
              </a:rPr>
              <a:t>Model </a:t>
            </a:r>
            <a:r>
              <a:rPr lang="en-AU" dirty="0" smtClean="0">
                <a:solidFill>
                  <a:srgbClr val="FF0000"/>
                </a:solidFill>
                <a:latin typeface="Arial" panose="020B0604020202020204" pitchFamily="34" charset="0"/>
                <a:cs typeface="Arial" panose="020B0604020202020204" pitchFamily="34" charset="0"/>
              </a:rPr>
              <a:t>A vs Model C , Model B vs Model D</a:t>
            </a:r>
            <a:r>
              <a:rPr lang="en-AU" dirty="0" smtClean="0">
                <a:solidFill>
                  <a:schemeClr val="accent1">
                    <a:lumMod val="75000"/>
                  </a:schemeClr>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In general, </a:t>
            </a:r>
            <a:r>
              <a:rPr lang="en-AU" dirty="0" smtClean="0">
                <a:solidFill>
                  <a:srgbClr val="FF0000"/>
                </a:solidFill>
                <a:latin typeface="Arial" panose="020B0604020202020204" pitchFamily="34" charset="0"/>
                <a:cs typeface="Arial" panose="020B0604020202020204" pitchFamily="34" charset="0"/>
              </a:rPr>
              <a:t>decision trees </a:t>
            </a:r>
            <a:r>
              <a:rPr lang="en-AU" dirty="0" smtClean="0">
                <a:solidFill>
                  <a:schemeClr val="accent1">
                    <a:lumMod val="75000"/>
                  </a:schemeClr>
                </a:solidFill>
                <a:latin typeface="Arial" panose="020B0604020202020204" pitchFamily="34" charset="0"/>
                <a:cs typeface="Arial" panose="020B0604020202020204" pitchFamily="34" charset="0"/>
              </a:rPr>
              <a:t>are </a:t>
            </a:r>
            <a:r>
              <a:rPr lang="en-AU" dirty="0" smtClean="0">
                <a:solidFill>
                  <a:srgbClr val="FF0000"/>
                </a:solidFill>
                <a:latin typeface="Arial" panose="020B0604020202020204" pitchFamily="34" charset="0"/>
                <a:cs typeface="Arial" panose="020B0604020202020204" pitchFamily="34" charset="0"/>
              </a:rPr>
              <a:t>often robust </a:t>
            </a:r>
            <a:r>
              <a:rPr lang="en-AU" dirty="0" smtClean="0">
                <a:solidFill>
                  <a:schemeClr val="accent1">
                    <a:lumMod val="75000"/>
                  </a:schemeClr>
                </a:solidFill>
                <a:latin typeface="Arial" panose="020B0604020202020204" pitchFamily="34" charset="0"/>
                <a:cs typeface="Arial" panose="020B0604020202020204" pitchFamily="34" charset="0"/>
              </a:rPr>
              <a:t>to outliers. </a:t>
            </a:r>
            <a:r>
              <a:rPr lang="en-AU" dirty="0">
                <a:solidFill>
                  <a:schemeClr val="accent1">
                    <a:lumMod val="75000"/>
                  </a:schemeClr>
                </a:solidFill>
                <a:latin typeface="Arial" panose="020B0604020202020204" pitchFamily="34" charset="0"/>
                <a:cs typeface="Arial" panose="020B0604020202020204" pitchFamily="34" charset="0"/>
              </a:rPr>
              <a:t>H</a:t>
            </a:r>
            <a:r>
              <a:rPr lang="en-AU" dirty="0" smtClean="0">
                <a:solidFill>
                  <a:schemeClr val="accent1">
                    <a:lumMod val="75000"/>
                  </a:schemeClr>
                </a:solidFill>
                <a:latin typeface="Arial" panose="020B0604020202020204" pitchFamily="34" charset="0"/>
                <a:cs typeface="Arial" panose="020B0604020202020204" pitchFamily="34" charset="0"/>
              </a:rPr>
              <a:t>ow ever, in this case, the structure of the decisions trees have changed drastically when outliers are excluded.</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This may be due to the small number of records available in the dataset.</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A proper evaluation needs to be conducted using a more larger customer database</a:t>
            </a:r>
          </a:p>
        </p:txBody>
      </p:sp>
    </p:spTree>
    <p:extLst>
      <p:ext uri="{BB962C8B-B14F-4D97-AF65-F5344CB8AC3E}">
        <p14:creationId xmlns:p14="http://schemas.microsoft.com/office/powerpoint/2010/main" val="39834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319367" y="151688"/>
            <a:ext cx="8357570" cy="637627"/>
          </a:xfrm>
        </p:spPr>
        <p:txBody>
          <a:bodyPr>
            <a:normAutofit/>
          </a:bodyPr>
          <a:lstStyle/>
          <a:p>
            <a:r>
              <a:rPr lang="en-AU" sz="2000" b="1" dirty="0" smtClean="0">
                <a:latin typeface="Arial" panose="020B0604020202020204" pitchFamily="34" charset="0"/>
                <a:cs typeface="Arial" panose="020B0604020202020204" pitchFamily="34" charset="0"/>
              </a:rPr>
              <a:t>Annual Salary </a:t>
            </a:r>
            <a:r>
              <a:rPr lang="en-AU" sz="2000" b="1" dirty="0">
                <a:latin typeface="Arial" panose="020B0604020202020204" pitchFamily="34" charset="0"/>
                <a:cs typeface="Arial" panose="020B0604020202020204" pitchFamily="34" charset="0"/>
              </a:rPr>
              <a:t>A</a:t>
            </a:r>
            <a:r>
              <a:rPr lang="en-AU" sz="2000" b="1" dirty="0" smtClean="0">
                <a:latin typeface="Arial" panose="020B0604020202020204" pitchFamily="34" charset="0"/>
                <a:cs typeface="Arial" panose="020B0604020202020204" pitchFamily="34" charset="0"/>
              </a:rPr>
              <a:t>nalysis : ANZ Customer Database</a:t>
            </a:r>
            <a:endParaRPr lang="en-AU" sz="2000" b="1" dirty="0">
              <a:latin typeface="Arial" panose="020B0604020202020204" pitchFamily="34" charset="0"/>
              <a:cs typeface="Arial" panose="020B0604020202020204" pitchFamily="34" charset="0"/>
            </a:endParaRPr>
          </a:p>
        </p:txBody>
      </p:sp>
      <p:sp>
        <p:nvSpPr>
          <p:cNvPr id="8" name="TextBox 7"/>
          <p:cNvSpPr txBox="1"/>
          <p:nvPr/>
        </p:nvSpPr>
        <p:spPr>
          <a:xfrm>
            <a:off x="319366" y="5259052"/>
            <a:ext cx="11032373" cy="2308324"/>
          </a:xfrm>
          <a:prstGeom prst="rect">
            <a:avLst/>
          </a:prstGeom>
          <a:noFill/>
        </p:spPr>
        <p:txBody>
          <a:bodyPr wrap="square" rtlCol="0">
            <a:spAutoFit/>
          </a:bodyPr>
          <a:lstStyle/>
          <a:p>
            <a:pPr algn="just"/>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Filtered by the “PAY/SALARY”, transaction description</a:t>
            </a:r>
            <a:r>
              <a:rPr lang="en-AU" dirty="0" smtClean="0">
                <a:solidFill>
                  <a:schemeClr val="accent1">
                    <a:lumMod val="75000"/>
                  </a:schemeClr>
                </a:solidFill>
                <a:latin typeface="Arial" panose="020B0604020202020204" pitchFamily="34" charset="0"/>
                <a:cs typeface="Arial" panose="020B0604020202020204" pitchFamily="34" charset="0"/>
              </a:rPr>
              <a:t>. Extracted, customer id, age, </a:t>
            </a:r>
            <a:r>
              <a:rPr lang="en-AU" dirty="0" err="1" smtClean="0">
                <a:solidFill>
                  <a:schemeClr val="accent1">
                    <a:lumMod val="75000"/>
                  </a:schemeClr>
                </a:solidFill>
                <a:latin typeface="Arial" panose="020B0604020202020204" pitchFamily="34" charset="0"/>
                <a:cs typeface="Arial" panose="020B0604020202020204" pitchFamily="34" charset="0"/>
              </a:rPr>
              <a:t>long_lat</a:t>
            </a:r>
            <a:r>
              <a:rPr lang="en-AU" dirty="0" smtClean="0">
                <a:solidFill>
                  <a:schemeClr val="accent1">
                    <a:lumMod val="75000"/>
                  </a:schemeClr>
                </a:solidFill>
                <a:latin typeface="Arial" panose="020B0604020202020204" pitchFamily="34" charset="0"/>
                <a:cs typeface="Arial" panose="020B0604020202020204" pitchFamily="34" charset="0"/>
              </a:rPr>
              <a:t>, and gender for later modelling purposes.</a:t>
            </a: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Several outliers (3 in total), representing highly income customers in the customer database</a:t>
            </a: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Potential </a:t>
            </a:r>
            <a:r>
              <a:rPr lang="en-AU" dirty="0" smtClean="0">
                <a:solidFill>
                  <a:srgbClr val="FF0000"/>
                </a:solidFill>
                <a:latin typeface="Arial" panose="020B0604020202020204" pitchFamily="34" charset="0"/>
                <a:cs typeface="Arial" panose="020B0604020202020204" pitchFamily="34" charset="0"/>
              </a:rPr>
              <a:t>target customer group </a:t>
            </a:r>
            <a:r>
              <a:rPr lang="en-AU" dirty="0" smtClean="0">
                <a:solidFill>
                  <a:schemeClr val="accent1">
                    <a:lumMod val="75000"/>
                  </a:schemeClr>
                </a:solidFill>
                <a:latin typeface="Arial" panose="020B0604020202020204" pitchFamily="34" charset="0"/>
                <a:cs typeface="Arial" panose="020B0604020202020204" pitchFamily="34" charset="0"/>
              </a:rPr>
              <a:t>for the ANZ (e.g. credit card campaigns')</a:t>
            </a:r>
          </a:p>
          <a:p>
            <a:pPr marL="285750" indent="-285750" algn="just">
              <a:buFont typeface="Arial" panose="020B0604020202020204" pitchFamily="34" charset="0"/>
              <a:buChar char="•"/>
            </a:pPr>
            <a:endParaRPr lang="en-AU" dirty="0" smtClean="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p:txBody>
      </p:sp>
      <p:sp>
        <p:nvSpPr>
          <p:cNvPr id="2" name="Rectangle 1"/>
          <p:cNvSpPr/>
          <p:nvPr/>
        </p:nvSpPr>
        <p:spPr>
          <a:xfrm>
            <a:off x="188515" y="789315"/>
            <a:ext cx="11236412" cy="646331"/>
          </a:xfrm>
          <a:prstGeom prst="rect">
            <a:avLst/>
          </a:prstGeom>
        </p:spPr>
        <p:txBody>
          <a:bodyPr wrap="square">
            <a:spAutoFit/>
          </a:bodyPr>
          <a:lstStyle/>
          <a:p>
            <a:pPr algn="ctr"/>
            <a:r>
              <a:rPr lang="en-AU" dirty="0" err="1"/>
              <a:t>annual_salary_summary</a:t>
            </a:r>
            <a:r>
              <a:rPr lang="en-AU" dirty="0"/>
              <a:t> &lt;- </a:t>
            </a:r>
            <a:r>
              <a:rPr lang="en-AU" dirty="0" err="1"/>
              <a:t>df_anz</a:t>
            </a:r>
            <a:r>
              <a:rPr lang="en-AU" dirty="0"/>
              <a:t> %&gt;% </a:t>
            </a:r>
            <a:r>
              <a:rPr lang="en-AU" dirty="0" err="1" smtClean="0"/>
              <a:t>group_by</a:t>
            </a:r>
            <a:r>
              <a:rPr lang="en-AU" dirty="0" smtClean="0"/>
              <a:t>(</a:t>
            </a:r>
            <a:r>
              <a:rPr lang="en-AU" dirty="0" err="1" smtClean="0"/>
              <a:t>customer_id</a:t>
            </a:r>
            <a:r>
              <a:rPr lang="en-AU" dirty="0" smtClean="0"/>
              <a:t>) </a:t>
            </a:r>
            <a:r>
              <a:rPr lang="en-AU" dirty="0"/>
              <a:t>%&gt;% filter(</a:t>
            </a:r>
            <a:r>
              <a:rPr lang="en-AU" dirty="0" err="1"/>
              <a:t>txn_description</a:t>
            </a:r>
            <a:r>
              <a:rPr lang="en-AU" dirty="0"/>
              <a:t> == "PAY/SALARY") </a:t>
            </a:r>
            <a:r>
              <a:rPr lang="en-AU" dirty="0" smtClean="0"/>
              <a:t>%&gt;% summarize(Salary</a:t>
            </a:r>
            <a:r>
              <a:rPr lang="en-AU" dirty="0"/>
              <a:t>= </a:t>
            </a:r>
            <a:r>
              <a:rPr lang="en-AU" dirty="0" smtClean="0"/>
              <a:t>round(mean(amount</a:t>
            </a:r>
            <a:r>
              <a:rPr lang="en-AU" dirty="0"/>
              <a:t>)*12))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935" y="1709784"/>
            <a:ext cx="6351373" cy="3493255"/>
          </a:xfrm>
          <a:prstGeom prst="rect">
            <a:avLst/>
          </a:prstGeom>
        </p:spPr>
      </p:pic>
    </p:spTree>
    <p:extLst>
      <p:ext uri="{BB962C8B-B14F-4D97-AF65-F5344CB8AC3E}">
        <p14:creationId xmlns:p14="http://schemas.microsoft.com/office/powerpoint/2010/main" val="2126657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319367" y="151688"/>
            <a:ext cx="8357570" cy="637627"/>
          </a:xfrm>
        </p:spPr>
        <p:txBody>
          <a:bodyPr>
            <a:normAutofit/>
          </a:bodyPr>
          <a:lstStyle/>
          <a:p>
            <a:r>
              <a:rPr lang="en-AU" sz="2000" b="1" dirty="0" smtClean="0">
                <a:latin typeface="Arial" panose="020B0604020202020204" pitchFamily="34" charset="0"/>
                <a:cs typeface="Arial" panose="020B0604020202020204" pitchFamily="34" charset="0"/>
              </a:rPr>
              <a:t>Additional Feature En</a:t>
            </a:r>
            <a:r>
              <a:rPr lang="en-AU" sz="2000" b="1" dirty="0" smtClean="0">
                <a:latin typeface="Arial" panose="020B0604020202020204" pitchFamily="34" charset="0"/>
                <a:cs typeface="Arial" panose="020B0604020202020204" pitchFamily="34" charset="0"/>
              </a:rPr>
              <a:t>gineering</a:t>
            </a:r>
            <a:r>
              <a:rPr lang="en-AU" sz="2000" b="1" dirty="0" smtClean="0">
                <a:latin typeface="Arial" panose="020B0604020202020204" pitchFamily="34" charset="0"/>
                <a:cs typeface="Arial" panose="020B0604020202020204" pitchFamily="34" charset="0"/>
              </a:rPr>
              <a:t> </a:t>
            </a:r>
            <a:r>
              <a:rPr lang="en-AU" sz="2000" b="1" dirty="0" smtClean="0">
                <a:latin typeface="Arial" panose="020B0604020202020204" pitchFamily="34" charset="0"/>
                <a:cs typeface="Arial" panose="020B0604020202020204" pitchFamily="34" charset="0"/>
              </a:rPr>
              <a:t>: ANZ Customer Database</a:t>
            </a:r>
            <a:endParaRPr lang="en-AU" sz="2000" b="1" dirty="0">
              <a:latin typeface="Arial" panose="020B0604020202020204" pitchFamily="34" charset="0"/>
              <a:cs typeface="Arial" panose="020B0604020202020204" pitchFamily="34" charset="0"/>
            </a:endParaRPr>
          </a:p>
        </p:txBody>
      </p:sp>
      <p:sp>
        <p:nvSpPr>
          <p:cNvPr id="5" name="Rectangle 4"/>
          <p:cNvSpPr/>
          <p:nvPr/>
        </p:nvSpPr>
        <p:spPr>
          <a:xfrm>
            <a:off x="122610" y="2183943"/>
            <a:ext cx="11912869" cy="646331"/>
          </a:xfrm>
          <a:prstGeom prst="rect">
            <a:avLst/>
          </a:prstGeom>
        </p:spPr>
        <p:txBody>
          <a:bodyPr wrap="square">
            <a:spAutoFit/>
          </a:bodyPr>
          <a:lstStyle/>
          <a:p>
            <a:pPr algn="ctr"/>
            <a:r>
              <a:rPr lang="en-US" dirty="0" err="1"/>
              <a:t>annual_purchase_summary</a:t>
            </a:r>
            <a:r>
              <a:rPr lang="en-US" dirty="0"/>
              <a:t> &lt;- </a:t>
            </a:r>
            <a:r>
              <a:rPr lang="en-US" dirty="0" err="1"/>
              <a:t>df_anz</a:t>
            </a:r>
            <a:r>
              <a:rPr lang="en-US" dirty="0"/>
              <a:t> %&gt;% </a:t>
            </a:r>
            <a:r>
              <a:rPr lang="en-US" dirty="0" err="1"/>
              <a:t>group_by</a:t>
            </a:r>
            <a:r>
              <a:rPr lang="en-US" dirty="0"/>
              <a:t>(</a:t>
            </a:r>
            <a:r>
              <a:rPr lang="en-US" dirty="0" err="1"/>
              <a:t>customer_id</a:t>
            </a:r>
            <a:r>
              <a:rPr lang="en-US" dirty="0"/>
              <a:t>) %&gt;% filter(!(</a:t>
            </a:r>
            <a:r>
              <a:rPr lang="en-US" dirty="0" err="1"/>
              <a:t>txn_description</a:t>
            </a:r>
            <a:r>
              <a:rPr lang="en-US" dirty="0"/>
              <a:t> %</a:t>
            </a:r>
            <a:r>
              <a:rPr lang="en-US" dirty="0" smtClean="0"/>
              <a:t>in% c</a:t>
            </a:r>
            <a:r>
              <a:rPr lang="en-US" dirty="0"/>
              <a:t>('PAY/SALARY',"INTER BANK", "PHONE BANK","</a:t>
            </a:r>
            <a:r>
              <a:rPr lang="en-US" dirty="0" smtClean="0"/>
              <a:t>PAYMENT</a:t>
            </a:r>
            <a:r>
              <a:rPr lang="en-US" dirty="0"/>
              <a:t>"))) %&gt;%summarize(Purchase= round(mean(amount)*12)) </a:t>
            </a:r>
            <a:endParaRPr lang="en-AU" dirty="0"/>
          </a:p>
        </p:txBody>
      </p:sp>
      <p:sp>
        <p:nvSpPr>
          <p:cNvPr id="6" name="TextBox 5"/>
          <p:cNvSpPr txBox="1"/>
          <p:nvPr/>
        </p:nvSpPr>
        <p:spPr>
          <a:xfrm>
            <a:off x="138134" y="983614"/>
            <a:ext cx="11897345" cy="1477328"/>
          </a:xfrm>
          <a:prstGeom prst="rect">
            <a:avLst/>
          </a:prstGeom>
          <a:noFill/>
        </p:spPr>
        <p:txBody>
          <a:bodyPr wrap="square" rtlCol="0">
            <a:spAutoFit/>
          </a:bodyPr>
          <a:lstStyle/>
          <a:p>
            <a:pPr algn="just"/>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Total annual purchase: The total amount of money spent by the customers on purchasing transactions per year (excluding other transaction types) </a:t>
            </a:r>
            <a:endParaRPr lang="en-AU" dirty="0" smtClean="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p:txBody>
      </p:sp>
      <p:sp>
        <p:nvSpPr>
          <p:cNvPr id="7" name="TextBox 6"/>
          <p:cNvSpPr txBox="1"/>
          <p:nvPr/>
        </p:nvSpPr>
        <p:spPr>
          <a:xfrm>
            <a:off x="155562" y="2973052"/>
            <a:ext cx="11032373" cy="1200329"/>
          </a:xfrm>
          <a:prstGeom prst="rect">
            <a:avLst/>
          </a:prstGeom>
          <a:noFill/>
        </p:spPr>
        <p:txBody>
          <a:bodyPr wrap="square" rtlCol="0">
            <a:spAutoFit/>
          </a:bodyPr>
          <a:lstStyle/>
          <a:p>
            <a:pPr algn="just"/>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State Resides in: The name of the Australian state, which the custome</a:t>
            </a:r>
            <a:r>
              <a:rPr lang="en-AU" dirty="0" smtClean="0">
                <a:solidFill>
                  <a:schemeClr val="accent1">
                    <a:lumMod val="75000"/>
                  </a:schemeClr>
                </a:solidFill>
                <a:latin typeface="Arial" panose="020B0604020202020204" pitchFamily="34" charset="0"/>
                <a:cs typeface="Arial" panose="020B0604020202020204" pitchFamily="34" charset="0"/>
              </a:rPr>
              <a:t>r lives.</a:t>
            </a:r>
            <a:r>
              <a:rPr lang="en-AU" dirty="0" smtClean="0">
                <a:solidFill>
                  <a:schemeClr val="accent1">
                    <a:lumMod val="75000"/>
                  </a:schemeClr>
                </a:solidFill>
                <a:latin typeface="Arial" panose="020B0604020202020204" pitchFamily="34" charset="0"/>
                <a:cs typeface="Arial" panose="020B0604020202020204" pitchFamily="34" charset="0"/>
              </a:rPr>
              <a:t> </a:t>
            </a:r>
            <a:endParaRPr lang="en-AU" dirty="0" smtClean="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p:txBody>
      </p:sp>
      <p:sp>
        <p:nvSpPr>
          <p:cNvPr id="8" name="Rectangle 7"/>
          <p:cNvSpPr/>
          <p:nvPr/>
        </p:nvSpPr>
        <p:spPr>
          <a:xfrm>
            <a:off x="2339545" y="4043876"/>
            <a:ext cx="7652951" cy="1477328"/>
          </a:xfrm>
          <a:prstGeom prst="rect">
            <a:avLst/>
          </a:prstGeom>
        </p:spPr>
        <p:txBody>
          <a:bodyPr wrap="square">
            <a:spAutoFit/>
          </a:bodyPr>
          <a:lstStyle/>
          <a:p>
            <a:r>
              <a:rPr lang="en-AU" dirty="0"/>
              <a:t>location &lt;- </a:t>
            </a:r>
            <a:r>
              <a:rPr lang="en-AU" dirty="0" err="1"/>
              <a:t>revgeocode</a:t>
            </a:r>
            <a:r>
              <a:rPr lang="en-AU" dirty="0"/>
              <a:t>(c(</a:t>
            </a:r>
            <a:r>
              <a:rPr lang="en-AU" dirty="0" err="1"/>
              <a:t>lon_df</a:t>
            </a:r>
            <a:r>
              <a:rPr lang="en-AU" dirty="0"/>
              <a:t>[</a:t>
            </a:r>
            <a:r>
              <a:rPr lang="en-AU" dirty="0" err="1"/>
              <a:t>i</a:t>
            </a:r>
            <a:r>
              <a:rPr lang="en-AU" dirty="0"/>
              <a:t>], </a:t>
            </a:r>
            <a:r>
              <a:rPr lang="en-AU" dirty="0" err="1"/>
              <a:t>lat_df</a:t>
            </a:r>
            <a:r>
              <a:rPr lang="en-AU" dirty="0"/>
              <a:t>[</a:t>
            </a:r>
            <a:r>
              <a:rPr lang="en-AU" dirty="0" err="1"/>
              <a:t>i</a:t>
            </a:r>
            <a:r>
              <a:rPr lang="en-AU" dirty="0"/>
              <a:t>]))</a:t>
            </a:r>
          </a:p>
          <a:p>
            <a:r>
              <a:rPr lang="en-AU" dirty="0" smtClean="0"/>
              <a:t>states </a:t>
            </a:r>
            <a:r>
              <a:rPr lang="en-AU" dirty="0"/>
              <a:t>&lt;- c("VIC", "NSW", "QLD", "NT", "JBT", "SA","TAS","WA", "ACT")</a:t>
            </a:r>
          </a:p>
          <a:p>
            <a:r>
              <a:rPr lang="en-AU" dirty="0" err="1" smtClean="0"/>
              <a:t>state_match</a:t>
            </a:r>
            <a:r>
              <a:rPr lang="en-AU" dirty="0" smtClean="0"/>
              <a:t> </a:t>
            </a:r>
            <a:r>
              <a:rPr lang="en-AU" dirty="0"/>
              <a:t>&lt;- </a:t>
            </a:r>
            <a:r>
              <a:rPr lang="en-AU" dirty="0" err="1"/>
              <a:t>stri_extract_all_regex</a:t>
            </a:r>
            <a:r>
              <a:rPr lang="en-AU" dirty="0"/>
              <a:t>(location, states)</a:t>
            </a:r>
          </a:p>
          <a:p>
            <a:r>
              <a:rPr lang="en-AU" dirty="0" smtClean="0"/>
              <a:t>state</a:t>
            </a:r>
            <a:r>
              <a:rPr lang="en-AU" dirty="0"/>
              <a:t>&lt;- </a:t>
            </a:r>
            <a:r>
              <a:rPr lang="en-AU" dirty="0" err="1"/>
              <a:t>unlist</a:t>
            </a:r>
            <a:r>
              <a:rPr lang="en-AU" dirty="0"/>
              <a:t>(</a:t>
            </a:r>
            <a:r>
              <a:rPr lang="en-AU" dirty="0" err="1"/>
              <a:t>state_match</a:t>
            </a:r>
            <a:r>
              <a:rPr lang="en-AU" dirty="0"/>
              <a:t>[!(is.na(</a:t>
            </a:r>
            <a:r>
              <a:rPr lang="en-AU" dirty="0" err="1"/>
              <a:t>state_match</a:t>
            </a:r>
            <a:r>
              <a:rPr lang="en-AU" dirty="0"/>
              <a:t>))])</a:t>
            </a:r>
          </a:p>
          <a:p>
            <a:r>
              <a:rPr lang="en-AU" dirty="0" err="1" smtClean="0"/>
              <a:t>state_df</a:t>
            </a:r>
            <a:r>
              <a:rPr lang="en-AU" dirty="0" smtClean="0"/>
              <a:t>[</a:t>
            </a:r>
            <a:r>
              <a:rPr lang="en-AU" dirty="0" err="1" smtClean="0"/>
              <a:t>i</a:t>
            </a:r>
            <a:r>
              <a:rPr lang="en-AU" dirty="0"/>
              <a:t>] &lt;-  state</a:t>
            </a:r>
          </a:p>
        </p:txBody>
      </p:sp>
    </p:spTree>
    <p:extLst>
      <p:ext uri="{BB962C8B-B14F-4D97-AF65-F5344CB8AC3E}">
        <p14:creationId xmlns:p14="http://schemas.microsoft.com/office/powerpoint/2010/main" val="3105434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821" y="1028249"/>
            <a:ext cx="10700952" cy="646331"/>
          </a:xfrm>
          <a:prstGeom prst="rect">
            <a:avLst/>
          </a:prstGeom>
          <a:noFill/>
        </p:spPr>
        <p:txBody>
          <a:bodyPr wrap="square" rtlCol="0">
            <a:spAutoFit/>
          </a:bodyPr>
          <a:lstStyle/>
          <a:p>
            <a:pPr marL="285750" indent="-285750" algn="just">
              <a:buFont typeface="Arial" panose="020B0604020202020204" pitchFamily="34" charset="0"/>
              <a:buChar char="•"/>
            </a:pPr>
            <a:r>
              <a:rPr lang="en-AU" dirty="0">
                <a:solidFill>
                  <a:schemeClr val="accent1">
                    <a:lumMod val="75000"/>
                  </a:schemeClr>
                </a:solidFill>
                <a:latin typeface="Arial" panose="020B0604020202020204" pitchFamily="34" charset="0"/>
                <a:cs typeface="Arial" panose="020B0604020202020204" pitchFamily="34" charset="0"/>
              </a:rPr>
              <a:t> </a:t>
            </a:r>
            <a:r>
              <a:rPr lang="en-AU" dirty="0" smtClean="0">
                <a:solidFill>
                  <a:schemeClr val="accent1">
                    <a:lumMod val="75000"/>
                  </a:schemeClr>
                </a:solidFill>
                <a:latin typeface="Arial" panose="020B0604020202020204" pitchFamily="34" charset="0"/>
                <a:cs typeface="Arial" panose="020B0604020202020204" pitchFamily="34" charset="0"/>
              </a:rPr>
              <a:t>Analysis based on with/without </a:t>
            </a:r>
            <a:r>
              <a:rPr lang="en-AU" dirty="0">
                <a:solidFill>
                  <a:schemeClr val="accent1">
                    <a:lumMod val="75000"/>
                  </a:schemeClr>
                </a:solidFill>
                <a:latin typeface="Arial" panose="020B0604020202020204" pitchFamily="34" charset="0"/>
                <a:cs typeface="Arial" panose="020B0604020202020204" pitchFamily="34" charset="0"/>
              </a:rPr>
              <a:t>o</a:t>
            </a:r>
            <a:r>
              <a:rPr lang="en-AU" dirty="0" smtClean="0">
                <a:solidFill>
                  <a:schemeClr val="accent1">
                    <a:lumMod val="75000"/>
                  </a:schemeClr>
                </a:solidFill>
                <a:latin typeface="Arial" panose="020B0604020202020204" pitchFamily="34" charset="0"/>
                <a:cs typeface="Arial" panose="020B0604020202020204" pitchFamily="34" charset="0"/>
              </a:rPr>
              <a:t>utliers, as identified through the previous analysis (only using the numerical features computed before)</a:t>
            </a:r>
            <a:endParaRPr lang="en-AU" dirty="0">
              <a:solidFill>
                <a:schemeClr val="accent1">
                  <a:lumMod val="75000"/>
                </a:schemeClr>
              </a:solidFill>
              <a:latin typeface="Arial" panose="020B0604020202020204" pitchFamily="34" charset="0"/>
              <a:cs typeface="Arial" panose="020B0604020202020204" pitchFamily="34" charset="0"/>
            </a:endParaRPr>
          </a:p>
        </p:txBody>
      </p:sp>
      <p:sp>
        <p:nvSpPr>
          <p:cNvPr id="5" name="Title 5"/>
          <p:cNvSpPr txBox="1">
            <a:spLocks/>
          </p:cNvSpPr>
          <p:nvPr/>
        </p:nvSpPr>
        <p:spPr>
          <a:xfrm>
            <a:off x="319367" y="151688"/>
            <a:ext cx="8357570" cy="637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b="1" dirty="0" smtClean="0">
                <a:latin typeface="Arial" panose="020B0604020202020204" pitchFamily="34" charset="0"/>
                <a:cs typeface="Arial" panose="020B0604020202020204" pitchFamily="34" charset="0"/>
              </a:rPr>
              <a:t>Correlation Analysis: ANZ Customer Database</a:t>
            </a:r>
            <a:endParaRPr lang="en-AU" sz="2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21" y="2011829"/>
            <a:ext cx="5917970" cy="369873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594" y="2011829"/>
            <a:ext cx="6149384" cy="3640009"/>
          </a:xfrm>
          <a:prstGeom prst="rect">
            <a:avLst/>
          </a:prstGeom>
        </p:spPr>
      </p:pic>
      <p:sp>
        <p:nvSpPr>
          <p:cNvPr id="10" name="TextBox 9"/>
          <p:cNvSpPr txBox="1"/>
          <p:nvPr/>
        </p:nvSpPr>
        <p:spPr>
          <a:xfrm>
            <a:off x="2350452" y="5812257"/>
            <a:ext cx="1601712" cy="369332"/>
          </a:xfrm>
          <a:prstGeom prst="rect">
            <a:avLst/>
          </a:prstGeom>
          <a:noFill/>
        </p:spPr>
        <p:txBody>
          <a:bodyPr wrap="square" rtlCol="0">
            <a:spAutoFit/>
          </a:bodyPr>
          <a:lstStyle/>
          <a:p>
            <a:pPr algn="ctr"/>
            <a:r>
              <a:rPr lang="en-AU" dirty="0" smtClean="0">
                <a:solidFill>
                  <a:srgbClr val="FF0000"/>
                </a:solidFill>
                <a:latin typeface="Arial" panose="020B0604020202020204" pitchFamily="34" charset="0"/>
                <a:cs typeface="Arial" panose="020B0604020202020204" pitchFamily="34" charset="0"/>
              </a:rPr>
              <a:t>With Outliers</a:t>
            </a:r>
            <a:endParaRPr lang="en-AU" dirty="0">
              <a:solidFill>
                <a:srgbClr val="FF0000"/>
              </a:solidFill>
              <a:latin typeface="Arial" panose="020B0604020202020204" pitchFamily="34" charset="0"/>
              <a:cs typeface="Arial" panose="020B0604020202020204" pitchFamily="34" charset="0"/>
            </a:endParaRPr>
          </a:p>
        </p:txBody>
      </p:sp>
      <p:sp>
        <p:nvSpPr>
          <p:cNvPr id="11" name="TextBox 10"/>
          <p:cNvSpPr txBox="1"/>
          <p:nvPr/>
        </p:nvSpPr>
        <p:spPr>
          <a:xfrm>
            <a:off x="8389383" y="5710560"/>
            <a:ext cx="1601712" cy="646331"/>
          </a:xfrm>
          <a:prstGeom prst="rect">
            <a:avLst/>
          </a:prstGeom>
          <a:noFill/>
        </p:spPr>
        <p:txBody>
          <a:bodyPr wrap="square" rtlCol="0">
            <a:spAutoFit/>
          </a:bodyPr>
          <a:lstStyle/>
          <a:p>
            <a:pPr algn="ctr"/>
            <a:r>
              <a:rPr lang="en-AU" dirty="0" smtClean="0">
                <a:solidFill>
                  <a:srgbClr val="FF0000"/>
                </a:solidFill>
                <a:latin typeface="Arial" panose="020B0604020202020204" pitchFamily="34" charset="0"/>
                <a:cs typeface="Arial" panose="020B0604020202020204" pitchFamily="34" charset="0"/>
              </a:rPr>
              <a:t>Without Outliers</a:t>
            </a:r>
            <a:endParaRPr lang="en-AU"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7946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821" y="1028249"/>
            <a:ext cx="10700952" cy="369332"/>
          </a:xfrm>
          <a:prstGeom prst="rect">
            <a:avLst/>
          </a:prstGeom>
          <a:noFill/>
        </p:spPr>
        <p:txBody>
          <a:bodyPr wrap="square" rtlCol="0">
            <a:spAutoFit/>
          </a:bodyPr>
          <a:lstStyle/>
          <a:p>
            <a:pPr marL="285750" indent="-285750" algn="just">
              <a:buFont typeface="Arial" panose="020B0604020202020204" pitchFamily="34" charset="0"/>
              <a:buChar char="•"/>
            </a:pPr>
            <a:r>
              <a:rPr lang="en-AU" dirty="0">
                <a:solidFill>
                  <a:schemeClr val="accent1">
                    <a:lumMod val="75000"/>
                  </a:schemeClr>
                </a:solidFill>
                <a:latin typeface="Arial" panose="020B0604020202020204" pitchFamily="34" charset="0"/>
                <a:cs typeface="Arial" panose="020B0604020202020204" pitchFamily="34" charset="0"/>
              </a:rPr>
              <a:t> </a:t>
            </a:r>
            <a:r>
              <a:rPr lang="en-AU" dirty="0" smtClean="0">
                <a:solidFill>
                  <a:schemeClr val="accent1">
                    <a:lumMod val="75000"/>
                  </a:schemeClr>
                </a:solidFill>
                <a:latin typeface="Arial" panose="020B0604020202020204" pitchFamily="34" charset="0"/>
                <a:cs typeface="Arial" panose="020B0604020202020204" pitchFamily="34" charset="0"/>
              </a:rPr>
              <a:t>Analysis based on with/without </a:t>
            </a:r>
            <a:r>
              <a:rPr lang="en-AU" dirty="0">
                <a:solidFill>
                  <a:schemeClr val="accent1">
                    <a:lumMod val="75000"/>
                  </a:schemeClr>
                </a:solidFill>
                <a:latin typeface="Arial" panose="020B0604020202020204" pitchFamily="34" charset="0"/>
                <a:cs typeface="Arial" panose="020B0604020202020204" pitchFamily="34" charset="0"/>
              </a:rPr>
              <a:t>o</a:t>
            </a:r>
            <a:r>
              <a:rPr lang="en-AU" dirty="0" smtClean="0">
                <a:solidFill>
                  <a:schemeClr val="accent1">
                    <a:lumMod val="75000"/>
                  </a:schemeClr>
                </a:solidFill>
                <a:latin typeface="Arial" panose="020B0604020202020204" pitchFamily="34" charset="0"/>
                <a:cs typeface="Arial" panose="020B0604020202020204" pitchFamily="34" charset="0"/>
              </a:rPr>
              <a:t>utliers, as identified through the previous analysis</a:t>
            </a:r>
            <a:endParaRPr lang="en-AU" dirty="0">
              <a:solidFill>
                <a:schemeClr val="accent1">
                  <a:lumMod val="75000"/>
                </a:schemeClr>
              </a:solidFill>
              <a:latin typeface="Arial" panose="020B0604020202020204" pitchFamily="34" charset="0"/>
              <a:cs typeface="Arial" panose="020B0604020202020204" pitchFamily="34" charset="0"/>
            </a:endParaRPr>
          </a:p>
        </p:txBody>
      </p:sp>
      <p:sp>
        <p:nvSpPr>
          <p:cNvPr id="5" name="Title 5"/>
          <p:cNvSpPr txBox="1">
            <a:spLocks/>
          </p:cNvSpPr>
          <p:nvPr/>
        </p:nvSpPr>
        <p:spPr>
          <a:xfrm>
            <a:off x="319367" y="151688"/>
            <a:ext cx="8357570" cy="637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b="1" dirty="0" smtClean="0">
                <a:latin typeface="Arial" panose="020B0604020202020204" pitchFamily="34" charset="0"/>
                <a:cs typeface="Arial" panose="020B0604020202020204" pitchFamily="34" charset="0"/>
              </a:rPr>
              <a:t>Correlation Analysis: ANZ Customer Database</a:t>
            </a:r>
            <a:endParaRPr lang="en-AU" sz="20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56" y="1636515"/>
            <a:ext cx="4979586" cy="289429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078" y="1652991"/>
            <a:ext cx="6156390" cy="3078195"/>
          </a:xfrm>
          <a:prstGeom prst="rect">
            <a:avLst/>
          </a:prstGeom>
        </p:spPr>
      </p:pic>
      <p:sp>
        <p:nvSpPr>
          <p:cNvPr id="12" name="TextBox 11"/>
          <p:cNvSpPr txBox="1"/>
          <p:nvPr/>
        </p:nvSpPr>
        <p:spPr>
          <a:xfrm>
            <a:off x="211820" y="4986562"/>
            <a:ext cx="11790709" cy="2031325"/>
          </a:xfrm>
          <a:prstGeom prst="rect">
            <a:avLst/>
          </a:prstGeom>
          <a:noFill/>
        </p:spPr>
        <p:txBody>
          <a:bodyPr wrap="square" rtlCol="0">
            <a:spAutoFit/>
          </a:bodyPr>
          <a:lstStyle/>
          <a:p>
            <a:pPr algn="just"/>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Doesn’t appear to have a high correlations between the </a:t>
            </a:r>
            <a:r>
              <a:rPr lang="en-AU" dirty="0" smtClean="0">
                <a:solidFill>
                  <a:srgbClr val="FF0000"/>
                </a:solidFill>
                <a:latin typeface="Arial" panose="020B0604020202020204" pitchFamily="34" charset="0"/>
                <a:cs typeface="Arial" panose="020B0604020202020204" pitchFamily="34" charset="0"/>
              </a:rPr>
              <a:t>annual salary </a:t>
            </a:r>
            <a:r>
              <a:rPr lang="en-AU" dirty="0" smtClean="0">
                <a:solidFill>
                  <a:schemeClr val="accent1">
                    <a:lumMod val="75000"/>
                  </a:schemeClr>
                </a:solidFill>
                <a:latin typeface="Arial" panose="020B0604020202020204" pitchFamily="34" charset="0"/>
                <a:cs typeface="Arial" panose="020B0604020202020204" pitchFamily="34" charset="0"/>
              </a:rPr>
              <a:t>variable</a:t>
            </a:r>
            <a:r>
              <a:rPr lang="en-AU" dirty="0" smtClean="0">
                <a:solidFill>
                  <a:srgbClr val="FF0000"/>
                </a:solidFill>
                <a:latin typeface="Arial" panose="020B0604020202020204" pitchFamily="34" charset="0"/>
                <a:cs typeface="Arial" panose="020B0604020202020204" pitchFamily="34" charset="0"/>
              </a:rPr>
              <a:t> </a:t>
            </a:r>
            <a:r>
              <a:rPr lang="en-AU" dirty="0" smtClean="0">
                <a:solidFill>
                  <a:schemeClr val="accent1">
                    <a:lumMod val="75000"/>
                  </a:schemeClr>
                </a:solidFill>
                <a:latin typeface="Arial" panose="020B0604020202020204" pitchFamily="34" charset="0"/>
                <a:cs typeface="Arial" panose="020B0604020202020204" pitchFamily="34" charset="0"/>
              </a:rPr>
              <a:t>and any other explanatory variable </a:t>
            </a:r>
            <a:r>
              <a:rPr lang="en-AU" dirty="0" smtClean="0">
                <a:solidFill>
                  <a:schemeClr val="accent1">
                    <a:lumMod val="75000"/>
                  </a:schemeClr>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However, we observe a small positive correlation (</a:t>
            </a:r>
            <a:r>
              <a:rPr lang="en-AU" dirty="0" smtClean="0">
                <a:solidFill>
                  <a:srgbClr val="FF0000"/>
                </a:solidFill>
                <a:latin typeface="Arial" panose="020B0604020202020204" pitchFamily="34" charset="0"/>
                <a:cs typeface="Arial" panose="020B0604020202020204" pitchFamily="34" charset="0"/>
              </a:rPr>
              <a:t>0.2</a:t>
            </a:r>
            <a:r>
              <a:rPr lang="en-AU" dirty="0" smtClean="0">
                <a:solidFill>
                  <a:schemeClr val="accent1">
                    <a:lumMod val="75000"/>
                  </a:schemeClr>
                </a:solidFill>
                <a:latin typeface="Arial" panose="020B0604020202020204" pitchFamily="34" charset="0"/>
                <a:cs typeface="Arial" panose="020B0604020202020204" pitchFamily="34" charset="0"/>
              </a:rPr>
              <a:t>)  between the annual purchasing amount and the age.</a:t>
            </a:r>
            <a:endParaRPr lang="en-AU" dirty="0" smtClean="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552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319367" y="151688"/>
            <a:ext cx="8357570" cy="637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b="1" dirty="0" smtClean="0">
                <a:latin typeface="Arial" panose="020B0604020202020204" pitchFamily="34" charset="0"/>
                <a:cs typeface="Arial" panose="020B0604020202020204" pitchFamily="34" charset="0"/>
              </a:rPr>
              <a:t>Regression Analysis: ANZ Customer Database</a:t>
            </a:r>
            <a:endParaRPr lang="en-AU" sz="2000" b="1" dirty="0">
              <a:latin typeface="Arial" panose="020B0604020202020204" pitchFamily="34" charset="0"/>
              <a:cs typeface="Arial" panose="020B0604020202020204" pitchFamily="34" charset="0"/>
            </a:endParaRPr>
          </a:p>
        </p:txBody>
      </p:sp>
      <p:sp>
        <p:nvSpPr>
          <p:cNvPr id="5" name="Rectangle 4"/>
          <p:cNvSpPr/>
          <p:nvPr/>
        </p:nvSpPr>
        <p:spPr>
          <a:xfrm>
            <a:off x="386206" y="871693"/>
            <a:ext cx="10306507" cy="923330"/>
          </a:xfrm>
          <a:prstGeom prst="rect">
            <a:avLst/>
          </a:prstGeom>
        </p:spPr>
        <p:txBody>
          <a:bodyPr wrap="square">
            <a:spAutoFit/>
          </a:bodyPr>
          <a:lstStyle/>
          <a:p>
            <a:pPr marL="285750" indent="-285750">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Only using the </a:t>
            </a:r>
            <a:r>
              <a:rPr lang="en-AU" dirty="0">
                <a:solidFill>
                  <a:schemeClr val="accent1">
                    <a:lumMod val="75000"/>
                  </a:schemeClr>
                </a:solidFill>
                <a:latin typeface="Arial" panose="020B0604020202020204" pitchFamily="34" charset="0"/>
                <a:cs typeface="Arial" panose="020B0604020202020204" pitchFamily="34" charset="0"/>
              </a:rPr>
              <a:t>numerical </a:t>
            </a:r>
            <a:r>
              <a:rPr lang="en-AU" dirty="0" smtClean="0">
                <a:solidFill>
                  <a:schemeClr val="accent1">
                    <a:lumMod val="75000"/>
                  </a:schemeClr>
                </a:solidFill>
                <a:latin typeface="Arial" panose="020B0604020202020204" pitchFamily="34" charset="0"/>
                <a:cs typeface="Arial" panose="020B0604020202020204" pitchFamily="34" charset="0"/>
              </a:rPr>
              <a:t>features we engineered before.</a:t>
            </a:r>
          </a:p>
          <a:p>
            <a:pPr marL="285750" indent="-285750">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Linear regression is usually sensitive to outliers, hence two versions are built</a:t>
            </a:r>
            <a:endParaRPr lang="en-AU" dirty="0"/>
          </a:p>
        </p:txBody>
      </p:sp>
      <p:grpSp>
        <p:nvGrpSpPr>
          <p:cNvPr id="11" name="Group 10"/>
          <p:cNvGrpSpPr/>
          <p:nvPr/>
        </p:nvGrpSpPr>
        <p:grpSpPr>
          <a:xfrm>
            <a:off x="535459" y="2142222"/>
            <a:ext cx="10587665" cy="4250773"/>
            <a:chOff x="535459" y="1433766"/>
            <a:chExt cx="10587665" cy="4250773"/>
          </a:xfrm>
        </p:grpSpPr>
        <p:sp>
          <p:nvSpPr>
            <p:cNvPr id="6" name="Rectangle 5"/>
            <p:cNvSpPr/>
            <p:nvPr/>
          </p:nvSpPr>
          <p:spPr>
            <a:xfrm>
              <a:off x="1482811" y="1433766"/>
              <a:ext cx="8427308" cy="369332"/>
            </a:xfrm>
            <a:prstGeom prst="rect">
              <a:avLst/>
            </a:prstGeom>
          </p:spPr>
          <p:txBody>
            <a:bodyPr wrap="square">
              <a:spAutoFit/>
            </a:bodyPr>
            <a:lstStyle/>
            <a:p>
              <a:pPr algn="ctr"/>
              <a:r>
                <a:rPr lang="en-AU" b="1" dirty="0" err="1"/>
                <a:t>salary_model</a:t>
              </a:r>
              <a:r>
                <a:rPr lang="en-AU" b="1" dirty="0"/>
                <a:t> &lt;- lm(</a:t>
              </a:r>
              <a:r>
                <a:rPr lang="en-AU" b="1" dirty="0" err="1"/>
                <a:t>Ann_Salary</a:t>
              </a:r>
              <a:r>
                <a:rPr lang="en-AU" b="1" dirty="0"/>
                <a:t> ~ Age + </a:t>
              </a:r>
              <a:r>
                <a:rPr lang="en-AU" b="1" dirty="0" err="1"/>
                <a:t>Avg_Purch</a:t>
              </a:r>
              <a:r>
                <a:rPr lang="en-AU" b="1" dirty="0"/>
                <a:t>, </a:t>
              </a:r>
              <a:r>
                <a:rPr lang="en-AU" b="1" dirty="0" err="1"/>
                <a:t>salary_train</a:t>
              </a:r>
              <a:r>
                <a:rPr lang="en-AU" b="1"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59" y="2070142"/>
              <a:ext cx="4448433" cy="262040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749" y="2070142"/>
              <a:ext cx="4892375" cy="2692356"/>
            </a:xfrm>
            <a:prstGeom prst="rect">
              <a:avLst/>
            </a:prstGeom>
          </p:spPr>
        </p:pic>
        <p:sp>
          <p:nvSpPr>
            <p:cNvPr id="9" name="TextBox 8"/>
            <p:cNvSpPr txBox="1"/>
            <p:nvPr/>
          </p:nvSpPr>
          <p:spPr>
            <a:xfrm>
              <a:off x="1482811" y="5139905"/>
              <a:ext cx="1601712" cy="369332"/>
            </a:xfrm>
            <a:prstGeom prst="rect">
              <a:avLst/>
            </a:prstGeom>
            <a:noFill/>
          </p:spPr>
          <p:txBody>
            <a:bodyPr wrap="square" rtlCol="0">
              <a:spAutoFit/>
            </a:bodyPr>
            <a:lstStyle/>
            <a:p>
              <a:pPr algn="ctr"/>
              <a:r>
                <a:rPr lang="en-AU" dirty="0" smtClean="0">
                  <a:solidFill>
                    <a:srgbClr val="FF0000"/>
                  </a:solidFill>
                  <a:latin typeface="Arial" panose="020B0604020202020204" pitchFamily="34" charset="0"/>
                  <a:cs typeface="Arial" panose="020B0604020202020204" pitchFamily="34" charset="0"/>
                </a:rPr>
                <a:t>With Outliers</a:t>
              </a:r>
              <a:endParaRPr lang="en-AU"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7521742" y="5038208"/>
              <a:ext cx="1601712" cy="646331"/>
            </a:xfrm>
            <a:prstGeom prst="rect">
              <a:avLst/>
            </a:prstGeom>
            <a:noFill/>
          </p:spPr>
          <p:txBody>
            <a:bodyPr wrap="square" rtlCol="0">
              <a:spAutoFit/>
            </a:bodyPr>
            <a:lstStyle/>
            <a:p>
              <a:pPr algn="ctr"/>
              <a:r>
                <a:rPr lang="en-AU" dirty="0" smtClean="0">
                  <a:solidFill>
                    <a:srgbClr val="FF0000"/>
                  </a:solidFill>
                  <a:latin typeface="Arial" panose="020B0604020202020204" pitchFamily="34" charset="0"/>
                  <a:cs typeface="Arial" panose="020B0604020202020204" pitchFamily="34" charset="0"/>
                </a:rPr>
                <a:t>Without Outliers</a:t>
              </a:r>
              <a:endParaRPr lang="en-AU" dirty="0">
                <a:solidFill>
                  <a:srgbClr val="FF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224454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319367" y="151688"/>
            <a:ext cx="8357570" cy="637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b="1" dirty="0" smtClean="0">
                <a:latin typeface="Arial" panose="020B0604020202020204" pitchFamily="34" charset="0"/>
                <a:cs typeface="Arial" panose="020B0604020202020204" pitchFamily="34" charset="0"/>
              </a:rPr>
              <a:t>Regression Analysis: Summary</a:t>
            </a:r>
            <a:endParaRPr lang="en-AU" sz="2000" b="1" dirty="0">
              <a:latin typeface="Arial" panose="020B0604020202020204" pitchFamily="34" charset="0"/>
              <a:cs typeface="Arial" panose="020B0604020202020204" pitchFamily="34" charset="0"/>
            </a:endParaRPr>
          </a:p>
        </p:txBody>
      </p:sp>
      <p:sp>
        <p:nvSpPr>
          <p:cNvPr id="5" name="Rectangle 4"/>
          <p:cNvSpPr/>
          <p:nvPr/>
        </p:nvSpPr>
        <p:spPr>
          <a:xfrm>
            <a:off x="386206" y="970547"/>
            <a:ext cx="10306507" cy="5632311"/>
          </a:xfrm>
          <a:prstGeom prst="rect">
            <a:avLst/>
          </a:prstGeom>
        </p:spPr>
        <p:txBody>
          <a:bodyPr wrap="square">
            <a:spAutoFit/>
          </a:bodyPr>
          <a:lstStyle/>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R-squared values are very low, hence the models are not strongly fitted.</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The </a:t>
            </a:r>
            <a:r>
              <a:rPr lang="en-AU" dirty="0" smtClean="0">
                <a:solidFill>
                  <a:srgbClr val="FF0000"/>
                </a:solidFill>
                <a:latin typeface="Arial" panose="020B0604020202020204" pitchFamily="34" charset="0"/>
                <a:cs typeface="Arial" panose="020B0604020202020204" pitchFamily="34" charset="0"/>
              </a:rPr>
              <a:t>p-values </a:t>
            </a:r>
            <a:r>
              <a:rPr lang="en-AU" dirty="0" smtClean="0">
                <a:solidFill>
                  <a:schemeClr val="accent1">
                    <a:lumMod val="75000"/>
                  </a:schemeClr>
                </a:solidFill>
                <a:latin typeface="Arial" panose="020B0604020202020204" pitchFamily="34" charset="0"/>
                <a:cs typeface="Arial" panose="020B0604020202020204" pitchFamily="34" charset="0"/>
              </a:rPr>
              <a:t>of each feature is rather high, meaning the existing variables doesn’t strongly represent or influence the annual salary of the customers (as discovered earlier through the correlation plot)</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 Testing the model : </a:t>
            </a:r>
          </a:p>
          <a:p>
            <a:pPr lvl="1" algn="just"/>
            <a:endParaRPr lang="en-AU" dirty="0">
              <a:solidFill>
                <a:schemeClr val="accent1">
                  <a:lumMod val="75000"/>
                </a:schemeClr>
              </a:solidFill>
              <a:latin typeface="Arial" panose="020B0604020202020204" pitchFamily="34" charset="0"/>
              <a:cs typeface="Arial" panose="020B0604020202020204" pitchFamily="34" charset="0"/>
            </a:endParaRPr>
          </a:p>
          <a:p>
            <a:pPr marL="857250" lvl="1" indent="-400050" algn="just">
              <a:buFont typeface="+mj-lt"/>
              <a:buAutoNum type="romanUcPeriod"/>
            </a:pPr>
            <a:r>
              <a:rPr lang="en-AU" dirty="0" smtClean="0">
                <a:solidFill>
                  <a:schemeClr val="accent1">
                    <a:lumMod val="75000"/>
                  </a:schemeClr>
                </a:solidFill>
                <a:latin typeface="Arial" panose="020B0604020202020204" pitchFamily="34" charset="0"/>
                <a:cs typeface="Arial" panose="020B0604020202020204" pitchFamily="34" charset="0"/>
              </a:rPr>
              <a:t>With outliers (</a:t>
            </a:r>
            <a:r>
              <a:rPr lang="en-AU" dirty="0" smtClean="0">
                <a:solidFill>
                  <a:srgbClr val="FF0000"/>
                </a:solidFill>
                <a:latin typeface="Arial" panose="020B0604020202020204" pitchFamily="34" charset="0"/>
                <a:cs typeface="Arial" panose="020B0604020202020204" pitchFamily="34" charset="0"/>
              </a:rPr>
              <a:t>Model A</a:t>
            </a:r>
            <a:r>
              <a:rPr lang="en-AU" dirty="0" smtClean="0">
                <a:solidFill>
                  <a:schemeClr val="accent1">
                    <a:lumMod val="75000"/>
                  </a:schemeClr>
                </a:solidFill>
                <a:latin typeface="Arial" panose="020B0604020202020204" pitchFamily="34" charset="0"/>
                <a:cs typeface="Arial" panose="020B0604020202020204" pitchFamily="34" charset="0"/>
              </a:rPr>
              <a:t>) : 70 records to train the model and rest of the records (29) to evaluate the model </a:t>
            </a:r>
          </a:p>
          <a:p>
            <a:pPr marL="857250" lvl="1" indent="-400050" algn="just">
              <a:buFont typeface="+mj-lt"/>
              <a:buAutoNum type="romanUcPeriod"/>
            </a:pPr>
            <a:r>
              <a:rPr lang="en-AU" dirty="0" smtClean="0">
                <a:solidFill>
                  <a:schemeClr val="accent1">
                    <a:lumMod val="75000"/>
                  </a:schemeClr>
                </a:solidFill>
                <a:latin typeface="Arial" panose="020B0604020202020204" pitchFamily="34" charset="0"/>
                <a:cs typeface="Arial" panose="020B0604020202020204" pitchFamily="34" charset="0"/>
              </a:rPr>
              <a:t>Without </a:t>
            </a:r>
            <a:r>
              <a:rPr lang="en-AU" dirty="0">
                <a:solidFill>
                  <a:schemeClr val="accent1">
                    <a:lumMod val="75000"/>
                  </a:schemeClr>
                </a:solidFill>
                <a:latin typeface="Arial" panose="020B0604020202020204" pitchFamily="34" charset="0"/>
                <a:cs typeface="Arial" panose="020B0604020202020204" pitchFamily="34" charset="0"/>
              </a:rPr>
              <a:t>outliers (</a:t>
            </a:r>
            <a:r>
              <a:rPr lang="en-AU" dirty="0">
                <a:solidFill>
                  <a:srgbClr val="FF0000"/>
                </a:solidFill>
                <a:latin typeface="Arial" panose="020B0604020202020204" pitchFamily="34" charset="0"/>
                <a:cs typeface="Arial" panose="020B0604020202020204" pitchFamily="34" charset="0"/>
              </a:rPr>
              <a:t>Model </a:t>
            </a:r>
            <a:r>
              <a:rPr lang="en-AU" dirty="0" smtClean="0">
                <a:solidFill>
                  <a:srgbClr val="FF0000"/>
                </a:solidFill>
                <a:latin typeface="Arial" panose="020B0604020202020204" pitchFamily="34" charset="0"/>
                <a:cs typeface="Arial" panose="020B0604020202020204" pitchFamily="34" charset="0"/>
              </a:rPr>
              <a:t>B</a:t>
            </a:r>
            <a:r>
              <a:rPr lang="en-AU" dirty="0" smtClean="0">
                <a:solidFill>
                  <a:schemeClr val="accent1">
                    <a:lumMod val="75000"/>
                  </a:schemeClr>
                </a:solidFill>
                <a:latin typeface="Arial" panose="020B0604020202020204" pitchFamily="34" charset="0"/>
                <a:cs typeface="Arial" panose="020B0604020202020204" pitchFamily="34" charset="0"/>
              </a:rPr>
              <a:t>) </a:t>
            </a:r>
            <a:r>
              <a:rPr lang="en-AU" dirty="0">
                <a:solidFill>
                  <a:schemeClr val="accent1">
                    <a:lumMod val="75000"/>
                  </a:schemeClr>
                </a:solidFill>
                <a:latin typeface="Arial" panose="020B0604020202020204" pitchFamily="34" charset="0"/>
                <a:cs typeface="Arial" panose="020B0604020202020204" pitchFamily="34" charset="0"/>
              </a:rPr>
              <a:t>: 70 records to train the model and rest of the </a:t>
            </a:r>
            <a:r>
              <a:rPr lang="en-AU" dirty="0" smtClean="0">
                <a:solidFill>
                  <a:schemeClr val="accent1">
                    <a:lumMod val="75000"/>
                  </a:schemeClr>
                </a:solidFill>
                <a:latin typeface="Arial" panose="020B0604020202020204" pitchFamily="34" charset="0"/>
                <a:cs typeface="Arial" panose="020B0604020202020204" pitchFamily="34" charset="0"/>
              </a:rPr>
              <a:t>records (26) </a:t>
            </a:r>
            <a:r>
              <a:rPr lang="en-AU" dirty="0">
                <a:solidFill>
                  <a:schemeClr val="accent1">
                    <a:lumMod val="75000"/>
                  </a:schemeClr>
                </a:solidFill>
                <a:latin typeface="Arial" panose="020B0604020202020204" pitchFamily="34" charset="0"/>
                <a:cs typeface="Arial" panose="020B0604020202020204" pitchFamily="34" charset="0"/>
              </a:rPr>
              <a:t>to evaluate the model </a:t>
            </a:r>
            <a:endParaRPr lang="en-AU" dirty="0" smtClean="0">
              <a:solidFill>
                <a:schemeClr val="accent1">
                  <a:lumMod val="75000"/>
                </a:schemeClr>
              </a:solidFill>
              <a:latin typeface="Arial" panose="020B0604020202020204" pitchFamily="34" charset="0"/>
              <a:cs typeface="Arial" panose="020B0604020202020204" pitchFamily="34" charset="0"/>
            </a:endParaRPr>
          </a:p>
          <a:p>
            <a:pPr marL="857250" lvl="1" indent="-400050" algn="just">
              <a:buFont typeface="+mj-lt"/>
              <a:buAutoNum type="romanUcPeriod"/>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 Model A performance</a:t>
            </a:r>
            <a:r>
              <a:rPr lang="en-AU" dirty="0">
                <a:solidFill>
                  <a:schemeClr val="accent1">
                    <a:lumMod val="75000"/>
                  </a:schemeClr>
                </a:solidFill>
                <a:latin typeface="Arial" panose="020B0604020202020204" pitchFamily="34" charset="0"/>
                <a:cs typeface="Arial" panose="020B0604020202020204" pitchFamily="34" charset="0"/>
              </a:rPr>
              <a:t>:  </a:t>
            </a:r>
            <a:r>
              <a:rPr lang="en-AU" b="1" dirty="0" smtClean="0">
                <a:solidFill>
                  <a:schemeClr val="accent1">
                    <a:lumMod val="75000"/>
                  </a:schemeClr>
                </a:solidFill>
                <a:latin typeface="Arial" panose="020B0604020202020204" pitchFamily="34" charset="0"/>
                <a:cs typeface="Arial" panose="020B0604020202020204" pitchFamily="34" charset="0"/>
              </a:rPr>
              <a:t>15852.17 (Root Mean Squared Error (RMSE))</a:t>
            </a:r>
          </a:p>
          <a:p>
            <a:pPr algn="just"/>
            <a:endParaRPr lang="en-AU" b="1" dirty="0" smtClean="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b="1" dirty="0" smtClean="0">
                <a:solidFill>
                  <a:schemeClr val="accent1">
                    <a:lumMod val="75000"/>
                  </a:schemeClr>
                </a:solidFill>
                <a:latin typeface="Arial" panose="020B0604020202020204" pitchFamily="34" charset="0"/>
                <a:cs typeface="Arial" panose="020B0604020202020204" pitchFamily="34" charset="0"/>
              </a:rPr>
              <a:t> </a:t>
            </a:r>
            <a:r>
              <a:rPr lang="en-AU" dirty="0" smtClean="0">
                <a:solidFill>
                  <a:schemeClr val="accent1">
                    <a:lumMod val="75000"/>
                  </a:schemeClr>
                </a:solidFill>
                <a:latin typeface="Arial" panose="020B0604020202020204" pitchFamily="34" charset="0"/>
                <a:cs typeface="Arial" panose="020B0604020202020204" pitchFamily="34" charset="0"/>
              </a:rPr>
              <a:t>Model B </a:t>
            </a:r>
            <a:r>
              <a:rPr lang="en-AU" dirty="0">
                <a:solidFill>
                  <a:schemeClr val="accent1">
                    <a:lumMod val="75000"/>
                  </a:schemeClr>
                </a:solidFill>
                <a:latin typeface="Arial" panose="020B0604020202020204" pitchFamily="34" charset="0"/>
                <a:cs typeface="Arial" panose="020B0604020202020204" pitchFamily="34" charset="0"/>
              </a:rPr>
              <a:t>performance:  </a:t>
            </a:r>
            <a:r>
              <a:rPr lang="en-AU" b="1" dirty="0">
                <a:solidFill>
                  <a:schemeClr val="accent1">
                    <a:lumMod val="75000"/>
                  </a:schemeClr>
                </a:solidFill>
                <a:latin typeface="Arial" panose="020B0604020202020204" pitchFamily="34" charset="0"/>
                <a:cs typeface="Arial" panose="020B0604020202020204" pitchFamily="34" charset="0"/>
              </a:rPr>
              <a:t>14072.89 (Root Mean Squared Error (RMSE</a:t>
            </a:r>
            <a:r>
              <a:rPr lang="en-AU" b="1" dirty="0" smtClean="0">
                <a:solidFill>
                  <a:schemeClr val="accent1">
                    <a:lumMod val="75000"/>
                  </a:schemeClr>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AU" b="1"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Model A and Model B performance </a:t>
            </a:r>
            <a:r>
              <a:rPr lang="en-AU" dirty="0" smtClean="0">
                <a:solidFill>
                  <a:srgbClr val="FF0000"/>
                </a:solidFill>
                <a:latin typeface="Arial" panose="020B0604020202020204" pitchFamily="34" charset="0"/>
                <a:cs typeface="Arial" panose="020B0604020202020204" pitchFamily="34" charset="0"/>
              </a:rPr>
              <a:t>cannot be compared </a:t>
            </a:r>
            <a:r>
              <a:rPr lang="en-AU" dirty="0" smtClean="0">
                <a:solidFill>
                  <a:schemeClr val="accent1">
                    <a:lumMod val="75000"/>
                  </a:schemeClr>
                </a:solidFill>
                <a:latin typeface="Arial" panose="020B0604020202020204" pitchFamily="34" charset="0"/>
                <a:cs typeface="Arial" panose="020B0604020202020204" pitchFamily="34" charset="0"/>
              </a:rPr>
              <a:t>with each other, as the size of the evaluation sets are different from each other.  </a:t>
            </a:r>
            <a:r>
              <a:rPr lang="en-AU" dirty="0" smtClean="0">
                <a:solidFill>
                  <a:srgbClr val="FF0000"/>
                </a:solidFill>
                <a:latin typeface="Arial" panose="020B0604020202020204" pitchFamily="34" charset="0"/>
                <a:cs typeface="Arial" panose="020B0604020202020204" pitchFamily="34" charset="0"/>
              </a:rPr>
              <a:t>Out of sample RMSE </a:t>
            </a:r>
            <a:r>
              <a:rPr lang="en-AU" dirty="0" smtClean="0">
                <a:solidFill>
                  <a:schemeClr val="accent1">
                    <a:lumMod val="75000"/>
                  </a:schemeClr>
                </a:solidFill>
                <a:latin typeface="Arial" panose="020B0604020202020204" pitchFamily="34" charset="0"/>
                <a:cs typeface="Arial" panose="020B0604020202020204" pitchFamily="34" charset="0"/>
              </a:rPr>
              <a:t>needs to be calculated (using extra records) to assess the real performance of these models.</a:t>
            </a:r>
            <a:endParaRPr lang="en-AU" b="1" dirty="0" smtClean="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9776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txBox="1">
            <a:spLocks/>
          </p:cNvSpPr>
          <p:nvPr/>
        </p:nvSpPr>
        <p:spPr>
          <a:xfrm>
            <a:off x="319367" y="151688"/>
            <a:ext cx="8357570" cy="637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b="1" dirty="0" smtClean="0">
                <a:latin typeface="Arial" panose="020B0604020202020204" pitchFamily="34" charset="0"/>
                <a:cs typeface="Arial" panose="020B0604020202020204" pitchFamily="34" charset="0"/>
              </a:rPr>
              <a:t>Decision Tree Analysis: ANZ Customer Database</a:t>
            </a:r>
            <a:endParaRPr lang="en-AU" sz="2000" b="1" dirty="0">
              <a:latin typeface="Arial" panose="020B0604020202020204" pitchFamily="34" charset="0"/>
              <a:cs typeface="Arial" panose="020B0604020202020204" pitchFamily="34" charset="0"/>
            </a:endParaRPr>
          </a:p>
        </p:txBody>
      </p:sp>
      <p:sp>
        <p:nvSpPr>
          <p:cNvPr id="12" name="Rectangle 11"/>
          <p:cNvSpPr/>
          <p:nvPr/>
        </p:nvSpPr>
        <p:spPr>
          <a:xfrm>
            <a:off x="386206" y="871693"/>
            <a:ext cx="10306507" cy="1200329"/>
          </a:xfrm>
          <a:prstGeom prst="rect">
            <a:avLst/>
          </a:prstGeom>
        </p:spPr>
        <p:txBody>
          <a:bodyPr wrap="square">
            <a:spAutoFit/>
          </a:bodyPr>
          <a:lstStyle/>
          <a:p>
            <a:pPr marL="285750" indent="-285750" algn="just">
              <a:buFont typeface="Arial" panose="020B0604020202020204" pitchFamily="34" charset="0"/>
              <a:buChar char="•"/>
            </a:pPr>
            <a:r>
              <a:rPr lang="en-AU" dirty="0">
                <a:solidFill>
                  <a:schemeClr val="accent1">
                    <a:lumMod val="75000"/>
                  </a:schemeClr>
                </a:solidFill>
                <a:latin typeface="Arial" panose="020B0604020202020204" pitchFamily="34" charset="0"/>
                <a:cs typeface="Arial" panose="020B0604020202020204" pitchFamily="34" charset="0"/>
              </a:rPr>
              <a:t>U</a:t>
            </a:r>
            <a:r>
              <a:rPr lang="en-AU" dirty="0" smtClean="0">
                <a:solidFill>
                  <a:schemeClr val="accent1">
                    <a:lumMod val="75000"/>
                  </a:schemeClr>
                </a:solidFill>
                <a:latin typeface="Arial" panose="020B0604020202020204" pitchFamily="34" charset="0"/>
                <a:cs typeface="Arial" panose="020B0604020202020204" pitchFamily="34" charset="0"/>
              </a:rPr>
              <a:t>sing all the features engineered earlier (numerical and categorical). This includes </a:t>
            </a:r>
            <a:r>
              <a:rPr lang="en-AU" dirty="0" smtClean="0">
                <a:solidFill>
                  <a:srgbClr val="FF0000"/>
                </a:solidFill>
                <a:latin typeface="Arial" panose="020B0604020202020204" pitchFamily="34" charset="0"/>
                <a:cs typeface="Arial" panose="020B0604020202020204" pitchFamily="34" charset="0"/>
              </a:rPr>
              <a:t>Age, Annual Purchasing, Gender, and the State</a:t>
            </a:r>
          </a:p>
          <a:p>
            <a:pPr marL="285750" indent="-285750" algn="just">
              <a:buFont typeface="Arial" panose="020B0604020202020204" pitchFamily="34" charset="0"/>
              <a:buChar char="•"/>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Two decision trees: With Outliers vs Without Outliers</a:t>
            </a:r>
            <a:endParaRPr lang="en-AU" dirty="0">
              <a:solidFill>
                <a:schemeClr val="accent1">
                  <a:lumMod val="75000"/>
                </a:schemeClr>
              </a:solidFill>
              <a:latin typeface="Arial" panose="020B0604020202020204" pitchFamily="34" charset="0"/>
              <a:cs typeface="Arial" panose="020B0604020202020204" pitchFamily="34" charset="0"/>
            </a:endParaRPr>
          </a:p>
        </p:txBody>
      </p:sp>
      <p:sp>
        <p:nvSpPr>
          <p:cNvPr id="7" name="Rectangle 6"/>
          <p:cNvSpPr/>
          <p:nvPr/>
        </p:nvSpPr>
        <p:spPr>
          <a:xfrm>
            <a:off x="2084098" y="2231080"/>
            <a:ext cx="5845190" cy="369332"/>
          </a:xfrm>
          <a:prstGeom prst="rect">
            <a:avLst/>
          </a:prstGeom>
        </p:spPr>
        <p:txBody>
          <a:bodyPr wrap="none">
            <a:spAutoFit/>
          </a:bodyPr>
          <a:lstStyle/>
          <a:p>
            <a:r>
              <a:rPr lang="en-AU" b="1" dirty="0" err="1"/>
              <a:t>prediction_tree</a:t>
            </a:r>
            <a:r>
              <a:rPr lang="en-AU" b="1" dirty="0"/>
              <a:t> &lt;- </a:t>
            </a:r>
            <a:r>
              <a:rPr lang="en-AU" b="1" dirty="0" err="1"/>
              <a:t>rpart</a:t>
            </a:r>
            <a:r>
              <a:rPr lang="en-AU" b="1" dirty="0"/>
              <a:t>(</a:t>
            </a:r>
            <a:r>
              <a:rPr lang="en-AU" b="1" dirty="0" err="1"/>
              <a:t>Ann_Salary</a:t>
            </a:r>
            <a:r>
              <a:rPr lang="en-AU" b="1" dirty="0"/>
              <a:t> ~ ., data = </a:t>
            </a:r>
            <a:r>
              <a:rPr lang="en-AU" b="1" dirty="0" err="1"/>
              <a:t>salary_train</a:t>
            </a:r>
            <a:r>
              <a:rPr lang="en-AU" b="1"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26" y="2699267"/>
            <a:ext cx="4932528" cy="327316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745" y="2674553"/>
            <a:ext cx="4473127" cy="3372021"/>
          </a:xfrm>
          <a:prstGeom prst="rect">
            <a:avLst/>
          </a:prstGeom>
        </p:spPr>
      </p:pic>
      <p:sp>
        <p:nvSpPr>
          <p:cNvPr id="14" name="TextBox 13"/>
          <p:cNvSpPr txBox="1"/>
          <p:nvPr/>
        </p:nvSpPr>
        <p:spPr>
          <a:xfrm>
            <a:off x="2084098" y="6153161"/>
            <a:ext cx="1601712" cy="369332"/>
          </a:xfrm>
          <a:prstGeom prst="rect">
            <a:avLst/>
          </a:prstGeom>
          <a:noFill/>
        </p:spPr>
        <p:txBody>
          <a:bodyPr wrap="square" rtlCol="0">
            <a:spAutoFit/>
          </a:bodyPr>
          <a:lstStyle/>
          <a:p>
            <a:pPr algn="ctr"/>
            <a:r>
              <a:rPr lang="en-AU" dirty="0" smtClean="0">
                <a:solidFill>
                  <a:srgbClr val="FF0000"/>
                </a:solidFill>
                <a:latin typeface="Arial" panose="020B0604020202020204" pitchFamily="34" charset="0"/>
                <a:cs typeface="Arial" panose="020B0604020202020204" pitchFamily="34" charset="0"/>
              </a:rPr>
              <a:t>With Outliers</a:t>
            </a:r>
            <a:endParaRPr lang="en-AU" dirty="0">
              <a:solidFill>
                <a:srgbClr val="FF0000"/>
              </a:solidFill>
              <a:latin typeface="Arial" panose="020B0604020202020204" pitchFamily="34" charset="0"/>
              <a:cs typeface="Arial" panose="020B0604020202020204" pitchFamily="34" charset="0"/>
            </a:endParaRPr>
          </a:p>
        </p:txBody>
      </p:sp>
      <p:sp>
        <p:nvSpPr>
          <p:cNvPr id="15" name="TextBox 14"/>
          <p:cNvSpPr txBox="1"/>
          <p:nvPr/>
        </p:nvSpPr>
        <p:spPr>
          <a:xfrm>
            <a:off x="8485569" y="5972434"/>
            <a:ext cx="1601712" cy="646331"/>
          </a:xfrm>
          <a:prstGeom prst="rect">
            <a:avLst/>
          </a:prstGeom>
          <a:noFill/>
        </p:spPr>
        <p:txBody>
          <a:bodyPr wrap="square" rtlCol="0">
            <a:spAutoFit/>
          </a:bodyPr>
          <a:lstStyle/>
          <a:p>
            <a:pPr algn="ctr"/>
            <a:r>
              <a:rPr lang="en-AU" dirty="0" smtClean="0">
                <a:solidFill>
                  <a:srgbClr val="FF0000"/>
                </a:solidFill>
                <a:latin typeface="Arial" panose="020B0604020202020204" pitchFamily="34" charset="0"/>
                <a:cs typeface="Arial" panose="020B0604020202020204" pitchFamily="34" charset="0"/>
              </a:rPr>
              <a:t>Without Outliers</a:t>
            </a:r>
            <a:endParaRPr lang="en-AU"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80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319367" y="151688"/>
            <a:ext cx="8357570" cy="6376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b="1" dirty="0" smtClean="0">
                <a:latin typeface="Arial" panose="020B0604020202020204" pitchFamily="34" charset="0"/>
                <a:cs typeface="Arial" panose="020B0604020202020204" pitchFamily="34" charset="0"/>
              </a:rPr>
              <a:t>Decision Tree Analysis: Summary</a:t>
            </a:r>
            <a:endParaRPr lang="en-AU" sz="2000" b="1" dirty="0">
              <a:latin typeface="Arial" panose="020B0604020202020204" pitchFamily="34" charset="0"/>
              <a:cs typeface="Arial" panose="020B0604020202020204" pitchFamily="34" charset="0"/>
            </a:endParaRPr>
          </a:p>
        </p:txBody>
      </p:sp>
      <p:sp>
        <p:nvSpPr>
          <p:cNvPr id="7" name="Rectangle 6"/>
          <p:cNvSpPr/>
          <p:nvPr/>
        </p:nvSpPr>
        <p:spPr>
          <a:xfrm>
            <a:off x="402681" y="1110590"/>
            <a:ext cx="10306507" cy="4524315"/>
          </a:xfrm>
          <a:prstGeom prst="rect">
            <a:avLst/>
          </a:prstGeom>
        </p:spPr>
        <p:txBody>
          <a:bodyPr wrap="square">
            <a:spAutoFit/>
          </a:bodyPr>
          <a:lstStyle/>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Interestingly, in both the decision trees, </a:t>
            </a:r>
            <a:r>
              <a:rPr lang="en-AU" dirty="0" smtClean="0">
                <a:solidFill>
                  <a:srgbClr val="FF0000"/>
                </a:solidFill>
                <a:latin typeface="Arial" panose="020B0604020202020204" pitchFamily="34" charset="0"/>
                <a:cs typeface="Arial" panose="020B0604020202020204" pitchFamily="34" charset="0"/>
              </a:rPr>
              <a:t>“Gender Type” </a:t>
            </a:r>
            <a:r>
              <a:rPr lang="en-AU" dirty="0" smtClean="0">
                <a:solidFill>
                  <a:schemeClr val="accent1">
                    <a:lumMod val="75000"/>
                  </a:schemeClr>
                </a:solidFill>
                <a:latin typeface="Arial" panose="020B0604020202020204" pitchFamily="34" charset="0"/>
                <a:cs typeface="Arial" panose="020B0604020202020204" pitchFamily="34" charset="0"/>
              </a:rPr>
              <a:t>hasn’t recognised as an important feature when constructing the decision tree </a:t>
            </a:r>
          </a:p>
          <a:p>
            <a:pPr algn="just"/>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 Testing the model : </a:t>
            </a:r>
          </a:p>
          <a:p>
            <a:pPr lvl="1" algn="just"/>
            <a:endParaRPr lang="en-AU" dirty="0">
              <a:solidFill>
                <a:schemeClr val="accent1">
                  <a:lumMod val="75000"/>
                </a:schemeClr>
              </a:solidFill>
              <a:latin typeface="Arial" panose="020B0604020202020204" pitchFamily="34" charset="0"/>
              <a:cs typeface="Arial" panose="020B0604020202020204" pitchFamily="34" charset="0"/>
            </a:endParaRPr>
          </a:p>
          <a:p>
            <a:pPr marL="857250" lvl="1" indent="-400050" algn="just">
              <a:buFont typeface="+mj-lt"/>
              <a:buAutoNum type="romanUcPeriod"/>
            </a:pPr>
            <a:r>
              <a:rPr lang="en-AU" dirty="0" smtClean="0">
                <a:solidFill>
                  <a:schemeClr val="accent1">
                    <a:lumMod val="75000"/>
                  </a:schemeClr>
                </a:solidFill>
                <a:latin typeface="Arial" panose="020B0604020202020204" pitchFamily="34" charset="0"/>
                <a:cs typeface="Arial" panose="020B0604020202020204" pitchFamily="34" charset="0"/>
              </a:rPr>
              <a:t>With outliers (</a:t>
            </a:r>
            <a:r>
              <a:rPr lang="en-AU" dirty="0" smtClean="0">
                <a:solidFill>
                  <a:srgbClr val="FF0000"/>
                </a:solidFill>
                <a:latin typeface="Arial" panose="020B0604020202020204" pitchFamily="34" charset="0"/>
                <a:cs typeface="Arial" panose="020B0604020202020204" pitchFamily="34" charset="0"/>
              </a:rPr>
              <a:t>Model C</a:t>
            </a:r>
            <a:r>
              <a:rPr lang="en-AU" dirty="0" smtClean="0">
                <a:solidFill>
                  <a:schemeClr val="accent1">
                    <a:lumMod val="75000"/>
                  </a:schemeClr>
                </a:solidFill>
                <a:latin typeface="Arial" panose="020B0604020202020204" pitchFamily="34" charset="0"/>
                <a:cs typeface="Arial" panose="020B0604020202020204" pitchFamily="34" charset="0"/>
              </a:rPr>
              <a:t>) : 70 records to train the model and rest of the records (29) to evaluate the model </a:t>
            </a:r>
          </a:p>
          <a:p>
            <a:pPr marL="857250" lvl="1" indent="-400050" algn="just">
              <a:buFont typeface="+mj-lt"/>
              <a:buAutoNum type="romanUcPeriod"/>
            </a:pPr>
            <a:r>
              <a:rPr lang="en-AU" dirty="0" smtClean="0">
                <a:solidFill>
                  <a:schemeClr val="accent1">
                    <a:lumMod val="75000"/>
                  </a:schemeClr>
                </a:solidFill>
                <a:latin typeface="Arial" panose="020B0604020202020204" pitchFamily="34" charset="0"/>
                <a:cs typeface="Arial" panose="020B0604020202020204" pitchFamily="34" charset="0"/>
              </a:rPr>
              <a:t>Without </a:t>
            </a:r>
            <a:r>
              <a:rPr lang="en-AU" dirty="0">
                <a:solidFill>
                  <a:schemeClr val="accent1">
                    <a:lumMod val="75000"/>
                  </a:schemeClr>
                </a:solidFill>
                <a:latin typeface="Arial" panose="020B0604020202020204" pitchFamily="34" charset="0"/>
                <a:cs typeface="Arial" panose="020B0604020202020204" pitchFamily="34" charset="0"/>
              </a:rPr>
              <a:t>outliers (</a:t>
            </a:r>
            <a:r>
              <a:rPr lang="en-AU" dirty="0">
                <a:solidFill>
                  <a:srgbClr val="FF0000"/>
                </a:solidFill>
                <a:latin typeface="Arial" panose="020B0604020202020204" pitchFamily="34" charset="0"/>
                <a:cs typeface="Arial" panose="020B0604020202020204" pitchFamily="34" charset="0"/>
              </a:rPr>
              <a:t>Model D</a:t>
            </a:r>
            <a:r>
              <a:rPr lang="en-AU" dirty="0" smtClean="0">
                <a:solidFill>
                  <a:schemeClr val="accent1">
                    <a:lumMod val="75000"/>
                  </a:schemeClr>
                </a:solidFill>
                <a:latin typeface="Arial" panose="020B0604020202020204" pitchFamily="34" charset="0"/>
                <a:cs typeface="Arial" panose="020B0604020202020204" pitchFamily="34" charset="0"/>
              </a:rPr>
              <a:t>) </a:t>
            </a:r>
            <a:r>
              <a:rPr lang="en-AU" dirty="0">
                <a:solidFill>
                  <a:schemeClr val="accent1">
                    <a:lumMod val="75000"/>
                  </a:schemeClr>
                </a:solidFill>
                <a:latin typeface="Arial" panose="020B0604020202020204" pitchFamily="34" charset="0"/>
                <a:cs typeface="Arial" panose="020B0604020202020204" pitchFamily="34" charset="0"/>
              </a:rPr>
              <a:t>: 70 records to train the model and rest of the </a:t>
            </a:r>
            <a:r>
              <a:rPr lang="en-AU" dirty="0" smtClean="0">
                <a:solidFill>
                  <a:schemeClr val="accent1">
                    <a:lumMod val="75000"/>
                  </a:schemeClr>
                </a:solidFill>
                <a:latin typeface="Arial" panose="020B0604020202020204" pitchFamily="34" charset="0"/>
                <a:cs typeface="Arial" panose="020B0604020202020204" pitchFamily="34" charset="0"/>
              </a:rPr>
              <a:t>records (26) </a:t>
            </a:r>
            <a:r>
              <a:rPr lang="en-AU" dirty="0">
                <a:solidFill>
                  <a:schemeClr val="accent1">
                    <a:lumMod val="75000"/>
                  </a:schemeClr>
                </a:solidFill>
                <a:latin typeface="Arial" panose="020B0604020202020204" pitchFamily="34" charset="0"/>
                <a:cs typeface="Arial" panose="020B0604020202020204" pitchFamily="34" charset="0"/>
              </a:rPr>
              <a:t>to evaluate the model </a:t>
            </a:r>
            <a:endParaRPr lang="en-AU" dirty="0" smtClean="0">
              <a:solidFill>
                <a:schemeClr val="accent1">
                  <a:lumMod val="75000"/>
                </a:schemeClr>
              </a:solidFill>
              <a:latin typeface="Arial" panose="020B0604020202020204" pitchFamily="34" charset="0"/>
              <a:cs typeface="Arial" panose="020B0604020202020204" pitchFamily="34" charset="0"/>
            </a:endParaRPr>
          </a:p>
          <a:p>
            <a:pPr marL="857250" lvl="1" indent="-400050" algn="just">
              <a:buFont typeface="+mj-lt"/>
              <a:buAutoNum type="romanUcPeriod"/>
            </a:pPr>
            <a:endParaRPr lang="en-AU"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 Model C performance</a:t>
            </a:r>
            <a:r>
              <a:rPr lang="en-AU" dirty="0">
                <a:solidFill>
                  <a:schemeClr val="accent1">
                    <a:lumMod val="75000"/>
                  </a:schemeClr>
                </a:solidFill>
                <a:latin typeface="Arial" panose="020B0604020202020204" pitchFamily="34" charset="0"/>
                <a:cs typeface="Arial" panose="020B0604020202020204" pitchFamily="34" charset="0"/>
              </a:rPr>
              <a:t>:  </a:t>
            </a:r>
            <a:r>
              <a:rPr lang="en-AU" b="1" dirty="0">
                <a:solidFill>
                  <a:schemeClr val="accent1">
                    <a:lumMod val="75000"/>
                  </a:schemeClr>
                </a:solidFill>
                <a:latin typeface="Arial" panose="020B0604020202020204" pitchFamily="34" charset="0"/>
                <a:cs typeface="Arial" panose="020B0604020202020204" pitchFamily="34" charset="0"/>
              </a:rPr>
              <a:t>18669.96 </a:t>
            </a:r>
            <a:r>
              <a:rPr lang="en-AU" b="1" dirty="0" smtClean="0">
                <a:solidFill>
                  <a:schemeClr val="accent1">
                    <a:lumMod val="75000"/>
                  </a:schemeClr>
                </a:solidFill>
                <a:latin typeface="Arial" panose="020B0604020202020204" pitchFamily="34" charset="0"/>
                <a:cs typeface="Arial" panose="020B0604020202020204" pitchFamily="34" charset="0"/>
              </a:rPr>
              <a:t>(Root Mean Squared Error (RMSE))</a:t>
            </a:r>
          </a:p>
          <a:p>
            <a:pPr algn="just"/>
            <a:endParaRPr lang="en-AU" b="1" dirty="0" smtClean="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b="1" dirty="0" smtClean="0">
                <a:solidFill>
                  <a:schemeClr val="accent1">
                    <a:lumMod val="75000"/>
                  </a:schemeClr>
                </a:solidFill>
                <a:latin typeface="Arial" panose="020B0604020202020204" pitchFamily="34" charset="0"/>
                <a:cs typeface="Arial" panose="020B0604020202020204" pitchFamily="34" charset="0"/>
              </a:rPr>
              <a:t> </a:t>
            </a:r>
            <a:r>
              <a:rPr lang="en-AU" dirty="0" smtClean="0">
                <a:solidFill>
                  <a:schemeClr val="accent1">
                    <a:lumMod val="75000"/>
                  </a:schemeClr>
                </a:solidFill>
                <a:latin typeface="Arial" panose="020B0604020202020204" pitchFamily="34" charset="0"/>
                <a:cs typeface="Arial" panose="020B0604020202020204" pitchFamily="34" charset="0"/>
              </a:rPr>
              <a:t>Model D </a:t>
            </a:r>
            <a:r>
              <a:rPr lang="en-AU" dirty="0">
                <a:solidFill>
                  <a:schemeClr val="accent1">
                    <a:lumMod val="75000"/>
                  </a:schemeClr>
                </a:solidFill>
                <a:latin typeface="Arial" panose="020B0604020202020204" pitchFamily="34" charset="0"/>
                <a:cs typeface="Arial" panose="020B0604020202020204" pitchFamily="34" charset="0"/>
              </a:rPr>
              <a:t>performance:  </a:t>
            </a:r>
            <a:r>
              <a:rPr lang="en-AU" b="1" dirty="0">
                <a:solidFill>
                  <a:schemeClr val="accent1">
                    <a:lumMod val="75000"/>
                  </a:schemeClr>
                </a:solidFill>
                <a:latin typeface="Arial" panose="020B0604020202020204" pitchFamily="34" charset="0"/>
                <a:cs typeface="Arial" panose="020B0604020202020204" pitchFamily="34" charset="0"/>
              </a:rPr>
              <a:t>15785.71 (Root Mean Squared Error (RMSE</a:t>
            </a:r>
            <a:r>
              <a:rPr lang="en-AU" b="1" dirty="0" smtClean="0">
                <a:solidFill>
                  <a:schemeClr val="accent1">
                    <a:lumMod val="75000"/>
                  </a:schemeClr>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AU" b="1"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AU" dirty="0" smtClean="0">
                <a:solidFill>
                  <a:schemeClr val="accent1">
                    <a:lumMod val="75000"/>
                  </a:schemeClr>
                </a:solidFill>
                <a:latin typeface="Arial" panose="020B0604020202020204" pitchFamily="34" charset="0"/>
                <a:cs typeface="Arial" panose="020B0604020202020204" pitchFamily="34" charset="0"/>
              </a:rPr>
              <a:t>Just like before, Model A and Model B performance </a:t>
            </a:r>
            <a:r>
              <a:rPr lang="en-AU" dirty="0" smtClean="0">
                <a:solidFill>
                  <a:srgbClr val="FF0000"/>
                </a:solidFill>
                <a:latin typeface="Arial" panose="020B0604020202020204" pitchFamily="34" charset="0"/>
                <a:cs typeface="Arial" panose="020B0604020202020204" pitchFamily="34" charset="0"/>
              </a:rPr>
              <a:t>cannot be compared </a:t>
            </a:r>
            <a:r>
              <a:rPr lang="en-AU" dirty="0" smtClean="0">
                <a:solidFill>
                  <a:schemeClr val="accent1">
                    <a:lumMod val="75000"/>
                  </a:schemeClr>
                </a:solidFill>
                <a:latin typeface="Arial" panose="020B0604020202020204" pitchFamily="34" charset="0"/>
                <a:cs typeface="Arial" panose="020B0604020202020204" pitchFamily="34" charset="0"/>
              </a:rPr>
              <a:t>with each other, as the size of the evaluation sets are different from each other.  </a:t>
            </a:r>
            <a:endParaRPr lang="en-AU" b="1" dirty="0" smtClean="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175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1526</TotalTime>
  <Words>844</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ANZ Virtual Internship Program</vt:lpstr>
      <vt:lpstr>Annual Salary Analysis : ANZ Customer Database</vt:lpstr>
      <vt:lpstr>Additional Feature Engineering : ANZ Customer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Herath Bandara</dc:creator>
  <cp:lastModifiedBy>Herath Bandara</cp:lastModifiedBy>
  <cp:revision>107</cp:revision>
  <dcterms:created xsi:type="dcterms:W3CDTF">2019-04-29T10:48:27Z</dcterms:created>
  <dcterms:modified xsi:type="dcterms:W3CDTF">2019-05-05T14:20:54Z</dcterms:modified>
</cp:coreProperties>
</file>