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9" r:id="rId14"/>
    <p:sldId id="270" r:id="rId15"/>
    <p:sldId id="271" r:id="rId16"/>
    <p:sldId id="272" r:id="rId17"/>
    <p:sldId id="273" r:id="rId18"/>
    <p:sldId id="274" r:id="rId19"/>
    <p:sldId id="26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3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Graphics &amp; Animations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2D Graphics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42977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777240"/>
          </a:xfrm>
        </p:spPr>
        <p:txBody>
          <a:bodyPr/>
          <a:lstStyle/>
          <a:p>
            <a:r>
              <a:rPr lang="en-US" sz="3200" dirty="0" smtClean="0">
                <a:solidFill>
                  <a:srgbClr val="0070C0"/>
                </a:solidFill>
              </a:rPr>
              <a:t>Bitmap from Resources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686800" cy="3276600"/>
          </a:xfrm>
        </p:spPr>
        <p:txBody>
          <a:bodyPr>
            <a:normAutofit/>
          </a:bodyPr>
          <a:lstStyle/>
          <a:p>
            <a:r>
              <a:rPr lang="en-US" sz="2000" b="0" dirty="0"/>
              <a:t>Bitmap </a:t>
            </a:r>
            <a:r>
              <a:rPr lang="en-US" sz="2000" b="0" dirty="0" err="1"/>
              <a:t>bitmap</a:t>
            </a:r>
            <a:r>
              <a:rPr lang="en-US" sz="2000" b="0" dirty="0"/>
              <a:t> = </a:t>
            </a:r>
            <a:endParaRPr lang="en-US" sz="2000" b="0" dirty="0" smtClean="0"/>
          </a:p>
          <a:p>
            <a:r>
              <a:rPr lang="en-US" sz="2000" b="0" dirty="0" err="1" smtClean="0"/>
              <a:t>BitmapFactory.</a:t>
            </a:r>
            <a:r>
              <a:rPr lang="en-US" sz="2000" b="0" i="1" dirty="0" err="1" smtClean="0"/>
              <a:t>decodeResource</a:t>
            </a:r>
            <a:r>
              <a:rPr lang="en-US" sz="2000" b="0" i="1" dirty="0" smtClean="0"/>
              <a:t>(</a:t>
            </a:r>
            <a:r>
              <a:rPr lang="en-US" sz="2000" b="0" i="1" dirty="0" err="1" smtClean="0"/>
              <a:t>getResources</a:t>
            </a:r>
            <a:r>
              <a:rPr lang="en-US" sz="2000" b="0" i="1" dirty="0" smtClean="0"/>
              <a:t>(), </a:t>
            </a:r>
            <a:r>
              <a:rPr lang="en-US" sz="2000" b="0" i="1" dirty="0" err="1" smtClean="0"/>
              <a:t>R.drawable.bubble</a:t>
            </a:r>
            <a:r>
              <a:rPr lang="en-US" sz="2000" b="0" i="1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xmlns="" val="571364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777240"/>
          </a:xfrm>
        </p:spPr>
        <p:txBody>
          <a:bodyPr/>
          <a:lstStyle/>
          <a:p>
            <a:r>
              <a:rPr lang="en-US" sz="3200" dirty="0" smtClean="0">
                <a:solidFill>
                  <a:srgbClr val="0070C0"/>
                </a:solidFill>
              </a:rPr>
              <a:t>CREATE Custom View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686800" cy="54864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1400" b="0" dirty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400" b="0" dirty="0" err="1">
                <a:latin typeface="Consolas" pitchFamily="49" charset="0"/>
                <a:cs typeface="Consolas" pitchFamily="49" charset="0"/>
              </a:rPr>
              <a:t>BubbleView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> extends View{</a:t>
            </a:r>
          </a:p>
          <a:p>
            <a:r>
              <a:rPr lang="en-US" sz="1400" b="0" dirty="0">
                <a:latin typeface="Consolas" pitchFamily="49" charset="0"/>
                <a:cs typeface="Consolas" pitchFamily="49" charset="0"/>
              </a:rPr>
              <a:t>Bitmap </a:t>
            </a:r>
            <a:r>
              <a:rPr lang="en-US" sz="1400" b="0" dirty="0" err="1">
                <a:latin typeface="Consolas" pitchFamily="49" charset="0"/>
                <a:cs typeface="Consolas" pitchFamily="49" charset="0"/>
              </a:rPr>
              <a:t>bitmap</a:t>
            </a:r>
            <a:r>
              <a:rPr lang="en-US" sz="1400" b="0" dirty="0" smtClean="0">
                <a:latin typeface="Consolas" pitchFamily="49" charset="0"/>
                <a:cs typeface="Consolas" pitchFamily="49" charset="0"/>
              </a:rPr>
              <a:t>; Paint </a:t>
            </a:r>
            <a:r>
              <a:rPr lang="en-US" sz="1400" b="0" dirty="0" err="1">
                <a:latin typeface="Consolas" pitchFamily="49" charset="0"/>
                <a:cs typeface="Consolas" pitchFamily="49" charset="0"/>
              </a:rPr>
              <a:t>paint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> = new Paint</a:t>
            </a:r>
            <a:r>
              <a:rPr lang="en-US" sz="1400" b="0" dirty="0" smtClean="0">
                <a:latin typeface="Consolas" pitchFamily="49" charset="0"/>
                <a:cs typeface="Consolas" pitchFamily="49" charset="0"/>
              </a:rPr>
              <a:t>(); Random </a:t>
            </a:r>
            <a:r>
              <a:rPr lang="en-US" sz="1400" b="0" dirty="0" err="1">
                <a:latin typeface="Consolas" pitchFamily="49" charset="0"/>
                <a:cs typeface="Consolas" pitchFamily="49" charset="0"/>
              </a:rPr>
              <a:t>random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> = new Random();</a:t>
            </a:r>
          </a:p>
          <a:p>
            <a:r>
              <a:rPr lang="en-US" sz="1400" b="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> x =50</a:t>
            </a:r>
            <a:r>
              <a:rPr lang="en-US" sz="1400" b="0" dirty="0" smtClean="0">
                <a:latin typeface="Consolas" pitchFamily="49" charset="0"/>
                <a:cs typeface="Consolas" pitchFamily="49" charset="0"/>
              </a:rPr>
              <a:t>, y=50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400" b="0" dirty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400" b="0" dirty="0" err="1">
                <a:latin typeface="Consolas" pitchFamily="49" charset="0"/>
                <a:cs typeface="Consolas" pitchFamily="49" charset="0"/>
              </a:rPr>
              <a:t>BubbleView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>(Context </a:t>
            </a:r>
            <a:r>
              <a:rPr lang="en-US" sz="1400" b="0" dirty="0" err="1">
                <a:latin typeface="Consolas" pitchFamily="49" charset="0"/>
                <a:cs typeface="Consolas" pitchFamily="49" charset="0"/>
              </a:rPr>
              <a:t>context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>, Bitmap bitmap) {</a:t>
            </a:r>
          </a:p>
          <a:p>
            <a:r>
              <a:rPr lang="en-US" sz="1400" b="0" dirty="0" smtClean="0">
                <a:latin typeface="Consolas" pitchFamily="49" charset="0"/>
                <a:cs typeface="Consolas" pitchFamily="49" charset="0"/>
              </a:rPr>
              <a:t>	super(context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b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b="0" dirty="0" err="1" smtClean="0">
                <a:latin typeface="Consolas" pitchFamily="49" charset="0"/>
                <a:cs typeface="Consolas" pitchFamily="49" charset="0"/>
              </a:rPr>
              <a:t>this.bitmap</a:t>
            </a:r>
            <a:r>
              <a:rPr lang="en-US" sz="1400" b="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>=  </a:t>
            </a:r>
            <a:r>
              <a:rPr lang="en-US" sz="1400" b="0" dirty="0" err="1">
                <a:latin typeface="Consolas" pitchFamily="49" charset="0"/>
                <a:cs typeface="Consolas" pitchFamily="49" charset="0"/>
              </a:rPr>
              <a:t>Bitmap.</a:t>
            </a:r>
            <a:r>
              <a:rPr lang="en-US" sz="1400" b="0" i="1" dirty="0" err="1">
                <a:latin typeface="Consolas" pitchFamily="49" charset="0"/>
                <a:cs typeface="Consolas" pitchFamily="49" charset="0"/>
              </a:rPr>
              <a:t>createScaledBitmap</a:t>
            </a:r>
            <a:r>
              <a:rPr lang="en-US" sz="1400" b="0" i="1" dirty="0">
                <a:latin typeface="Consolas" pitchFamily="49" charset="0"/>
                <a:cs typeface="Consolas" pitchFamily="49" charset="0"/>
              </a:rPr>
              <a:t>(bitmap, 200, 200, false);</a:t>
            </a:r>
          </a:p>
          <a:p>
            <a:r>
              <a:rPr lang="en-US" sz="1400" b="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400" b="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b="0" dirty="0">
                <a:latin typeface="Consolas" pitchFamily="49" charset="0"/>
                <a:cs typeface="Consolas" pitchFamily="49" charset="0"/>
              </a:rPr>
              <a:t>@Override</a:t>
            </a:r>
          </a:p>
          <a:p>
            <a:r>
              <a:rPr lang="en-US" sz="1400" b="0" dirty="0">
                <a:latin typeface="Consolas" pitchFamily="49" charset="0"/>
                <a:cs typeface="Consolas" pitchFamily="49" charset="0"/>
              </a:rPr>
              <a:t>protected void </a:t>
            </a:r>
            <a:r>
              <a:rPr lang="en-US" sz="1400" b="0" dirty="0" err="1">
                <a:latin typeface="Consolas" pitchFamily="49" charset="0"/>
                <a:cs typeface="Consolas" pitchFamily="49" charset="0"/>
              </a:rPr>
              <a:t>onDraw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>(Canvas canvas) {</a:t>
            </a:r>
          </a:p>
          <a:p>
            <a:r>
              <a:rPr lang="en-US" sz="1400" b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b="0" dirty="0" err="1" smtClean="0">
                <a:latin typeface="Consolas" pitchFamily="49" charset="0"/>
                <a:cs typeface="Consolas" pitchFamily="49" charset="0"/>
              </a:rPr>
              <a:t>canvas.drawBitmap</a:t>
            </a:r>
            <a:r>
              <a:rPr lang="en-US" sz="1400" b="0" dirty="0" smtClean="0">
                <a:latin typeface="Consolas" pitchFamily="49" charset="0"/>
                <a:cs typeface="Consolas" pitchFamily="49" charset="0"/>
              </a:rPr>
              <a:t>(bitmap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>, x, y, paint);</a:t>
            </a:r>
          </a:p>
          <a:p>
            <a:r>
              <a:rPr lang="en-US" sz="1400" b="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400" b="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b="0" dirty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400" b="0" dirty="0" err="1"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> move(){</a:t>
            </a:r>
          </a:p>
          <a:p>
            <a:r>
              <a:rPr lang="en-US" sz="1400" b="0" dirty="0" smtClean="0">
                <a:latin typeface="Consolas" pitchFamily="49" charset="0"/>
                <a:cs typeface="Consolas" pitchFamily="49" charset="0"/>
              </a:rPr>
              <a:t>	x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>+=</a:t>
            </a:r>
            <a:r>
              <a:rPr lang="en-US" sz="1400" b="0" dirty="0" err="1">
                <a:latin typeface="Consolas" pitchFamily="49" charset="0"/>
                <a:cs typeface="Consolas" pitchFamily="49" charset="0"/>
              </a:rPr>
              <a:t>random.nextInt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>(5);</a:t>
            </a:r>
          </a:p>
          <a:p>
            <a:r>
              <a:rPr lang="en-US" sz="1400" b="0" dirty="0" smtClean="0">
                <a:latin typeface="Consolas" pitchFamily="49" charset="0"/>
                <a:cs typeface="Consolas" pitchFamily="49" charset="0"/>
              </a:rPr>
              <a:t>	y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>+=</a:t>
            </a:r>
            <a:r>
              <a:rPr lang="en-US" sz="1400" b="0" dirty="0" err="1">
                <a:latin typeface="Consolas" pitchFamily="49" charset="0"/>
                <a:cs typeface="Consolas" pitchFamily="49" charset="0"/>
              </a:rPr>
              <a:t>random.nextInt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>(5);</a:t>
            </a:r>
          </a:p>
          <a:p>
            <a:r>
              <a:rPr lang="en-US" sz="1400" b="0" dirty="0" smtClean="0">
                <a:latin typeface="Consolas" pitchFamily="49" charset="0"/>
                <a:cs typeface="Consolas" pitchFamily="49" charset="0"/>
              </a:rPr>
              <a:t>	return 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>true;</a:t>
            </a:r>
          </a:p>
          <a:p>
            <a:r>
              <a:rPr lang="en-US" sz="1400" b="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400" b="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b="0" dirty="0">
                <a:latin typeface="Consolas" pitchFamily="49" charset="0"/>
                <a:cs typeface="Consolas" pitchFamily="49" charset="0"/>
              </a:rPr>
              <a:t>}</a:t>
            </a:r>
            <a:endParaRPr lang="en-US" sz="1400" b="0" i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94923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777240"/>
          </a:xfrm>
        </p:spPr>
        <p:txBody>
          <a:bodyPr/>
          <a:lstStyle/>
          <a:p>
            <a:r>
              <a:rPr lang="en-US" sz="3200" dirty="0" smtClean="0">
                <a:solidFill>
                  <a:srgbClr val="0070C0"/>
                </a:solidFill>
              </a:rPr>
              <a:t>Animate Custom View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686800" cy="54864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400" b="0" dirty="0">
                <a:latin typeface="Consolas" pitchFamily="49" charset="0"/>
                <a:cs typeface="Consolas" pitchFamily="49" charset="0"/>
              </a:rPr>
              <a:t>new Thread(new Runnable() {</a:t>
            </a:r>
          </a:p>
          <a:p>
            <a:r>
              <a:rPr lang="en-US" sz="2400" b="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400" b="0" dirty="0" smtClean="0">
                <a:latin typeface="Consolas" pitchFamily="49" charset="0"/>
                <a:cs typeface="Consolas" pitchFamily="49" charset="0"/>
              </a:rPr>
              <a:t>@</a:t>
            </a:r>
            <a:r>
              <a:rPr lang="en-US" sz="2400" b="0" dirty="0">
                <a:latin typeface="Consolas" pitchFamily="49" charset="0"/>
                <a:cs typeface="Consolas" pitchFamily="49" charset="0"/>
              </a:rPr>
              <a:t>Override</a:t>
            </a:r>
          </a:p>
          <a:p>
            <a:r>
              <a:rPr lang="en-US" sz="2400" b="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400" b="0" dirty="0" smtClean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400" b="0" dirty="0">
                <a:latin typeface="Consolas" pitchFamily="49" charset="0"/>
                <a:cs typeface="Consolas" pitchFamily="49" charset="0"/>
              </a:rPr>
              <a:t>void run() {</a:t>
            </a:r>
          </a:p>
          <a:p>
            <a:r>
              <a:rPr lang="en-US" sz="2400" b="0" dirty="0">
                <a:latin typeface="Consolas" pitchFamily="49" charset="0"/>
                <a:cs typeface="Consolas" pitchFamily="49" charset="0"/>
              </a:rPr>
              <a:t>			</a:t>
            </a:r>
            <a:r>
              <a:rPr lang="en-US" sz="2400" b="0" dirty="0" smtClean="0">
                <a:latin typeface="Consolas" pitchFamily="49" charset="0"/>
                <a:cs typeface="Consolas" pitchFamily="49" charset="0"/>
              </a:rPr>
              <a:t>while(</a:t>
            </a:r>
            <a:r>
              <a:rPr lang="en-US" sz="2400" b="0" dirty="0" err="1" smtClean="0">
                <a:latin typeface="Consolas" pitchFamily="49" charset="0"/>
                <a:cs typeface="Consolas" pitchFamily="49" charset="0"/>
              </a:rPr>
              <a:t>bView.move</a:t>
            </a:r>
            <a:r>
              <a:rPr lang="en-US" sz="2400" b="0" dirty="0">
                <a:latin typeface="Consolas" pitchFamily="49" charset="0"/>
                <a:cs typeface="Consolas" pitchFamily="49" charset="0"/>
              </a:rPr>
              <a:t>()){</a:t>
            </a:r>
          </a:p>
          <a:p>
            <a:r>
              <a:rPr lang="en-US" sz="2400" b="0" dirty="0">
                <a:latin typeface="Consolas" pitchFamily="49" charset="0"/>
                <a:cs typeface="Consolas" pitchFamily="49" charset="0"/>
              </a:rPr>
              <a:t>				</a:t>
            </a:r>
            <a:r>
              <a:rPr lang="en-US" sz="2400" b="0" dirty="0" err="1" smtClean="0">
                <a:latin typeface="Consolas" pitchFamily="49" charset="0"/>
                <a:cs typeface="Consolas" pitchFamily="49" charset="0"/>
              </a:rPr>
              <a:t>bView.postInvalidate</a:t>
            </a:r>
            <a:r>
              <a:rPr lang="en-US" sz="2400" b="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2400" b="0" dirty="0">
                <a:latin typeface="Consolas" pitchFamily="49" charset="0"/>
                <a:cs typeface="Consolas" pitchFamily="49" charset="0"/>
              </a:rPr>
              <a:t>				</a:t>
            </a:r>
            <a:r>
              <a:rPr lang="en-US" sz="2400" b="0" dirty="0" smtClean="0">
                <a:latin typeface="Consolas" pitchFamily="49" charset="0"/>
                <a:cs typeface="Consolas" pitchFamily="49" charset="0"/>
              </a:rPr>
              <a:t>try </a:t>
            </a:r>
            <a:r>
              <a:rPr lang="en-US" sz="2400" b="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400" b="0" dirty="0">
                <a:latin typeface="Consolas" pitchFamily="49" charset="0"/>
                <a:cs typeface="Consolas" pitchFamily="49" charset="0"/>
              </a:rPr>
              <a:t>					</a:t>
            </a:r>
            <a:r>
              <a:rPr lang="en-US" sz="2400" b="0" dirty="0" err="1" smtClean="0">
                <a:latin typeface="Consolas" pitchFamily="49" charset="0"/>
                <a:cs typeface="Consolas" pitchFamily="49" charset="0"/>
              </a:rPr>
              <a:t>Thread.sleep</a:t>
            </a:r>
            <a:r>
              <a:rPr lang="en-US" sz="2400" b="0" dirty="0" smtClean="0">
                <a:latin typeface="Consolas" pitchFamily="49" charset="0"/>
                <a:cs typeface="Consolas" pitchFamily="49" charset="0"/>
              </a:rPr>
              <a:t>(100</a:t>
            </a:r>
            <a:r>
              <a:rPr lang="en-US" sz="2400" b="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400" b="0" dirty="0">
                <a:latin typeface="Consolas" pitchFamily="49" charset="0"/>
                <a:cs typeface="Consolas" pitchFamily="49" charset="0"/>
              </a:rPr>
              <a:t>				</a:t>
            </a:r>
            <a:r>
              <a:rPr lang="en-US" sz="2400" b="0" dirty="0" smtClean="0">
                <a:latin typeface="Consolas" pitchFamily="49" charset="0"/>
                <a:cs typeface="Consolas" pitchFamily="49" charset="0"/>
              </a:rPr>
              <a:t>} </a:t>
            </a:r>
            <a:r>
              <a:rPr lang="en-US" sz="2400" b="0" dirty="0">
                <a:latin typeface="Consolas" pitchFamily="49" charset="0"/>
                <a:cs typeface="Consolas" pitchFamily="49" charset="0"/>
              </a:rPr>
              <a:t>catch (Exception e) </a:t>
            </a:r>
            <a:r>
              <a:rPr lang="en-US" sz="2400" b="0" dirty="0" smtClean="0">
                <a:latin typeface="Consolas" pitchFamily="49" charset="0"/>
                <a:cs typeface="Consolas" pitchFamily="49" charset="0"/>
              </a:rPr>
              <a:t>{}</a:t>
            </a:r>
            <a:endParaRPr lang="en-US" sz="2400" b="0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0" dirty="0">
                <a:latin typeface="Consolas" pitchFamily="49" charset="0"/>
                <a:cs typeface="Consolas" pitchFamily="49" charset="0"/>
              </a:rPr>
              <a:t>			</a:t>
            </a:r>
            <a:r>
              <a:rPr lang="en-US" sz="2400" b="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2400" b="0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2400" b="0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0" dirty="0" smtClean="0">
                <a:latin typeface="Consolas" pitchFamily="49" charset="0"/>
                <a:cs typeface="Consolas" pitchFamily="49" charset="0"/>
              </a:rPr>
              <a:t>}).</a:t>
            </a:r>
            <a:r>
              <a:rPr lang="en-US" sz="2400" b="0" dirty="0">
                <a:latin typeface="Consolas" pitchFamily="49" charset="0"/>
                <a:cs typeface="Consolas" pitchFamily="49" charset="0"/>
              </a:rPr>
              <a:t>start();</a:t>
            </a:r>
            <a:endParaRPr lang="en-US" sz="2400" b="0" i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99995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777240"/>
          </a:xfrm>
        </p:spPr>
        <p:txBody>
          <a:bodyPr/>
          <a:lstStyle/>
          <a:p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ANIMATIONS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371600"/>
            <a:ext cx="7520940" cy="3581400"/>
          </a:xfrm>
        </p:spPr>
        <p:txBody>
          <a:bodyPr/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GameView</a:t>
            </a:r>
            <a:endParaRPr lang="en-US" sz="2400" dirty="0" smtClean="0"/>
          </a:p>
          <a:p>
            <a:r>
              <a:rPr lang="en-US" dirty="0" smtClean="0"/>
              <a:t>	To Handle the View</a:t>
            </a:r>
            <a:endParaRPr lang="en-US" dirty="0"/>
          </a:p>
          <a:p>
            <a:r>
              <a:rPr lang="en-US" sz="2400" dirty="0" err="1">
                <a:solidFill>
                  <a:srgbClr val="FF0000"/>
                </a:solidFill>
              </a:rPr>
              <a:t>GameThread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dirty="0"/>
              <a:t>	To </a:t>
            </a:r>
            <a:r>
              <a:rPr lang="en-US" dirty="0" smtClean="0"/>
              <a:t>run with graphics</a:t>
            </a:r>
            <a:endParaRPr lang="en-US" dirty="0"/>
          </a:p>
          <a:p>
            <a:r>
              <a:rPr lang="en-US" sz="2400" dirty="0" smtClean="0">
                <a:solidFill>
                  <a:srgbClr val="FF0000"/>
                </a:solidFill>
              </a:rPr>
              <a:t>Sprite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dirty="0"/>
              <a:t>	To </a:t>
            </a:r>
            <a:r>
              <a:rPr lang="en-US" dirty="0" smtClean="0"/>
              <a:t>make animations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5061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777240"/>
          </a:xfrm>
        </p:spPr>
        <p:txBody>
          <a:bodyPr/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Game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686800" cy="54864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1400" b="0" dirty="0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400" b="0" dirty="0" err="1">
                <a:latin typeface="Consolas" pitchFamily="49" charset="0"/>
                <a:cs typeface="Consolas" pitchFamily="49" charset="0"/>
              </a:rPr>
              <a:t>GameView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> extends </a:t>
            </a:r>
            <a:r>
              <a:rPr lang="en-US" sz="1400" b="0" dirty="0" err="1">
                <a:latin typeface="Consolas" pitchFamily="49" charset="0"/>
                <a:cs typeface="Consolas" pitchFamily="49" charset="0"/>
              </a:rPr>
              <a:t>SurfaceView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1400" b="0" dirty="0">
                <a:latin typeface="Consolas" pitchFamily="49" charset="0"/>
                <a:cs typeface="Consolas" pitchFamily="49" charset="0"/>
              </a:rPr>
              <a:t>    private Bitmap bmp;</a:t>
            </a:r>
          </a:p>
          <a:p>
            <a:r>
              <a:rPr lang="en-US" sz="1400" b="0" dirty="0">
                <a:latin typeface="Consolas" pitchFamily="49" charset="0"/>
                <a:cs typeface="Consolas" pitchFamily="49" charset="0"/>
              </a:rPr>
              <a:t>    private </a:t>
            </a:r>
            <a:r>
              <a:rPr lang="en-US" sz="1400" b="0" dirty="0" err="1">
                <a:latin typeface="Consolas" pitchFamily="49" charset="0"/>
                <a:cs typeface="Consolas" pitchFamily="49" charset="0"/>
              </a:rPr>
              <a:t>SurfaceHolder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> holder;</a:t>
            </a:r>
          </a:p>
          <a:p>
            <a:r>
              <a:rPr lang="en-US" sz="1400" b="0" dirty="0">
                <a:latin typeface="Consolas" pitchFamily="49" charset="0"/>
                <a:cs typeface="Consolas" pitchFamily="49" charset="0"/>
              </a:rPr>
              <a:t>    private </a:t>
            </a:r>
            <a:r>
              <a:rPr lang="en-US" sz="1400" b="0" dirty="0" err="1">
                <a:latin typeface="Consolas" pitchFamily="49" charset="0"/>
                <a:cs typeface="Consolas" pitchFamily="49" charset="0"/>
              </a:rPr>
              <a:t>GameLoopThread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0" dirty="0" err="1">
                <a:latin typeface="Consolas" pitchFamily="49" charset="0"/>
                <a:cs typeface="Consolas" pitchFamily="49" charset="0"/>
              </a:rPr>
              <a:t>gameLoopThread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400" b="0" dirty="0">
                <a:latin typeface="Consolas" pitchFamily="49" charset="0"/>
                <a:cs typeface="Consolas" pitchFamily="49" charset="0"/>
              </a:rPr>
              <a:t>    private Sprite </a:t>
            </a:r>
            <a:r>
              <a:rPr lang="en-US" sz="1400" b="0" dirty="0" err="1">
                <a:latin typeface="Consolas" pitchFamily="49" charset="0"/>
                <a:cs typeface="Consolas" pitchFamily="49" charset="0"/>
              </a:rPr>
              <a:t>sprite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400" b="0" dirty="0">
                <a:latin typeface="Consolas" pitchFamily="49" charset="0"/>
                <a:cs typeface="Consolas" pitchFamily="49" charset="0"/>
              </a:rPr>
              <a:t>   </a:t>
            </a:r>
          </a:p>
          <a:p>
            <a:r>
              <a:rPr lang="en-US" sz="1400" b="0" dirty="0"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1400" b="0" dirty="0" err="1">
                <a:latin typeface="Consolas" pitchFamily="49" charset="0"/>
                <a:cs typeface="Consolas" pitchFamily="49" charset="0"/>
              </a:rPr>
              <a:t>GameView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>(Context context) {</a:t>
            </a:r>
          </a:p>
          <a:p>
            <a:r>
              <a:rPr lang="en-US" sz="1400" b="0" dirty="0">
                <a:latin typeface="Consolas" pitchFamily="49" charset="0"/>
                <a:cs typeface="Consolas" pitchFamily="49" charset="0"/>
              </a:rPr>
              <a:t>          super(context);</a:t>
            </a:r>
          </a:p>
          <a:p>
            <a:r>
              <a:rPr lang="en-US" sz="1400" b="0" dirty="0"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1400" b="0" dirty="0" err="1">
                <a:latin typeface="Consolas" pitchFamily="49" charset="0"/>
                <a:cs typeface="Consolas" pitchFamily="49" charset="0"/>
              </a:rPr>
              <a:t>gameLoopThread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400" b="0" dirty="0" err="1">
                <a:latin typeface="Consolas" pitchFamily="49" charset="0"/>
                <a:cs typeface="Consolas" pitchFamily="49" charset="0"/>
              </a:rPr>
              <a:t>GameLoopThread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>(this);</a:t>
            </a:r>
          </a:p>
          <a:p>
            <a:r>
              <a:rPr lang="en-US" sz="1400" b="0" dirty="0">
                <a:latin typeface="Consolas" pitchFamily="49" charset="0"/>
                <a:cs typeface="Consolas" pitchFamily="49" charset="0"/>
              </a:rPr>
              <a:t>          holder = </a:t>
            </a:r>
            <a:r>
              <a:rPr lang="en-US" sz="1400" b="0" dirty="0" err="1">
                <a:latin typeface="Consolas" pitchFamily="49" charset="0"/>
                <a:cs typeface="Consolas" pitchFamily="49" charset="0"/>
              </a:rPr>
              <a:t>getHolder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400" b="0" dirty="0" smtClean="0">
                <a:latin typeface="Consolas" pitchFamily="49" charset="0"/>
                <a:cs typeface="Consolas" pitchFamily="49" charset="0"/>
              </a:rPr>
              <a:t>		bmp 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400" b="0" dirty="0" err="1">
                <a:latin typeface="Consolas" pitchFamily="49" charset="0"/>
                <a:cs typeface="Consolas" pitchFamily="49" charset="0"/>
              </a:rPr>
              <a:t>BitmapFactory.decodeResource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b="0" dirty="0" err="1">
                <a:latin typeface="Consolas" pitchFamily="49" charset="0"/>
                <a:cs typeface="Consolas" pitchFamily="49" charset="0"/>
              </a:rPr>
              <a:t>getResources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>(), </a:t>
            </a:r>
            <a:r>
              <a:rPr lang="en-US" sz="1400" b="0" dirty="0" err="1">
                <a:latin typeface="Consolas" pitchFamily="49" charset="0"/>
                <a:cs typeface="Consolas" pitchFamily="49" charset="0"/>
              </a:rPr>
              <a:t>R.drawable.image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b="0" dirty="0">
                <a:latin typeface="Consolas" pitchFamily="49" charset="0"/>
                <a:cs typeface="Consolas" pitchFamily="49" charset="0"/>
              </a:rPr>
              <a:t>          sprite = new Sprite(</a:t>
            </a:r>
            <a:r>
              <a:rPr lang="en-US" sz="1400" b="0" dirty="0" err="1">
                <a:latin typeface="Consolas" pitchFamily="49" charset="0"/>
                <a:cs typeface="Consolas" pitchFamily="49" charset="0"/>
              </a:rPr>
              <a:t>this,bmp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b="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endParaRPr lang="en-US" sz="1400" b="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b="0" dirty="0">
                <a:latin typeface="Consolas" pitchFamily="49" charset="0"/>
                <a:cs typeface="Consolas" pitchFamily="49" charset="0"/>
              </a:rPr>
              <a:t>    @</a:t>
            </a:r>
            <a:r>
              <a:rPr lang="en-US" sz="1400" b="0" dirty="0" err="1">
                <a:latin typeface="Consolas" pitchFamily="49" charset="0"/>
                <a:cs typeface="Consolas" pitchFamily="49" charset="0"/>
              </a:rPr>
              <a:t>SuppressLint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1400" b="0" dirty="0" err="1">
                <a:latin typeface="Consolas" pitchFamily="49" charset="0"/>
                <a:cs typeface="Consolas" pitchFamily="49" charset="0"/>
              </a:rPr>
              <a:t>WrongCall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>")</a:t>
            </a:r>
          </a:p>
          <a:p>
            <a:r>
              <a:rPr lang="en-US" sz="1400" b="0" dirty="0">
                <a:latin typeface="Consolas" pitchFamily="49" charset="0"/>
                <a:cs typeface="Consolas" pitchFamily="49" charset="0"/>
              </a:rPr>
              <a:t>	@Override</a:t>
            </a:r>
          </a:p>
          <a:p>
            <a:r>
              <a:rPr lang="en-US" sz="1400" b="0" dirty="0">
                <a:latin typeface="Consolas" pitchFamily="49" charset="0"/>
                <a:cs typeface="Consolas" pitchFamily="49" charset="0"/>
              </a:rPr>
              <a:t>    protected void </a:t>
            </a:r>
            <a:r>
              <a:rPr lang="en-US" sz="1400" b="0" dirty="0" err="1">
                <a:latin typeface="Consolas" pitchFamily="49" charset="0"/>
                <a:cs typeface="Consolas" pitchFamily="49" charset="0"/>
              </a:rPr>
              <a:t>onDraw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>(Canvas canvas) {</a:t>
            </a:r>
          </a:p>
          <a:p>
            <a:r>
              <a:rPr lang="en-US" sz="1400" b="0" dirty="0"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1400" b="0" dirty="0" err="1">
                <a:latin typeface="Consolas" pitchFamily="49" charset="0"/>
                <a:cs typeface="Consolas" pitchFamily="49" charset="0"/>
              </a:rPr>
              <a:t>canvas.drawColor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b="0" dirty="0" err="1">
                <a:latin typeface="Consolas" pitchFamily="49" charset="0"/>
                <a:cs typeface="Consolas" pitchFamily="49" charset="0"/>
              </a:rPr>
              <a:t>Color.BLACK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b="0" dirty="0"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1400" b="0" dirty="0" err="1">
                <a:latin typeface="Consolas" pitchFamily="49" charset="0"/>
                <a:cs typeface="Consolas" pitchFamily="49" charset="0"/>
              </a:rPr>
              <a:t>sprite.onDraw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>(canvas);</a:t>
            </a:r>
          </a:p>
          <a:p>
            <a:r>
              <a:rPr lang="en-US" sz="1400" b="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400" b="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98231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00628"/>
            <a:ext cx="8534400" cy="575737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47500" lnSpcReduction="20000"/>
          </a:bodyPr>
          <a:lstStyle/>
          <a:p>
            <a:r>
              <a:rPr lang="en-US" sz="1900" b="0" dirty="0" err="1">
                <a:latin typeface="Consolas" pitchFamily="49" charset="0"/>
                <a:cs typeface="Consolas" pitchFamily="49" charset="0"/>
              </a:rPr>
              <a:t>holder.addCallback</a:t>
            </a:r>
            <a:r>
              <a:rPr lang="en-US" sz="1900" b="0" dirty="0">
                <a:latin typeface="Consolas" pitchFamily="49" charset="0"/>
                <a:cs typeface="Consolas" pitchFamily="49" charset="0"/>
              </a:rPr>
              <a:t>(new </a:t>
            </a:r>
            <a:r>
              <a:rPr lang="en-US" sz="1900" b="0" dirty="0" err="1">
                <a:latin typeface="Consolas" pitchFamily="49" charset="0"/>
                <a:cs typeface="Consolas" pitchFamily="49" charset="0"/>
              </a:rPr>
              <a:t>SurfaceHolder.Callback</a:t>
            </a:r>
            <a:r>
              <a:rPr lang="en-US" sz="1900" b="0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endParaRPr lang="en-US" sz="1900" b="0" dirty="0">
              <a:latin typeface="Consolas" pitchFamily="49" charset="0"/>
              <a:cs typeface="Consolas" pitchFamily="49" charset="0"/>
            </a:endParaRPr>
          </a:p>
          <a:p>
            <a:r>
              <a:rPr lang="en-US" sz="1900" b="0" dirty="0">
                <a:latin typeface="Consolas" pitchFamily="49" charset="0"/>
                <a:cs typeface="Consolas" pitchFamily="49" charset="0"/>
              </a:rPr>
              <a:t>                 @Override</a:t>
            </a:r>
          </a:p>
          <a:p>
            <a:r>
              <a:rPr lang="en-US" sz="1900" b="0" dirty="0">
                <a:latin typeface="Consolas" pitchFamily="49" charset="0"/>
                <a:cs typeface="Consolas" pitchFamily="49" charset="0"/>
              </a:rPr>
              <a:t>                 public void </a:t>
            </a:r>
            <a:r>
              <a:rPr lang="en-US" sz="1900" b="0" dirty="0" err="1">
                <a:latin typeface="Consolas" pitchFamily="49" charset="0"/>
                <a:cs typeface="Consolas" pitchFamily="49" charset="0"/>
              </a:rPr>
              <a:t>surfaceDestroyed</a:t>
            </a:r>
            <a:r>
              <a:rPr lang="en-US" sz="1900" b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900" b="0" dirty="0" err="1">
                <a:latin typeface="Consolas" pitchFamily="49" charset="0"/>
                <a:cs typeface="Consolas" pitchFamily="49" charset="0"/>
              </a:rPr>
              <a:t>SurfaceHolder</a:t>
            </a:r>
            <a:r>
              <a:rPr lang="en-US" sz="1900" b="0" dirty="0">
                <a:latin typeface="Consolas" pitchFamily="49" charset="0"/>
                <a:cs typeface="Consolas" pitchFamily="49" charset="0"/>
              </a:rPr>
              <a:t> holder) {</a:t>
            </a:r>
          </a:p>
          <a:p>
            <a:r>
              <a:rPr lang="en-US" sz="1900" b="0" dirty="0">
                <a:latin typeface="Consolas" pitchFamily="49" charset="0"/>
                <a:cs typeface="Consolas" pitchFamily="49" charset="0"/>
              </a:rPr>
              <a:t>                        </a:t>
            </a:r>
            <a:r>
              <a:rPr lang="en-US" sz="1900" b="0" dirty="0" err="1"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1900" b="0" dirty="0">
                <a:latin typeface="Consolas" pitchFamily="49" charset="0"/>
                <a:cs typeface="Consolas" pitchFamily="49" charset="0"/>
              </a:rPr>
              <a:t> retry = true;</a:t>
            </a:r>
          </a:p>
          <a:p>
            <a:r>
              <a:rPr lang="en-US" sz="1900" b="0" dirty="0">
                <a:latin typeface="Consolas" pitchFamily="49" charset="0"/>
                <a:cs typeface="Consolas" pitchFamily="49" charset="0"/>
              </a:rPr>
              <a:t>                        </a:t>
            </a:r>
            <a:r>
              <a:rPr lang="en-US" sz="1900" b="0" dirty="0" err="1">
                <a:latin typeface="Consolas" pitchFamily="49" charset="0"/>
                <a:cs typeface="Consolas" pitchFamily="49" charset="0"/>
              </a:rPr>
              <a:t>gameLoopThread.setRunning</a:t>
            </a:r>
            <a:r>
              <a:rPr lang="en-US" sz="1900" b="0" dirty="0">
                <a:latin typeface="Consolas" pitchFamily="49" charset="0"/>
                <a:cs typeface="Consolas" pitchFamily="49" charset="0"/>
              </a:rPr>
              <a:t>(false);</a:t>
            </a:r>
          </a:p>
          <a:p>
            <a:r>
              <a:rPr lang="en-US" sz="1900" b="0" dirty="0">
                <a:latin typeface="Consolas" pitchFamily="49" charset="0"/>
                <a:cs typeface="Consolas" pitchFamily="49" charset="0"/>
              </a:rPr>
              <a:t>                        while (retry) {</a:t>
            </a:r>
          </a:p>
          <a:p>
            <a:r>
              <a:rPr lang="en-US" sz="1900" b="0" dirty="0">
                <a:latin typeface="Consolas" pitchFamily="49" charset="0"/>
                <a:cs typeface="Consolas" pitchFamily="49" charset="0"/>
              </a:rPr>
              <a:t>                               try {</a:t>
            </a:r>
          </a:p>
          <a:p>
            <a:r>
              <a:rPr lang="en-US" sz="1900" b="0" dirty="0">
                <a:latin typeface="Consolas" pitchFamily="49" charset="0"/>
                <a:cs typeface="Consolas" pitchFamily="49" charset="0"/>
              </a:rPr>
              <a:t>                                     </a:t>
            </a:r>
            <a:r>
              <a:rPr lang="en-US" sz="1900" b="0" dirty="0" err="1">
                <a:latin typeface="Consolas" pitchFamily="49" charset="0"/>
                <a:cs typeface="Consolas" pitchFamily="49" charset="0"/>
              </a:rPr>
              <a:t>gameLoopThread.join</a:t>
            </a:r>
            <a:r>
              <a:rPr lang="en-US" sz="1900" b="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900" b="0" dirty="0">
                <a:latin typeface="Consolas" pitchFamily="49" charset="0"/>
                <a:cs typeface="Consolas" pitchFamily="49" charset="0"/>
              </a:rPr>
              <a:t>                                     retry = false;</a:t>
            </a:r>
          </a:p>
          <a:p>
            <a:r>
              <a:rPr lang="en-US" sz="1900" b="0" dirty="0">
                <a:latin typeface="Consolas" pitchFamily="49" charset="0"/>
                <a:cs typeface="Consolas" pitchFamily="49" charset="0"/>
              </a:rPr>
              <a:t>                               } catch (</a:t>
            </a:r>
            <a:r>
              <a:rPr lang="en-US" sz="1900" b="0" dirty="0" err="1">
                <a:latin typeface="Consolas" pitchFamily="49" charset="0"/>
                <a:cs typeface="Consolas" pitchFamily="49" charset="0"/>
              </a:rPr>
              <a:t>InterruptedException</a:t>
            </a:r>
            <a:r>
              <a:rPr lang="en-US" sz="1900" b="0" dirty="0">
                <a:latin typeface="Consolas" pitchFamily="49" charset="0"/>
                <a:cs typeface="Consolas" pitchFamily="49" charset="0"/>
              </a:rPr>
              <a:t> e) {</a:t>
            </a:r>
          </a:p>
          <a:p>
            <a:r>
              <a:rPr lang="en-US" sz="1900" b="0" dirty="0">
                <a:latin typeface="Consolas" pitchFamily="49" charset="0"/>
                <a:cs typeface="Consolas" pitchFamily="49" charset="0"/>
              </a:rPr>
              <a:t>                               }</a:t>
            </a:r>
          </a:p>
          <a:p>
            <a:r>
              <a:rPr lang="en-US" sz="1900" b="0" dirty="0">
                <a:latin typeface="Consolas" pitchFamily="49" charset="0"/>
                <a:cs typeface="Consolas" pitchFamily="49" charset="0"/>
              </a:rPr>
              <a:t>                        }</a:t>
            </a:r>
          </a:p>
          <a:p>
            <a:r>
              <a:rPr lang="en-US" sz="1900" b="0" dirty="0">
                <a:latin typeface="Consolas" pitchFamily="49" charset="0"/>
                <a:cs typeface="Consolas" pitchFamily="49" charset="0"/>
              </a:rPr>
              <a:t>                 }</a:t>
            </a:r>
          </a:p>
          <a:p>
            <a:endParaRPr lang="en-US" sz="1900" b="0" dirty="0">
              <a:latin typeface="Consolas" pitchFamily="49" charset="0"/>
              <a:cs typeface="Consolas" pitchFamily="49" charset="0"/>
            </a:endParaRPr>
          </a:p>
          <a:p>
            <a:r>
              <a:rPr lang="en-US" sz="1900" b="0" dirty="0">
                <a:latin typeface="Consolas" pitchFamily="49" charset="0"/>
                <a:cs typeface="Consolas" pitchFamily="49" charset="0"/>
              </a:rPr>
              <a:t>                 @Override</a:t>
            </a:r>
          </a:p>
          <a:p>
            <a:r>
              <a:rPr lang="en-US" sz="1900" b="0" dirty="0">
                <a:latin typeface="Consolas" pitchFamily="49" charset="0"/>
                <a:cs typeface="Consolas" pitchFamily="49" charset="0"/>
              </a:rPr>
              <a:t>                 public void </a:t>
            </a:r>
            <a:r>
              <a:rPr lang="en-US" sz="1900" b="0" dirty="0" err="1">
                <a:latin typeface="Consolas" pitchFamily="49" charset="0"/>
                <a:cs typeface="Consolas" pitchFamily="49" charset="0"/>
              </a:rPr>
              <a:t>surfaceCreated</a:t>
            </a:r>
            <a:r>
              <a:rPr lang="en-US" sz="1900" b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900" b="0" dirty="0" err="1">
                <a:latin typeface="Consolas" pitchFamily="49" charset="0"/>
                <a:cs typeface="Consolas" pitchFamily="49" charset="0"/>
              </a:rPr>
              <a:t>SurfaceHolder</a:t>
            </a:r>
            <a:r>
              <a:rPr lang="en-US" sz="1900" b="0" dirty="0">
                <a:latin typeface="Consolas" pitchFamily="49" charset="0"/>
                <a:cs typeface="Consolas" pitchFamily="49" charset="0"/>
              </a:rPr>
              <a:t> holder) {</a:t>
            </a:r>
          </a:p>
          <a:p>
            <a:r>
              <a:rPr lang="en-US" sz="1900" b="0" dirty="0">
                <a:latin typeface="Consolas" pitchFamily="49" charset="0"/>
                <a:cs typeface="Consolas" pitchFamily="49" charset="0"/>
              </a:rPr>
              <a:t>                        </a:t>
            </a:r>
            <a:r>
              <a:rPr lang="en-US" sz="1900" b="0" dirty="0" err="1">
                <a:latin typeface="Consolas" pitchFamily="49" charset="0"/>
                <a:cs typeface="Consolas" pitchFamily="49" charset="0"/>
              </a:rPr>
              <a:t>gameLoopThread.setRunning</a:t>
            </a:r>
            <a:r>
              <a:rPr lang="en-US" sz="1900" b="0" dirty="0">
                <a:latin typeface="Consolas" pitchFamily="49" charset="0"/>
                <a:cs typeface="Consolas" pitchFamily="49" charset="0"/>
              </a:rPr>
              <a:t>(true);</a:t>
            </a:r>
          </a:p>
          <a:p>
            <a:r>
              <a:rPr lang="en-US" sz="1900" b="0" dirty="0">
                <a:latin typeface="Consolas" pitchFamily="49" charset="0"/>
                <a:cs typeface="Consolas" pitchFamily="49" charset="0"/>
              </a:rPr>
              <a:t>                        </a:t>
            </a:r>
            <a:r>
              <a:rPr lang="en-US" sz="1900" b="0" dirty="0" err="1">
                <a:latin typeface="Consolas" pitchFamily="49" charset="0"/>
                <a:cs typeface="Consolas" pitchFamily="49" charset="0"/>
              </a:rPr>
              <a:t>gameLoopThread.start</a:t>
            </a:r>
            <a:r>
              <a:rPr lang="en-US" sz="1900" b="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900" b="0" dirty="0">
                <a:latin typeface="Consolas" pitchFamily="49" charset="0"/>
                <a:cs typeface="Consolas" pitchFamily="49" charset="0"/>
              </a:rPr>
              <a:t>                 }</a:t>
            </a:r>
          </a:p>
          <a:p>
            <a:endParaRPr lang="en-US" sz="1900" b="0" dirty="0">
              <a:latin typeface="Consolas" pitchFamily="49" charset="0"/>
              <a:cs typeface="Consolas" pitchFamily="49" charset="0"/>
            </a:endParaRPr>
          </a:p>
          <a:p>
            <a:r>
              <a:rPr lang="en-US" sz="1900" b="0" dirty="0">
                <a:latin typeface="Consolas" pitchFamily="49" charset="0"/>
                <a:cs typeface="Consolas" pitchFamily="49" charset="0"/>
              </a:rPr>
              <a:t>                 @Override</a:t>
            </a:r>
          </a:p>
          <a:p>
            <a:r>
              <a:rPr lang="en-US" sz="1900" b="0" dirty="0">
                <a:latin typeface="Consolas" pitchFamily="49" charset="0"/>
                <a:cs typeface="Consolas" pitchFamily="49" charset="0"/>
              </a:rPr>
              <a:t>                 public void </a:t>
            </a:r>
            <a:r>
              <a:rPr lang="en-US" sz="1900" b="0" dirty="0" err="1">
                <a:latin typeface="Consolas" pitchFamily="49" charset="0"/>
                <a:cs typeface="Consolas" pitchFamily="49" charset="0"/>
              </a:rPr>
              <a:t>surfaceChanged</a:t>
            </a:r>
            <a:r>
              <a:rPr lang="en-US" sz="1900" b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900" b="0" dirty="0" err="1">
                <a:latin typeface="Consolas" pitchFamily="49" charset="0"/>
                <a:cs typeface="Consolas" pitchFamily="49" charset="0"/>
              </a:rPr>
              <a:t>SurfaceHolder</a:t>
            </a:r>
            <a:r>
              <a:rPr lang="en-US" sz="1900" b="0" dirty="0">
                <a:latin typeface="Consolas" pitchFamily="49" charset="0"/>
                <a:cs typeface="Consolas" pitchFamily="49" charset="0"/>
              </a:rPr>
              <a:t> holder, </a:t>
            </a:r>
            <a:r>
              <a:rPr lang="en-US" sz="1900" b="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900" b="0" dirty="0">
                <a:latin typeface="Consolas" pitchFamily="49" charset="0"/>
                <a:cs typeface="Consolas" pitchFamily="49" charset="0"/>
              </a:rPr>
              <a:t> format,</a:t>
            </a:r>
          </a:p>
          <a:p>
            <a:r>
              <a:rPr lang="en-US" sz="1900" b="0" dirty="0">
                <a:latin typeface="Consolas" pitchFamily="49" charset="0"/>
                <a:cs typeface="Consolas" pitchFamily="49" charset="0"/>
              </a:rPr>
              <a:t>                               </a:t>
            </a:r>
            <a:r>
              <a:rPr lang="en-US" sz="1900" b="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900" b="0" dirty="0">
                <a:latin typeface="Consolas" pitchFamily="49" charset="0"/>
                <a:cs typeface="Consolas" pitchFamily="49" charset="0"/>
              </a:rPr>
              <a:t> width, </a:t>
            </a:r>
            <a:r>
              <a:rPr lang="en-US" sz="1900" b="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900" b="0" dirty="0">
                <a:latin typeface="Consolas" pitchFamily="49" charset="0"/>
                <a:cs typeface="Consolas" pitchFamily="49" charset="0"/>
              </a:rPr>
              <a:t> height) {</a:t>
            </a:r>
          </a:p>
          <a:p>
            <a:r>
              <a:rPr lang="en-US" sz="1900" b="0" dirty="0">
                <a:latin typeface="Consolas" pitchFamily="49" charset="0"/>
                <a:cs typeface="Consolas" pitchFamily="49" charset="0"/>
              </a:rPr>
              <a:t>                 }</a:t>
            </a:r>
          </a:p>
          <a:p>
            <a:r>
              <a:rPr lang="en-US" sz="1900" b="0" dirty="0">
                <a:latin typeface="Consolas" pitchFamily="49" charset="0"/>
                <a:cs typeface="Consolas" pitchFamily="49" charset="0"/>
              </a:rPr>
              <a:t>          });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2653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777240"/>
          </a:xfrm>
        </p:spPr>
        <p:txBody>
          <a:bodyPr/>
          <a:lstStyle/>
          <a:p>
            <a:r>
              <a:rPr lang="en-US" sz="3200" dirty="0" err="1"/>
              <a:t>GameLoopThread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86800" cy="60198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1100" b="0" dirty="0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100" b="0" dirty="0" err="1">
                <a:latin typeface="Consolas" pitchFamily="49" charset="0"/>
                <a:cs typeface="Consolas" pitchFamily="49" charset="0"/>
              </a:rPr>
              <a:t>GameLoopThread</a:t>
            </a:r>
            <a:r>
              <a:rPr lang="en-US" sz="1100" b="0" dirty="0">
                <a:latin typeface="Consolas" pitchFamily="49" charset="0"/>
                <a:cs typeface="Consolas" pitchFamily="49" charset="0"/>
              </a:rPr>
              <a:t> extends Thread {</a:t>
            </a:r>
          </a:p>
          <a:p>
            <a:r>
              <a:rPr lang="en-US" sz="1100" b="0" dirty="0">
                <a:latin typeface="Consolas" pitchFamily="49" charset="0"/>
                <a:cs typeface="Consolas" pitchFamily="49" charset="0"/>
              </a:rPr>
              <a:t>    private </a:t>
            </a:r>
            <a:r>
              <a:rPr lang="en-US" sz="1100" b="0" dirty="0" err="1">
                <a:latin typeface="Consolas" pitchFamily="49" charset="0"/>
                <a:cs typeface="Consolas" pitchFamily="49" charset="0"/>
              </a:rPr>
              <a:t>GameView</a:t>
            </a:r>
            <a:r>
              <a:rPr lang="en-US" sz="1100" b="0" dirty="0">
                <a:latin typeface="Consolas" pitchFamily="49" charset="0"/>
                <a:cs typeface="Consolas" pitchFamily="49" charset="0"/>
              </a:rPr>
              <a:t> view;</a:t>
            </a:r>
          </a:p>
          <a:p>
            <a:r>
              <a:rPr lang="en-US" sz="1100" b="0" dirty="0">
                <a:latin typeface="Consolas" pitchFamily="49" charset="0"/>
                <a:cs typeface="Consolas" pitchFamily="49" charset="0"/>
              </a:rPr>
              <a:t>    private </a:t>
            </a:r>
            <a:r>
              <a:rPr lang="en-US" sz="1100" b="0" dirty="0" err="1"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1100" b="0" dirty="0">
                <a:latin typeface="Consolas" pitchFamily="49" charset="0"/>
                <a:cs typeface="Consolas" pitchFamily="49" charset="0"/>
              </a:rPr>
              <a:t> running = false</a:t>
            </a:r>
            <a:r>
              <a:rPr lang="en-US" sz="1100" b="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sz="1100" b="0" dirty="0">
              <a:latin typeface="Consolas" pitchFamily="49" charset="0"/>
              <a:cs typeface="Consolas" pitchFamily="49" charset="0"/>
            </a:endParaRPr>
          </a:p>
          <a:p>
            <a:r>
              <a:rPr lang="en-US" sz="1100" b="0" dirty="0"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1100" b="0" dirty="0" err="1">
                <a:latin typeface="Consolas" pitchFamily="49" charset="0"/>
                <a:cs typeface="Consolas" pitchFamily="49" charset="0"/>
              </a:rPr>
              <a:t>GameLoopThread</a:t>
            </a:r>
            <a:r>
              <a:rPr lang="en-US" sz="1100" b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100" b="0" dirty="0" err="1">
                <a:latin typeface="Consolas" pitchFamily="49" charset="0"/>
                <a:cs typeface="Consolas" pitchFamily="49" charset="0"/>
              </a:rPr>
              <a:t>GameView</a:t>
            </a:r>
            <a:r>
              <a:rPr lang="en-US" sz="1100" b="0" dirty="0">
                <a:latin typeface="Consolas" pitchFamily="49" charset="0"/>
                <a:cs typeface="Consolas" pitchFamily="49" charset="0"/>
              </a:rPr>
              <a:t> view) {</a:t>
            </a:r>
          </a:p>
          <a:p>
            <a:r>
              <a:rPr lang="en-US" sz="1100" b="0" dirty="0"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1100" b="0" dirty="0" err="1">
                <a:latin typeface="Consolas" pitchFamily="49" charset="0"/>
                <a:cs typeface="Consolas" pitchFamily="49" charset="0"/>
              </a:rPr>
              <a:t>this.view</a:t>
            </a:r>
            <a:r>
              <a:rPr lang="en-US" sz="1100" b="0" dirty="0">
                <a:latin typeface="Consolas" pitchFamily="49" charset="0"/>
                <a:cs typeface="Consolas" pitchFamily="49" charset="0"/>
              </a:rPr>
              <a:t> = view;</a:t>
            </a:r>
          </a:p>
          <a:p>
            <a:r>
              <a:rPr lang="en-US" sz="1100" b="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100" b="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100" b="0" dirty="0">
              <a:latin typeface="Consolas" pitchFamily="49" charset="0"/>
              <a:cs typeface="Consolas" pitchFamily="49" charset="0"/>
            </a:endParaRPr>
          </a:p>
          <a:p>
            <a:r>
              <a:rPr lang="en-US" sz="1100" b="0" dirty="0">
                <a:latin typeface="Consolas" pitchFamily="49" charset="0"/>
                <a:cs typeface="Consolas" pitchFamily="49" charset="0"/>
              </a:rPr>
              <a:t>    public void </a:t>
            </a:r>
            <a:r>
              <a:rPr lang="en-US" sz="1100" b="0" dirty="0" err="1">
                <a:latin typeface="Consolas" pitchFamily="49" charset="0"/>
                <a:cs typeface="Consolas" pitchFamily="49" charset="0"/>
              </a:rPr>
              <a:t>setRunning</a:t>
            </a:r>
            <a:r>
              <a:rPr lang="en-US" sz="1100" b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100" b="0" dirty="0" err="1"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1100" b="0" dirty="0">
                <a:latin typeface="Consolas" pitchFamily="49" charset="0"/>
                <a:cs typeface="Consolas" pitchFamily="49" charset="0"/>
              </a:rPr>
              <a:t> run) {</a:t>
            </a:r>
          </a:p>
          <a:p>
            <a:r>
              <a:rPr lang="en-US" sz="1100" b="0" dirty="0">
                <a:latin typeface="Consolas" pitchFamily="49" charset="0"/>
                <a:cs typeface="Consolas" pitchFamily="49" charset="0"/>
              </a:rPr>
              <a:t>          running = run;</a:t>
            </a:r>
          </a:p>
          <a:p>
            <a:r>
              <a:rPr lang="en-US" sz="1100" b="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100" b="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100" b="0" dirty="0">
              <a:latin typeface="Consolas" pitchFamily="49" charset="0"/>
              <a:cs typeface="Consolas" pitchFamily="49" charset="0"/>
            </a:endParaRPr>
          </a:p>
          <a:p>
            <a:r>
              <a:rPr lang="en-US" sz="1100" b="0" dirty="0">
                <a:latin typeface="Consolas" pitchFamily="49" charset="0"/>
                <a:cs typeface="Consolas" pitchFamily="49" charset="0"/>
              </a:rPr>
              <a:t>    @Override</a:t>
            </a:r>
          </a:p>
          <a:p>
            <a:r>
              <a:rPr lang="en-US" sz="1100" b="0" dirty="0">
                <a:latin typeface="Consolas" pitchFamily="49" charset="0"/>
                <a:cs typeface="Consolas" pitchFamily="49" charset="0"/>
              </a:rPr>
              <a:t>    public void run() {</a:t>
            </a:r>
          </a:p>
          <a:p>
            <a:r>
              <a:rPr lang="en-US" sz="1100" b="0" dirty="0">
                <a:latin typeface="Consolas" pitchFamily="49" charset="0"/>
                <a:cs typeface="Consolas" pitchFamily="49" charset="0"/>
              </a:rPr>
              <a:t>          while (running) {</a:t>
            </a:r>
          </a:p>
          <a:p>
            <a:r>
              <a:rPr lang="en-US" sz="1100" b="0" dirty="0">
                <a:latin typeface="Consolas" pitchFamily="49" charset="0"/>
                <a:cs typeface="Consolas" pitchFamily="49" charset="0"/>
              </a:rPr>
              <a:t>                 Canvas c = null;</a:t>
            </a:r>
          </a:p>
          <a:p>
            <a:r>
              <a:rPr lang="en-US" sz="1100" b="0" dirty="0">
                <a:latin typeface="Consolas" pitchFamily="49" charset="0"/>
                <a:cs typeface="Consolas" pitchFamily="49" charset="0"/>
              </a:rPr>
              <a:t>                 try {</a:t>
            </a:r>
          </a:p>
          <a:p>
            <a:r>
              <a:rPr lang="en-US" sz="1100" b="0" dirty="0">
                <a:latin typeface="Consolas" pitchFamily="49" charset="0"/>
                <a:cs typeface="Consolas" pitchFamily="49" charset="0"/>
              </a:rPr>
              <a:t>                        c = </a:t>
            </a:r>
            <a:r>
              <a:rPr lang="en-US" sz="1100" b="0" dirty="0" err="1">
                <a:latin typeface="Consolas" pitchFamily="49" charset="0"/>
                <a:cs typeface="Consolas" pitchFamily="49" charset="0"/>
              </a:rPr>
              <a:t>view.getHolder</a:t>
            </a:r>
            <a:r>
              <a:rPr lang="en-US" sz="1100" b="0" dirty="0">
                <a:latin typeface="Consolas" pitchFamily="49" charset="0"/>
                <a:cs typeface="Consolas" pitchFamily="49" charset="0"/>
              </a:rPr>
              <a:t>().</a:t>
            </a:r>
            <a:r>
              <a:rPr lang="en-US" sz="1100" b="0" dirty="0" err="1">
                <a:latin typeface="Consolas" pitchFamily="49" charset="0"/>
                <a:cs typeface="Consolas" pitchFamily="49" charset="0"/>
              </a:rPr>
              <a:t>lockCanvas</a:t>
            </a:r>
            <a:r>
              <a:rPr lang="en-US" sz="1100" b="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100" b="0" dirty="0">
                <a:latin typeface="Consolas" pitchFamily="49" charset="0"/>
                <a:cs typeface="Consolas" pitchFamily="49" charset="0"/>
              </a:rPr>
              <a:t>                        synchronized (</a:t>
            </a:r>
            <a:r>
              <a:rPr lang="en-US" sz="1100" b="0" dirty="0" err="1">
                <a:latin typeface="Consolas" pitchFamily="49" charset="0"/>
                <a:cs typeface="Consolas" pitchFamily="49" charset="0"/>
              </a:rPr>
              <a:t>view.getHolder</a:t>
            </a:r>
            <a:r>
              <a:rPr lang="en-US" sz="1100" b="0" dirty="0">
                <a:latin typeface="Consolas" pitchFamily="49" charset="0"/>
                <a:cs typeface="Consolas" pitchFamily="49" charset="0"/>
              </a:rPr>
              <a:t>()) {</a:t>
            </a:r>
          </a:p>
          <a:p>
            <a:r>
              <a:rPr lang="en-US" sz="1100" b="0" dirty="0">
                <a:latin typeface="Consolas" pitchFamily="49" charset="0"/>
                <a:cs typeface="Consolas" pitchFamily="49" charset="0"/>
              </a:rPr>
              <a:t>                               </a:t>
            </a:r>
            <a:r>
              <a:rPr lang="en-US" sz="1100" b="0" dirty="0" err="1" smtClean="0">
                <a:latin typeface="Consolas" pitchFamily="49" charset="0"/>
                <a:cs typeface="Consolas" pitchFamily="49" charset="0"/>
              </a:rPr>
              <a:t>view.draw</a:t>
            </a:r>
            <a:r>
              <a:rPr lang="en-US" sz="1100" b="0" dirty="0" smtClean="0">
                <a:latin typeface="Consolas" pitchFamily="49" charset="0"/>
                <a:cs typeface="Consolas" pitchFamily="49" charset="0"/>
              </a:rPr>
              <a:t>(c</a:t>
            </a:r>
            <a:r>
              <a:rPr lang="en-US" sz="1100" b="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100" b="0" dirty="0">
                <a:latin typeface="Consolas" pitchFamily="49" charset="0"/>
                <a:cs typeface="Consolas" pitchFamily="49" charset="0"/>
              </a:rPr>
              <a:t>                        }</a:t>
            </a:r>
          </a:p>
          <a:p>
            <a:r>
              <a:rPr lang="en-US" sz="1100" b="0" dirty="0">
                <a:latin typeface="Consolas" pitchFamily="49" charset="0"/>
                <a:cs typeface="Consolas" pitchFamily="49" charset="0"/>
              </a:rPr>
              <a:t>                 } finally {</a:t>
            </a:r>
          </a:p>
          <a:p>
            <a:r>
              <a:rPr lang="en-US" sz="1100" b="0" dirty="0">
                <a:latin typeface="Consolas" pitchFamily="49" charset="0"/>
                <a:cs typeface="Consolas" pitchFamily="49" charset="0"/>
              </a:rPr>
              <a:t>                        if (c != null) {</a:t>
            </a:r>
          </a:p>
          <a:p>
            <a:r>
              <a:rPr lang="en-US" sz="1100" b="0" dirty="0">
                <a:latin typeface="Consolas" pitchFamily="49" charset="0"/>
                <a:cs typeface="Consolas" pitchFamily="49" charset="0"/>
              </a:rPr>
              <a:t>                               </a:t>
            </a:r>
            <a:r>
              <a:rPr lang="en-US" sz="1100" b="0" dirty="0" err="1">
                <a:latin typeface="Consolas" pitchFamily="49" charset="0"/>
                <a:cs typeface="Consolas" pitchFamily="49" charset="0"/>
              </a:rPr>
              <a:t>view.getHolder</a:t>
            </a:r>
            <a:r>
              <a:rPr lang="en-US" sz="1100" b="0" dirty="0">
                <a:latin typeface="Consolas" pitchFamily="49" charset="0"/>
                <a:cs typeface="Consolas" pitchFamily="49" charset="0"/>
              </a:rPr>
              <a:t>().</a:t>
            </a:r>
            <a:r>
              <a:rPr lang="en-US" sz="1100" b="0" dirty="0" err="1">
                <a:latin typeface="Consolas" pitchFamily="49" charset="0"/>
                <a:cs typeface="Consolas" pitchFamily="49" charset="0"/>
              </a:rPr>
              <a:t>unlockCanvasAndPost</a:t>
            </a:r>
            <a:r>
              <a:rPr lang="en-US" sz="1100" b="0" dirty="0">
                <a:latin typeface="Consolas" pitchFamily="49" charset="0"/>
                <a:cs typeface="Consolas" pitchFamily="49" charset="0"/>
              </a:rPr>
              <a:t>(c);</a:t>
            </a:r>
          </a:p>
          <a:p>
            <a:r>
              <a:rPr lang="en-US" sz="1100" b="0" dirty="0">
                <a:latin typeface="Consolas" pitchFamily="49" charset="0"/>
                <a:cs typeface="Consolas" pitchFamily="49" charset="0"/>
              </a:rPr>
              <a:t>                        }</a:t>
            </a:r>
          </a:p>
          <a:p>
            <a:r>
              <a:rPr lang="en-US" sz="1100" b="0" dirty="0">
                <a:latin typeface="Consolas" pitchFamily="49" charset="0"/>
                <a:cs typeface="Consolas" pitchFamily="49" charset="0"/>
              </a:rPr>
              <a:t>                 }</a:t>
            </a:r>
          </a:p>
          <a:p>
            <a:r>
              <a:rPr lang="en-US" sz="1100" b="0" dirty="0">
                <a:latin typeface="Consolas" pitchFamily="49" charset="0"/>
                <a:cs typeface="Consolas" pitchFamily="49" charset="0"/>
              </a:rPr>
              <a:t>          }</a:t>
            </a:r>
          </a:p>
          <a:p>
            <a:r>
              <a:rPr lang="en-US" sz="1100" b="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100" b="0" dirty="0">
                <a:latin typeface="Consolas" pitchFamily="49" charset="0"/>
                <a:cs typeface="Consolas" pitchFamily="49" charset="0"/>
              </a:rPr>
              <a:t>} </a:t>
            </a:r>
            <a:endParaRPr lang="en-US" sz="1100" b="0" i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5276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777240"/>
          </a:xfrm>
        </p:spPr>
        <p:txBody>
          <a:bodyPr/>
          <a:lstStyle/>
          <a:p>
            <a:r>
              <a:rPr lang="en-US" sz="3200" dirty="0" smtClean="0"/>
              <a:t>Sprite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686800" cy="54864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1100" b="0" dirty="0">
                <a:latin typeface="Consolas" pitchFamily="49" charset="0"/>
                <a:cs typeface="Consolas" pitchFamily="49" charset="0"/>
              </a:rPr>
              <a:t>public class Sprite {</a:t>
            </a:r>
          </a:p>
          <a:p>
            <a:r>
              <a:rPr lang="en-US" sz="1100" b="0" dirty="0">
                <a:latin typeface="Consolas" pitchFamily="49" charset="0"/>
                <a:cs typeface="Consolas" pitchFamily="49" charset="0"/>
              </a:rPr>
              <a:t>	private static final </a:t>
            </a:r>
            <a:r>
              <a:rPr lang="en-US" sz="1100" b="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100" b="0" dirty="0">
                <a:latin typeface="Consolas" pitchFamily="49" charset="0"/>
                <a:cs typeface="Consolas" pitchFamily="49" charset="0"/>
              </a:rPr>
              <a:t> BMP_ROWS = 4;</a:t>
            </a:r>
          </a:p>
          <a:p>
            <a:r>
              <a:rPr lang="en-US" sz="1100" b="0" dirty="0">
                <a:latin typeface="Consolas" pitchFamily="49" charset="0"/>
                <a:cs typeface="Consolas" pitchFamily="49" charset="0"/>
              </a:rPr>
              <a:t>    private static final </a:t>
            </a:r>
            <a:r>
              <a:rPr lang="en-US" sz="1100" b="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100" b="0" dirty="0">
                <a:latin typeface="Consolas" pitchFamily="49" charset="0"/>
                <a:cs typeface="Consolas" pitchFamily="49" charset="0"/>
              </a:rPr>
              <a:t> BMP_COLUMNS = 3;</a:t>
            </a:r>
          </a:p>
          <a:p>
            <a:r>
              <a:rPr lang="en-US" sz="1100" b="0" dirty="0">
                <a:latin typeface="Consolas" pitchFamily="49" charset="0"/>
                <a:cs typeface="Consolas" pitchFamily="49" charset="0"/>
              </a:rPr>
              <a:t>    private </a:t>
            </a:r>
            <a:r>
              <a:rPr lang="en-US" sz="1100" b="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100" b="0" dirty="0">
                <a:latin typeface="Consolas" pitchFamily="49" charset="0"/>
                <a:cs typeface="Consolas" pitchFamily="49" charset="0"/>
              </a:rPr>
              <a:t> x = 0;</a:t>
            </a:r>
          </a:p>
          <a:p>
            <a:r>
              <a:rPr lang="en-US" sz="1100" b="0" dirty="0">
                <a:latin typeface="Consolas" pitchFamily="49" charset="0"/>
                <a:cs typeface="Consolas" pitchFamily="49" charset="0"/>
              </a:rPr>
              <a:t>    private </a:t>
            </a:r>
            <a:r>
              <a:rPr lang="en-US" sz="1100" b="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100" b="0" dirty="0">
                <a:latin typeface="Consolas" pitchFamily="49" charset="0"/>
                <a:cs typeface="Consolas" pitchFamily="49" charset="0"/>
              </a:rPr>
              <a:t> y = 0;</a:t>
            </a:r>
          </a:p>
          <a:p>
            <a:r>
              <a:rPr lang="en-US" sz="1100" b="0" dirty="0">
                <a:latin typeface="Consolas" pitchFamily="49" charset="0"/>
                <a:cs typeface="Consolas" pitchFamily="49" charset="0"/>
              </a:rPr>
              <a:t>    private </a:t>
            </a:r>
            <a:r>
              <a:rPr lang="en-US" sz="1100" b="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1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b="0" dirty="0" err="1">
                <a:latin typeface="Consolas" pitchFamily="49" charset="0"/>
                <a:cs typeface="Consolas" pitchFamily="49" charset="0"/>
              </a:rPr>
              <a:t>xSpeed</a:t>
            </a:r>
            <a:r>
              <a:rPr lang="en-US" sz="1100" b="0" dirty="0">
                <a:latin typeface="Consolas" pitchFamily="49" charset="0"/>
                <a:cs typeface="Consolas" pitchFamily="49" charset="0"/>
              </a:rPr>
              <a:t> = 5;</a:t>
            </a:r>
          </a:p>
          <a:p>
            <a:r>
              <a:rPr lang="en-US" sz="1100" b="0" dirty="0">
                <a:latin typeface="Consolas" pitchFamily="49" charset="0"/>
                <a:cs typeface="Consolas" pitchFamily="49" charset="0"/>
              </a:rPr>
              <a:t>    private </a:t>
            </a:r>
            <a:r>
              <a:rPr lang="en-US" sz="1100" b="0" dirty="0" err="1">
                <a:latin typeface="Consolas" pitchFamily="49" charset="0"/>
                <a:cs typeface="Consolas" pitchFamily="49" charset="0"/>
              </a:rPr>
              <a:t>GameView</a:t>
            </a:r>
            <a:r>
              <a:rPr lang="en-US" sz="11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b="0" dirty="0" err="1">
                <a:latin typeface="Consolas" pitchFamily="49" charset="0"/>
                <a:cs typeface="Consolas" pitchFamily="49" charset="0"/>
              </a:rPr>
              <a:t>gameView</a:t>
            </a:r>
            <a:r>
              <a:rPr lang="en-US" sz="1100" b="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100" b="0" dirty="0">
                <a:latin typeface="Consolas" pitchFamily="49" charset="0"/>
                <a:cs typeface="Consolas" pitchFamily="49" charset="0"/>
              </a:rPr>
              <a:t>    private Bitmap bmp;</a:t>
            </a:r>
          </a:p>
          <a:p>
            <a:r>
              <a:rPr lang="en-US" sz="1100" b="0" dirty="0">
                <a:latin typeface="Consolas" pitchFamily="49" charset="0"/>
                <a:cs typeface="Consolas" pitchFamily="49" charset="0"/>
              </a:rPr>
              <a:t>    private </a:t>
            </a:r>
            <a:r>
              <a:rPr lang="en-US" sz="1100" b="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1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b="0" dirty="0" err="1">
                <a:latin typeface="Consolas" pitchFamily="49" charset="0"/>
                <a:cs typeface="Consolas" pitchFamily="49" charset="0"/>
              </a:rPr>
              <a:t>currentFrame</a:t>
            </a:r>
            <a:r>
              <a:rPr lang="en-US" sz="1100" b="0" dirty="0">
                <a:latin typeface="Consolas" pitchFamily="49" charset="0"/>
                <a:cs typeface="Consolas" pitchFamily="49" charset="0"/>
              </a:rPr>
              <a:t> = 0;</a:t>
            </a:r>
          </a:p>
          <a:p>
            <a:r>
              <a:rPr lang="en-US" sz="1100" b="0" dirty="0">
                <a:latin typeface="Consolas" pitchFamily="49" charset="0"/>
                <a:cs typeface="Consolas" pitchFamily="49" charset="0"/>
              </a:rPr>
              <a:t>    private </a:t>
            </a:r>
            <a:r>
              <a:rPr lang="en-US" sz="1100" b="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100" b="0" dirty="0">
                <a:latin typeface="Consolas" pitchFamily="49" charset="0"/>
                <a:cs typeface="Consolas" pitchFamily="49" charset="0"/>
              </a:rPr>
              <a:t> width;</a:t>
            </a:r>
          </a:p>
          <a:p>
            <a:r>
              <a:rPr lang="en-US" sz="1100" b="0" dirty="0">
                <a:latin typeface="Consolas" pitchFamily="49" charset="0"/>
                <a:cs typeface="Consolas" pitchFamily="49" charset="0"/>
              </a:rPr>
              <a:t>    private </a:t>
            </a:r>
            <a:r>
              <a:rPr lang="en-US" sz="1100" b="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100" b="0" dirty="0">
                <a:latin typeface="Consolas" pitchFamily="49" charset="0"/>
                <a:cs typeface="Consolas" pitchFamily="49" charset="0"/>
              </a:rPr>
              <a:t> height;</a:t>
            </a:r>
          </a:p>
          <a:p>
            <a:endParaRPr lang="en-US" sz="1100" b="0" dirty="0">
              <a:latin typeface="Consolas" pitchFamily="49" charset="0"/>
              <a:cs typeface="Consolas" pitchFamily="49" charset="0"/>
            </a:endParaRPr>
          </a:p>
          <a:p>
            <a:r>
              <a:rPr lang="en-US" sz="1100" b="0" dirty="0">
                <a:latin typeface="Consolas" pitchFamily="49" charset="0"/>
                <a:cs typeface="Consolas" pitchFamily="49" charset="0"/>
              </a:rPr>
              <a:t>    public Sprite(</a:t>
            </a:r>
            <a:r>
              <a:rPr lang="en-US" sz="1100" b="0" dirty="0" err="1">
                <a:latin typeface="Consolas" pitchFamily="49" charset="0"/>
                <a:cs typeface="Consolas" pitchFamily="49" charset="0"/>
              </a:rPr>
              <a:t>GameView</a:t>
            </a:r>
            <a:r>
              <a:rPr lang="en-US" sz="11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b="0" dirty="0" err="1">
                <a:latin typeface="Consolas" pitchFamily="49" charset="0"/>
                <a:cs typeface="Consolas" pitchFamily="49" charset="0"/>
              </a:rPr>
              <a:t>gameView</a:t>
            </a:r>
            <a:r>
              <a:rPr lang="en-US" sz="1100" b="0" dirty="0">
                <a:latin typeface="Consolas" pitchFamily="49" charset="0"/>
                <a:cs typeface="Consolas" pitchFamily="49" charset="0"/>
              </a:rPr>
              <a:t>, Bitmap bmp) {</a:t>
            </a:r>
          </a:p>
          <a:p>
            <a:r>
              <a:rPr lang="en-US" sz="1100" b="0" dirty="0"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1100" b="0" dirty="0" err="1">
                <a:latin typeface="Consolas" pitchFamily="49" charset="0"/>
                <a:cs typeface="Consolas" pitchFamily="49" charset="0"/>
              </a:rPr>
              <a:t>this.gameView</a:t>
            </a:r>
            <a:r>
              <a:rPr lang="en-US" sz="1100" b="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100" b="0" dirty="0" err="1">
                <a:latin typeface="Consolas" pitchFamily="49" charset="0"/>
                <a:cs typeface="Consolas" pitchFamily="49" charset="0"/>
              </a:rPr>
              <a:t>gameView</a:t>
            </a:r>
            <a:r>
              <a:rPr lang="en-US" sz="1100" b="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100" b="0" dirty="0">
                <a:latin typeface="Consolas" pitchFamily="49" charset="0"/>
                <a:cs typeface="Consolas" pitchFamily="49" charset="0"/>
              </a:rPr>
              <a:t>          this.bmp = bmp;</a:t>
            </a:r>
          </a:p>
          <a:p>
            <a:r>
              <a:rPr lang="en-US" sz="1100" b="0" dirty="0"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1100" b="0" dirty="0" err="1">
                <a:latin typeface="Consolas" pitchFamily="49" charset="0"/>
                <a:cs typeface="Consolas" pitchFamily="49" charset="0"/>
              </a:rPr>
              <a:t>this.width</a:t>
            </a:r>
            <a:r>
              <a:rPr lang="en-US" sz="1100" b="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100" b="0" dirty="0" err="1">
                <a:latin typeface="Consolas" pitchFamily="49" charset="0"/>
                <a:cs typeface="Consolas" pitchFamily="49" charset="0"/>
              </a:rPr>
              <a:t>bmp.getWidth</a:t>
            </a:r>
            <a:r>
              <a:rPr lang="en-US" sz="1100" b="0" dirty="0">
                <a:latin typeface="Consolas" pitchFamily="49" charset="0"/>
                <a:cs typeface="Consolas" pitchFamily="49" charset="0"/>
              </a:rPr>
              <a:t>() / BMP_COLUMNS;</a:t>
            </a:r>
          </a:p>
          <a:p>
            <a:r>
              <a:rPr lang="en-US" sz="1100" b="0" dirty="0"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1100" b="0" dirty="0" err="1">
                <a:latin typeface="Consolas" pitchFamily="49" charset="0"/>
                <a:cs typeface="Consolas" pitchFamily="49" charset="0"/>
              </a:rPr>
              <a:t>this.height</a:t>
            </a:r>
            <a:r>
              <a:rPr lang="en-US" sz="1100" b="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100" b="0" dirty="0" err="1">
                <a:latin typeface="Consolas" pitchFamily="49" charset="0"/>
                <a:cs typeface="Consolas" pitchFamily="49" charset="0"/>
              </a:rPr>
              <a:t>bmp.getHeight</a:t>
            </a:r>
            <a:r>
              <a:rPr lang="en-US" sz="1100" b="0" dirty="0">
                <a:latin typeface="Consolas" pitchFamily="49" charset="0"/>
                <a:cs typeface="Consolas" pitchFamily="49" charset="0"/>
              </a:rPr>
              <a:t>() / BMP_ROWS;</a:t>
            </a:r>
          </a:p>
          <a:p>
            <a:r>
              <a:rPr lang="en-US" sz="1100" b="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endParaRPr lang="en-US" sz="1100" b="0" dirty="0">
              <a:latin typeface="Consolas" pitchFamily="49" charset="0"/>
              <a:cs typeface="Consolas" pitchFamily="49" charset="0"/>
            </a:endParaRPr>
          </a:p>
          <a:p>
            <a:r>
              <a:rPr lang="en-US" sz="1100" b="0" dirty="0">
                <a:latin typeface="Consolas" pitchFamily="49" charset="0"/>
                <a:cs typeface="Consolas" pitchFamily="49" charset="0"/>
              </a:rPr>
              <a:t>    private void update() {</a:t>
            </a:r>
          </a:p>
          <a:p>
            <a:r>
              <a:rPr lang="en-US" sz="1100" b="0" dirty="0">
                <a:latin typeface="Consolas" pitchFamily="49" charset="0"/>
                <a:cs typeface="Consolas" pitchFamily="49" charset="0"/>
              </a:rPr>
              <a:t>          if (x &gt; </a:t>
            </a:r>
            <a:r>
              <a:rPr lang="en-US" sz="1100" b="0" dirty="0" err="1">
                <a:latin typeface="Consolas" pitchFamily="49" charset="0"/>
                <a:cs typeface="Consolas" pitchFamily="49" charset="0"/>
              </a:rPr>
              <a:t>gameView.getWidth</a:t>
            </a:r>
            <a:r>
              <a:rPr lang="en-US" sz="1100" b="0" dirty="0">
                <a:latin typeface="Consolas" pitchFamily="49" charset="0"/>
                <a:cs typeface="Consolas" pitchFamily="49" charset="0"/>
              </a:rPr>
              <a:t>() - width - </a:t>
            </a:r>
            <a:r>
              <a:rPr lang="en-US" sz="1100" b="0" dirty="0" err="1">
                <a:latin typeface="Consolas" pitchFamily="49" charset="0"/>
                <a:cs typeface="Consolas" pitchFamily="49" charset="0"/>
              </a:rPr>
              <a:t>xSpeed</a:t>
            </a:r>
            <a:r>
              <a:rPr lang="en-US" sz="1100" b="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1100" b="0" dirty="0">
                <a:latin typeface="Consolas" pitchFamily="49" charset="0"/>
                <a:cs typeface="Consolas" pitchFamily="49" charset="0"/>
              </a:rPr>
              <a:t>                 </a:t>
            </a:r>
            <a:r>
              <a:rPr lang="en-US" sz="1100" b="0" dirty="0" err="1">
                <a:latin typeface="Consolas" pitchFamily="49" charset="0"/>
                <a:cs typeface="Consolas" pitchFamily="49" charset="0"/>
              </a:rPr>
              <a:t>xSpeed</a:t>
            </a:r>
            <a:r>
              <a:rPr lang="en-US" sz="1100" b="0" dirty="0">
                <a:latin typeface="Consolas" pitchFamily="49" charset="0"/>
                <a:cs typeface="Consolas" pitchFamily="49" charset="0"/>
              </a:rPr>
              <a:t> = -5;</a:t>
            </a:r>
          </a:p>
          <a:p>
            <a:r>
              <a:rPr lang="en-US" sz="1100" b="0" dirty="0">
                <a:latin typeface="Consolas" pitchFamily="49" charset="0"/>
                <a:cs typeface="Consolas" pitchFamily="49" charset="0"/>
              </a:rPr>
              <a:t>          }</a:t>
            </a:r>
          </a:p>
          <a:p>
            <a:r>
              <a:rPr lang="en-US" sz="1100" b="0" dirty="0">
                <a:latin typeface="Consolas" pitchFamily="49" charset="0"/>
                <a:cs typeface="Consolas" pitchFamily="49" charset="0"/>
              </a:rPr>
              <a:t>          if (x + </a:t>
            </a:r>
            <a:r>
              <a:rPr lang="en-US" sz="1100" b="0" dirty="0" err="1">
                <a:latin typeface="Consolas" pitchFamily="49" charset="0"/>
                <a:cs typeface="Consolas" pitchFamily="49" charset="0"/>
              </a:rPr>
              <a:t>xSpeed</a:t>
            </a:r>
            <a:r>
              <a:rPr lang="en-US" sz="1100" b="0" dirty="0">
                <a:latin typeface="Consolas" pitchFamily="49" charset="0"/>
                <a:cs typeface="Consolas" pitchFamily="49" charset="0"/>
              </a:rPr>
              <a:t> &lt; 0) {</a:t>
            </a:r>
          </a:p>
          <a:p>
            <a:r>
              <a:rPr lang="en-US" sz="1100" b="0" dirty="0">
                <a:latin typeface="Consolas" pitchFamily="49" charset="0"/>
                <a:cs typeface="Consolas" pitchFamily="49" charset="0"/>
              </a:rPr>
              <a:t>                 </a:t>
            </a:r>
            <a:r>
              <a:rPr lang="en-US" sz="1100" b="0" dirty="0" err="1">
                <a:latin typeface="Consolas" pitchFamily="49" charset="0"/>
                <a:cs typeface="Consolas" pitchFamily="49" charset="0"/>
              </a:rPr>
              <a:t>xSpeed</a:t>
            </a:r>
            <a:r>
              <a:rPr lang="en-US" sz="1100" b="0" dirty="0">
                <a:latin typeface="Consolas" pitchFamily="49" charset="0"/>
                <a:cs typeface="Consolas" pitchFamily="49" charset="0"/>
              </a:rPr>
              <a:t> = 5;</a:t>
            </a:r>
          </a:p>
          <a:p>
            <a:r>
              <a:rPr lang="en-US" sz="1100" b="0" dirty="0">
                <a:latin typeface="Consolas" pitchFamily="49" charset="0"/>
                <a:cs typeface="Consolas" pitchFamily="49" charset="0"/>
              </a:rPr>
              <a:t>          }</a:t>
            </a:r>
          </a:p>
          <a:p>
            <a:r>
              <a:rPr lang="en-US" sz="1100" b="0" dirty="0">
                <a:latin typeface="Consolas" pitchFamily="49" charset="0"/>
                <a:cs typeface="Consolas" pitchFamily="49" charset="0"/>
              </a:rPr>
              <a:t>          x = x + </a:t>
            </a:r>
            <a:r>
              <a:rPr lang="en-US" sz="1100" b="0" dirty="0" err="1">
                <a:latin typeface="Consolas" pitchFamily="49" charset="0"/>
                <a:cs typeface="Consolas" pitchFamily="49" charset="0"/>
              </a:rPr>
              <a:t>xSpeed</a:t>
            </a:r>
            <a:r>
              <a:rPr lang="en-US" sz="1100" b="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100" b="0" dirty="0"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1100" b="0" dirty="0" err="1">
                <a:latin typeface="Consolas" pitchFamily="49" charset="0"/>
                <a:cs typeface="Consolas" pitchFamily="49" charset="0"/>
              </a:rPr>
              <a:t>currentFrame</a:t>
            </a:r>
            <a:r>
              <a:rPr lang="en-US" sz="1100" b="0" dirty="0">
                <a:latin typeface="Consolas" pitchFamily="49" charset="0"/>
                <a:cs typeface="Consolas" pitchFamily="49" charset="0"/>
              </a:rPr>
              <a:t> = ++</a:t>
            </a:r>
            <a:r>
              <a:rPr lang="en-US" sz="1100" b="0" dirty="0" err="1">
                <a:latin typeface="Consolas" pitchFamily="49" charset="0"/>
                <a:cs typeface="Consolas" pitchFamily="49" charset="0"/>
              </a:rPr>
              <a:t>currentFrame</a:t>
            </a:r>
            <a:r>
              <a:rPr lang="en-US" sz="1100" b="0" dirty="0">
                <a:latin typeface="Consolas" pitchFamily="49" charset="0"/>
                <a:cs typeface="Consolas" pitchFamily="49" charset="0"/>
              </a:rPr>
              <a:t> % BMP_COLUMNS;</a:t>
            </a:r>
          </a:p>
          <a:p>
            <a:r>
              <a:rPr lang="en-US" sz="1100" b="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100" b="0" dirty="0">
                <a:latin typeface="Consolas" pitchFamily="49" charset="0"/>
                <a:cs typeface="Consolas" pitchFamily="49" charset="0"/>
              </a:rPr>
              <a:t>   </a:t>
            </a:r>
          </a:p>
          <a:p>
            <a:r>
              <a:rPr lang="en-US" sz="1100" b="0" dirty="0">
                <a:latin typeface="Consolas" pitchFamily="49" charset="0"/>
                <a:cs typeface="Consolas" pitchFamily="49" charset="0"/>
              </a:rPr>
              <a:t>    public void </a:t>
            </a:r>
            <a:r>
              <a:rPr lang="en-US" sz="1100" b="0" dirty="0" err="1">
                <a:latin typeface="Consolas" pitchFamily="49" charset="0"/>
                <a:cs typeface="Consolas" pitchFamily="49" charset="0"/>
              </a:rPr>
              <a:t>onDraw</a:t>
            </a:r>
            <a:r>
              <a:rPr lang="en-US" sz="1100" b="0" dirty="0">
                <a:latin typeface="Consolas" pitchFamily="49" charset="0"/>
                <a:cs typeface="Consolas" pitchFamily="49" charset="0"/>
              </a:rPr>
              <a:t>(Canvas canvas) {</a:t>
            </a:r>
          </a:p>
          <a:p>
            <a:r>
              <a:rPr lang="en-US" sz="1100" b="0" dirty="0">
                <a:latin typeface="Consolas" pitchFamily="49" charset="0"/>
                <a:cs typeface="Consolas" pitchFamily="49" charset="0"/>
              </a:rPr>
              <a:t>          update();</a:t>
            </a:r>
          </a:p>
          <a:p>
            <a:r>
              <a:rPr lang="en-US" sz="1100" b="0" dirty="0"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1100" b="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1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b="0" dirty="0" err="1">
                <a:latin typeface="Consolas" pitchFamily="49" charset="0"/>
                <a:cs typeface="Consolas" pitchFamily="49" charset="0"/>
              </a:rPr>
              <a:t>srcX</a:t>
            </a:r>
            <a:r>
              <a:rPr lang="en-US" sz="1100" b="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100" b="0" dirty="0" err="1">
                <a:latin typeface="Consolas" pitchFamily="49" charset="0"/>
                <a:cs typeface="Consolas" pitchFamily="49" charset="0"/>
              </a:rPr>
              <a:t>currentFrame</a:t>
            </a:r>
            <a:r>
              <a:rPr lang="en-US" sz="1100" b="0" dirty="0">
                <a:latin typeface="Consolas" pitchFamily="49" charset="0"/>
                <a:cs typeface="Consolas" pitchFamily="49" charset="0"/>
              </a:rPr>
              <a:t> * width;</a:t>
            </a:r>
          </a:p>
          <a:p>
            <a:r>
              <a:rPr lang="en-US" sz="1100" b="0" dirty="0"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1100" b="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1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b="0" dirty="0" err="1">
                <a:latin typeface="Consolas" pitchFamily="49" charset="0"/>
                <a:cs typeface="Consolas" pitchFamily="49" charset="0"/>
              </a:rPr>
              <a:t>srcY</a:t>
            </a:r>
            <a:r>
              <a:rPr lang="en-US" sz="1100" b="0" dirty="0">
                <a:latin typeface="Consolas" pitchFamily="49" charset="0"/>
                <a:cs typeface="Consolas" pitchFamily="49" charset="0"/>
              </a:rPr>
              <a:t> = 1 * height;</a:t>
            </a:r>
          </a:p>
          <a:p>
            <a:r>
              <a:rPr lang="en-US" sz="1100" b="0" dirty="0"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1100" b="0" dirty="0" err="1">
                <a:latin typeface="Consolas" pitchFamily="49" charset="0"/>
                <a:cs typeface="Consolas" pitchFamily="49" charset="0"/>
              </a:rPr>
              <a:t>Rect</a:t>
            </a:r>
            <a:r>
              <a:rPr lang="en-US" sz="11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b="0" dirty="0" err="1">
                <a:latin typeface="Consolas" pitchFamily="49" charset="0"/>
                <a:cs typeface="Consolas" pitchFamily="49" charset="0"/>
              </a:rPr>
              <a:t>src</a:t>
            </a:r>
            <a:r>
              <a:rPr lang="en-US" sz="1100" b="0" dirty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100" b="0" dirty="0" err="1">
                <a:latin typeface="Consolas" pitchFamily="49" charset="0"/>
                <a:cs typeface="Consolas" pitchFamily="49" charset="0"/>
              </a:rPr>
              <a:t>Rect</a:t>
            </a:r>
            <a:r>
              <a:rPr lang="en-US" sz="1100" b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100" b="0" dirty="0" err="1">
                <a:latin typeface="Consolas" pitchFamily="49" charset="0"/>
                <a:cs typeface="Consolas" pitchFamily="49" charset="0"/>
              </a:rPr>
              <a:t>srcX</a:t>
            </a:r>
            <a:r>
              <a:rPr lang="en-US" sz="1100" b="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100" b="0" dirty="0" err="1">
                <a:latin typeface="Consolas" pitchFamily="49" charset="0"/>
                <a:cs typeface="Consolas" pitchFamily="49" charset="0"/>
              </a:rPr>
              <a:t>srcY</a:t>
            </a:r>
            <a:r>
              <a:rPr lang="en-US" sz="1100" b="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100" b="0" dirty="0" err="1">
                <a:latin typeface="Consolas" pitchFamily="49" charset="0"/>
                <a:cs typeface="Consolas" pitchFamily="49" charset="0"/>
              </a:rPr>
              <a:t>srcX</a:t>
            </a:r>
            <a:r>
              <a:rPr lang="en-US" sz="1100" b="0" dirty="0">
                <a:latin typeface="Consolas" pitchFamily="49" charset="0"/>
                <a:cs typeface="Consolas" pitchFamily="49" charset="0"/>
              </a:rPr>
              <a:t> + width, </a:t>
            </a:r>
            <a:r>
              <a:rPr lang="en-US" sz="1100" b="0" dirty="0" err="1">
                <a:latin typeface="Consolas" pitchFamily="49" charset="0"/>
                <a:cs typeface="Consolas" pitchFamily="49" charset="0"/>
              </a:rPr>
              <a:t>srcY</a:t>
            </a:r>
            <a:r>
              <a:rPr lang="en-US" sz="1100" b="0" dirty="0">
                <a:latin typeface="Consolas" pitchFamily="49" charset="0"/>
                <a:cs typeface="Consolas" pitchFamily="49" charset="0"/>
              </a:rPr>
              <a:t> + height);</a:t>
            </a:r>
          </a:p>
          <a:p>
            <a:r>
              <a:rPr lang="en-US" sz="1100" b="0" dirty="0"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1100" b="0" dirty="0" err="1">
                <a:latin typeface="Consolas" pitchFamily="49" charset="0"/>
                <a:cs typeface="Consolas" pitchFamily="49" charset="0"/>
              </a:rPr>
              <a:t>Rect</a:t>
            </a:r>
            <a:r>
              <a:rPr lang="en-US" sz="11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b="0" dirty="0" err="1">
                <a:latin typeface="Consolas" pitchFamily="49" charset="0"/>
                <a:cs typeface="Consolas" pitchFamily="49" charset="0"/>
              </a:rPr>
              <a:t>dst</a:t>
            </a:r>
            <a:r>
              <a:rPr lang="en-US" sz="1100" b="0" dirty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100" b="0" dirty="0" err="1">
                <a:latin typeface="Consolas" pitchFamily="49" charset="0"/>
                <a:cs typeface="Consolas" pitchFamily="49" charset="0"/>
              </a:rPr>
              <a:t>Rect</a:t>
            </a:r>
            <a:r>
              <a:rPr lang="en-US" sz="1100" b="0" dirty="0">
                <a:latin typeface="Consolas" pitchFamily="49" charset="0"/>
                <a:cs typeface="Consolas" pitchFamily="49" charset="0"/>
              </a:rPr>
              <a:t>(x, y, x + width, y + height);</a:t>
            </a:r>
          </a:p>
          <a:p>
            <a:r>
              <a:rPr lang="en-US" sz="1100" b="0" dirty="0"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1100" b="0" dirty="0" err="1">
                <a:latin typeface="Consolas" pitchFamily="49" charset="0"/>
                <a:cs typeface="Consolas" pitchFamily="49" charset="0"/>
              </a:rPr>
              <a:t>canvas.drawBitmap</a:t>
            </a:r>
            <a:r>
              <a:rPr lang="en-US" sz="1100" b="0" dirty="0">
                <a:latin typeface="Consolas" pitchFamily="49" charset="0"/>
                <a:cs typeface="Consolas" pitchFamily="49" charset="0"/>
              </a:rPr>
              <a:t>(bmp, </a:t>
            </a:r>
            <a:r>
              <a:rPr lang="en-US" sz="1100" b="0" dirty="0" err="1">
                <a:latin typeface="Consolas" pitchFamily="49" charset="0"/>
                <a:cs typeface="Consolas" pitchFamily="49" charset="0"/>
              </a:rPr>
              <a:t>src</a:t>
            </a:r>
            <a:r>
              <a:rPr lang="en-US" sz="1100" b="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100" b="0" dirty="0" err="1">
                <a:latin typeface="Consolas" pitchFamily="49" charset="0"/>
                <a:cs typeface="Consolas" pitchFamily="49" charset="0"/>
              </a:rPr>
              <a:t>dst</a:t>
            </a:r>
            <a:r>
              <a:rPr lang="en-US" sz="1100" b="0" dirty="0">
                <a:latin typeface="Consolas" pitchFamily="49" charset="0"/>
                <a:cs typeface="Consolas" pitchFamily="49" charset="0"/>
              </a:rPr>
              <a:t>, null);</a:t>
            </a:r>
          </a:p>
          <a:p>
            <a:r>
              <a:rPr lang="en-US" sz="1100" b="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100" b="0" dirty="0">
                <a:latin typeface="Consolas" pitchFamily="49" charset="0"/>
                <a:cs typeface="Consolas" pitchFamily="49" charset="0"/>
              </a:rPr>
              <a:t>} </a:t>
            </a:r>
            <a:endParaRPr lang="en-US" sz="1100" b="0" i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37722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777240"/>
          </a:xfrm>
        </p:spPr>
        <p:txBody>
          <a:bodyPr/>
          <a:lstStyle/>
          <a:p>
            <a:r>
              <a:rPr lang="en-US" sz="3200" dirty="0" err="1" smtClean="0"/>
              <a:t>MainActivity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686800" cy="54864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1100" b="0" dirty="0" err="1">
                <a:latin typeface="Consolas" pitchFamily="49" charset="0"/>
                <a:cs typeface="Consolas" pitchFamily="49" charset="0"/>
              </a:rPr>
              <a:t>RelativeLayout</a:t>
            </a:r>
            <a:r>
              <a:rPr lang="en-US" sz="11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b="0" dirty="0" err="1">
                <a:latin typeface="Consolas" pitchFamily="49" charset="0"/>
                <a:cs typeface="Consolas" pitchFamily="49" charset="0"/>
              </a:rPr>
              <a:t>rl</a:t>
            </a:r>
            <a:r>
              <a:rPr lang="en-US" sz="1100" b="0" dirty="0">
                <a:latin typeface="Consolas" pitchFamily="49" charset="0"/>
                <a:cs typeface="Consolas" pitchFamily="49" charset="0"/>
              </a:rPr>
              <a:t> = (</a:t>
            </a:r>
            <a:r>
              <a:rPr lang="en-US" sz="1100" b="0" dirty="0" err="1">
                <a:latin typeface="Consolas" pitchFamily="49" charset="0"/>
                <a:cs typeface="Consolas" pitchFamily="49" charset="0"/>
              </a:rPr>
              <a:t>RelativeLayout</a:t>
            </a:r>
            <a:r>
              <a:rPr lang="en-US" sz="1100" b="0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1100" b="0" dirty="0" err="1">
                <a:latin typeface="Consolas" pitchFamily="49" charset="0"/>
                <a:cs typeface="Consolas" pitchFamily="49" charset="0"/>
              </a:rPr>
              <a:t>findViewById</a:t>
            </a:r>
            <a:r>
              <a:rPr lang="en-US" sz="1100" b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100" b="0" dirty="0" err="1">
                <a:latin typeface="Consolas" pitchFamily="49" charset="0"/>
                <a:cs typeface="Consolas" pitchFamily="49" charset="0"/>
              </a:rPr>
              <a:t>R.id.container</a:t>
            </a:r>
            <a:r>
              <a:rPr lang="en-US" sz="1100" b="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100" b="0" dirty="0" smtClean="0">
                <a:latin typeface="Consolas" pitchFamily="49" charset="0"/>
                <a:cs typeface="Consolas" pitchFamily="49" charset="0"/>
              </a:rPr>
              <a:t>final </a:t>
            </a:r>
            <a:r>
              <a:rPr lang="en-US" sz="1100" b="0" dirty="0" err="1">
                <a:latin typeface="Consolas" pitchFamily="49" charset="0"/>
                <a:cs typeface="Consolas" pitchFamily="49" charset="0"/>
              </a:rPr>
              <a:t>GameView</a:t>
            </a:r>
            <a:r>
              <a:rPr lang="en-US" sz="11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b="0" dirty="0" err="1">
                <a:latin typeface="Consolas" pitchFamily="49" charset="0"/>
                <a:cs typeface="Consolas" pitchFamily="49" charset="0"/>
              </a:rPr>
              <a:t>bView</a:t>
            </a:r>
            <a:r>
              <a:rPr lang="en-US" sz="1100" b="0" dirty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100" b="0" dirty="0" err="1">
                <a:latin typeface="Consolas" pitchFamily="49" charset="0"/>
                <a:cs typeface="Consolas" pitchFamily="49" charset="0"/>
              </a:rPr>
              <a:t>GameView</a:t>
            </a:r>
            <a:r>
              <a:rPr lang="en-US" sz="1100" b="0" dirty="0">
                <a:latin typeface="Consolas" pitchFamily="49" charset="0"/>
                <a:cs typeface="Consolas" pitchFamily="49" charset="0"/>
              </a:rPr>
              <a:t>(this);</a:t>
            </a:r>
          </a:p>
          <a:p>
            <a:r>
              <a:rPr lang="en-US" sz="1100" b="0" dirty="0" err="1" smtClean="0">
                <a:latin typeface="Consolas" pitchFamily="49" charset="0"/>
                <a:cs typeface="Consolas" pitchFamily="49" charset="0"/>
              </a:rPr>
              <a:t>rl.addView</a:t>
            </a:r>
            <a:r>
              <a:rPr lang="en-US" sz="1100" b="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100" b="0" dirty="0" err="1" smtClean="0">
                <a:latin typeface="Consolas" pitchFamily="49" charset="0"/>
                <a:cs typeface="Consolas" pitchFamily="49" charset="0"/>
              </a:rPr>
              <a:t>bView</a:t>
            </a:r>
            <a:r>
              <a:rPr lang="en-US" sz="1100" b="0" dirty="0">
                <a:latin typeface="Consolas" pitchFamily="49" charset="0"/>
                <a:cs typeface="Consolas" pitchFamily="49" charset="0"/>
              </a:rPr>
              <a:t>);</a:t>
            </a:r>
            <a:endParaRPr lang="en-US" sz="1100" b="0" i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3465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5030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777240"/>
          </a:xfrm>
        </p:spPr>
        <p:txBody>
          <a:bodyPr/>
          <a:lstStyle/>
          <a:p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2D Graphics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371600"/>
            <a:ext cx="7520940" cy="3581400"/>
          </a:xfrm>
        </p:spPr>
        <p:txBody>
          <a:bodyPr/>
          <a:lstStyle/>
          <a:p>
            <a:r>
              <a:rPr lang="en-US" sz="2400" dirty="0" smtClean="0">
                <a:solidFill>
                  <a:srgbClr val="FF0000"/>
                </a:solidFill>
              </a:rPr>
              <a:t>View</a:t>
            </a:r>
            <a:r>
              <a:rPr lang="en-US" sz="2400" dirty="0" smtClean="0"/>
              <a:t> </a:t>
            </a:r>
          </a:p>
          <a:p>
            <a:r>
              <a:rPr lang="en-US" dirty="0" smtClean="0"/>
              <a:t>	To Handle Simple graphics, which not updating regularly. </a:t>
            </a:r>
          </a:p>
          <a:p>
            <a:endParaRPr lang="en-US" dirty="0"/>
          </a:p>
          <a:p>
            <a:r>
              <a:rPr lang="en-US" sz="2400" dirty="0" smtClean="0">
                <a:solidFill>
                  <a:srgbClr val="FF0000"/>
                </a:solidFill>
              </a:rPr>
              <a:t>Canvas</a:t>
            </a:r>
          </a:p>
          <a:p>
            <a:r>
              <a:rPr lang="en-US" dirty="0" smtClean="0"/>
              <a:t>	To handle advanced Graphics, and animations with regular updates.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82228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777240"/>
          </a:xfrm>
        </p:spPr>
        <p:txBody>
          <a:bodyPr/>
          <a:lstStyle/>
          <a:p>
            <a:r>
              <a:rPr lang="en-US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Drawables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371600"/>
            <a:ext cx="7520940" cy="3581400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Something that can be drawn, such as a </a:t>
            </a:r>
            <a:r>
              <a:rPr lang="en-US" sz="1800" dirty="0" smtClean="0"/>
              <a:t>bitmap</a:t>
            </a:r>
            <a:r>
              <a:rPr lang="en-US" sz="1800" dirty="0"/>
              <a:t>, color, shape, etc. 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err="1"/>
              <a:t>Drawables</a:t>
            </a:r>
            <a:r>
              <a:rPr lang="en-US" sz="1800" dirty="0"/>
              <a:t> can be set in a </a:t>
            </a:r>
            <a:r>
              <a:rPr lang="en-US" sz="1800" dirty="0" smtClean="0"/>
              <a:t>View or Canvas </a:t>
            </a:r>
            <a:r>
              <a:rPr lang="en-US" sz="1800" dirty="0"/>
              <a:t>to display  graphic in to a view.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/>
              <a:t>Examples</a:t>
            </a:r>
            <a:r>
              <a:rPr lang="en-US" sz="1800" dirty="0" smtClean="0"/>
              <a:t>:</a:t>
            </a:r>
          </a:p>
          <a:p>
            <a:r>
              <a:rPr lang="en-US" sz="1800" dirty="0" smtClean="0"/>
              <a:t> </a:t>
            </a:r>
            <a:endParaRPr lang="en-US" sz="1800" dirty="0"/>
          </a:p>
          <a:p>
            <a:r>
              <a:rPr lang="en-US" sz="2000" dirty="0" err="1">
                <a:solidFill>
                  <a:srgbClr val="FF0000"/>
                </a:solidFill>
              </a:rPr>
              <a:t>BitmapDrawable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 err="1">
                <a:solidFill>
                  <a:srgbClr val="FF0000"/>
                </a:solidFill>
              </a:rPr>
              <a:t>ShapeDrawable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 err="1">
                <a:solidFill>
                  <a:srgbClr val="FF0000"/>
                </a:solidFill>
              </a:rPr>
              <a:t>ColorDrawable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61584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777240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</a:rPr>
              <a:t>BitmapDrawable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153400" cy="35814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Used to  draw images to views or canvas</a:t>
            </a:r>
          </a:p>
          <a:p>
            <a:endParaRPr lang="en-US" sz="1800" dirty="0" smtClean="0"/>
          </a:p>
          <a:p>
            <a:r>
              <a:rPr lang="en-US" sz="2000" b="0" dirty="0" err="1">
                <a:latin typeface="Consolas" pitchFamily="49" charset="0"/>
                <a:cs typeface="Consolas" pitchFamily="49" charset="0"/>
              </a:rPr>
              <a:t>ImageView</a:t>
            </a:r>
            <a:r>
              <a:rPr lang="en-US" sz="2000" b="0" dirty="0">
                <a:latin typeface="Consolas" pitchFamily="49" charset="0"/>
                <a:cs typeface="Consolas" pitchFamily="49" charset="0"/>
              </a:rPr>
              <a:t> iv = new </a:t>
            </a:r>
            <a:r>
              <a:rPr lang="en-US" sz="2000" b="0" dirty="0" err="1">
                <a:latin typeface="Consolas" pitchFamily="49" charset="0"/>
                <a:cs typeface="Consolas" pitchFamily="49" charset="0"/>
              </a:rPr>
              <a:t>ImageView</a:t>
            </a:r>
            <a:r>
              <a:rPr lang="en-US" sz="2000" b="0" dirty="0">
                <a:latin typeface="Consolas" pitchFamily="49" charset="0"/>
                <a:cs typeface="Consolas" pitchFamily="49" charset="0"/>
              </a:rPr>
              <a:t>(this</a:t>
            </a:r>
            <a:r>
              <a:rPr lang="en-US" sz="2000" b="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2000" b="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000" b="0" dirty="0" err="1" smtClean="0">
                <a:latin typeface="Consolas" pitchFamily="49" charset="0"/>
                <a:cs typeface="Consolas" pitchFamily="49" charset="0"/>
              </a:rPr>
              <a:t>Drawable</a:t>
            </a:r>
            <a:r>
              <a:rPr lang="en-US" sz="2000" b="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0" dirty="0" err="1">
                <a:latin typeface="Consolas" pitchFamily="49" charset="0"/>
                <a:cs typeface="Consolas" pitchFamily="49" charset="0"/>
              </a:rPr>
              <a:t>drawable</a:t>
            </a:r>
            <a:r>
              <a:rPr lang="en-US" sz="2000" b="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000" b="0" dirty="0" err="1">
                <a:latin typeface="Consolas" pitchFamily="49" charset="0"/>
                <a:cs typeface="Consolas" pitchFamily="49" charset="0"/>
              </a:rPr>
              <a:t>getResources</a:t>
            </a:r>
            <a:r>
              <a:rPr lang="en-US" sz="2000" b="0" dirty="0">
                <a:latin typeface="Consolas" pitchFamily="49" charset="0"/>
                <a:cs typeface="Consolas" pitchFamily="49" charset="0"/>
              </a:rPr>
              <a:t>().</a:t>
            </a:r>
            <a:r>
              <a:rPr lang="en-US" sz="2000" b="0" dirty="0" err="1">
                <a:latin typeface="Consolas" pitchFamily="49" charset="0"/>
                <a:cs typeface="Consolas" pitchFamily="49" charset="0"/>
              </a:rPr>
              <a:t>getDrawable</a:t>
            </a:r>
            <a:r>
              <a:rPr lang="en-US" sz="2000" b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0" dirty="0" err="1">
                <a:latin typeface="Consolas" pitchFamily="49" charset="0"/>
                <a:cs typeface="Consolas" pitchFamily="49" charset="0"/>
              </a:rPr>
              <a:t>R.drawable.</a:t>
            </a:r>
            <a:r>
              <a:rPr lang="en-US" sz="2000" b="0" i="1" dirty="0" err="1">
                <a:latin typeface="Consolas" pitchFamily="49" charset="0"/>
                <a:cs typeface="Consolas" pitchFamily="49" charset="0"/>
              </a:rPr>
              <a:t>bubble</a:t>
            </a:r>
            <a:r>
              <a:rPr lang="en-US" sz="2000" b="0" i="1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2000" b="0" i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000" b="0" dirty="0" err="1">
                <a:latin typeface="Consolas" pitchFamily="49" charset="0"/>
                <a:cs typeface="Consolas" pitchFamily="49" charset="0"/>
              </a:rPr>
              <a:t>iv.setImageDrawable</a:t>
            </a:r>
            <a:r>
              <a:rPr lang="en-US" sz="2000" b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0" dirty="0" err="1">
                <a:latin typeface="Consolas" pitchFamily="49" charset="0"/>
                <a:cs typeface="Consolas" pitchFamily="49" charset="0"/>
              </a:rPr>
              <a:t>drawable</a:t>
            </a:r>
            <a:r>
              <a:rPr lang="en-US" sz="2000" b="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06367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777240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</a:rPr>
              <a:t>ShapeDrawable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153400" cy="3657600"/>
          </a:xfrm>
        </p:spPr>
        <p:txBody>
          <a:bodyPr>
            <a:normAutofit fontScale="92500" lnSpcReduction="10000"/>
          </a:bodyPr>
          <a:lstStyle/>
          <a:p>
            <a:r>
              <a:rPr lang="en-US" sz="1800" b="0" dirty="0" smtClean="0"/>
              <a:t>Used </a:t>
            </a:r>
            <a:r>
              <a:rPr lang="en-US" sz="1800" b="0" dirty="0"/>
              <a:t>for drawing primitive shapes </a:t>
            </a:r>
          </a:p>
          <a:p>
            <a:r>
              <a:rPr lang="en-US" sz="1800" b="0" dirty="0"/>
              <a:t>Shape represented by a Shape class </a:t>
            </a:r>
          </a:p>
          <a:p>
            <a:r>
              <a:rPr lang="en-US" sz="1800" b="0" dirty="0" err="1"/>
              <a:t>PathShape</a:t>
            </a:r>
            <a:r>
              <a:rPr lang="en-US" sz="1800" b="0" dirty="0"/>
              <a:t> - lines </a:t>
            </a:r>
          </a:p>
          <a:p>
            <a:r>
              <a:rPr lang="en-US" sz="1800" b="0" dirty="0" err="1"/>
              <a:t>RectShape</a:t>
            </a:r>
            <a:r>
              <a:rPr lang="en-US" sz="1800" b="0" dirty="0"/>
              <a:t> - rectangles </a:t>
            </a:r>
          </a:p>
          <a:p>
            <a:r>
              <a:rPr lang="en-US" sz="1800" b="0" dirty="0" err="1"/>
              <a:t>OvalShape</a:t>
            </a:r>
            <a:r>
              <a:rPr lang="en-US" sz="1800" b="0" dirty="0"/>
              <a:t> - ovals &amp; </a:t>
            </a:r>
            <a:r>
              <a:rPr lang="en-US" sz="1800" b="0" dirty="0" smtClean="0"/>
              <a:t>rings</a:t>
            </a:r>
          </a:p>
          <a:p>
            <a:endParaRPr lang="en-US" sz="1800" b="0" dirty="0" smtClean="0"/>
          </a:p>
          <a:p>
            <a:r>
              <a:rPr lang="en-US" sz="2000" b="0" dirty="0" err="1">
                <a:latin typeface="Consolas" pitchFamily="49" charset="0"/>
                <a:cs typeface="Consolas" pitchFamily="49" charset="0"/>
              </a:rPr>
              <a:t>ImageView</a:t>
            </a:r>
            <a:r>
              <a:rPr lang="en-US" sz="2000" b="0" dirty="0">
                <a:latin typeface="Consolas" pitchFamily="49" charset="0"/>
                <a:cs typeface="Consolas" pitchFamily="49" charset="0"/>
              </a:rPr>
              <a:t> iv = new </a:t>
            </a:r>
            <a:r>
              <a:rPr lang="en-US" sz="2000" b="0" dirty="0" err="1">
                <a:latin typeface="Consolas" pitchFamily="49" charset="0"/>
                <a:cs typeface="Consolas" pitchFamily="49" charset="0"/>
              </a:rPr>
              <a:t>ImageView</a:t>
            </a:r>
            <a:r>
              <a:rPr lang="en-US" sz="2000" b="0" dirty="0">
                <a:latin typeface="Consolas" pitchFamily="49" charset="0"/>
                <a:cs typeface="Consolas" pitchFamily="49" charset="0"/>
              </a:rPr>
              <a:t>(this</a:t>
            </a:r>
            <a:r>
              <a:rPr lang="en-US" sz="2000" b="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000" b="0" dirty="0" err="1">
                <a:latin typeface="Consolas" pitchFamily="49" charset="0"/>
                <a:cs typeface="Consolas" pitchFamily="49" charset="0"/>
              </a:rPr>
              <a:t>ShapeDrawable</a:t>
            </a:r>
            <a:r>
              <a:rPr lang="en-US" sz="2000" b="0" dirty="0">
                <a:latin typeface="Consolas" pitchFamily="49" charset="0"/>
                <a:cs typeface="Consolas" pitchFamily="49" charset="0"/>
              </a:rPr>
              <a:t> shape1 = new </a:t>
            </a:r>
            <a:r>
              <a:rPr lang="en-US" sz="2000" b="0" dirty="0" err="1">
                <a:latin typeface="Consolas" pitchFamily="49" charset="0"/>
                <a:cs typeface="Consolas" pitchFamily="49" charset="0"/>
              </a:rPr>
              <a:t>ShapeDrawable</a:t>
            </a:r>
            <a:r>
              <a:rPr lang="en-US" sz="2000" b="0" dirty="0">
                <a:latin typeface="Consolas" pitchFamily="49" charset="0"/>
                <a:cs typeface="Consolas" pitchFamily="49" charset="0"/>
              </a:rPr>
              <a:t>(new </a:t>
            </a:r>
            <a:r>
              <a:rPr lang="en-US" sz="2000" b="0" dirty="0" err="1">
                <a:latin typeface="Consolas" pitchFamily="49" charset="0"/>
                <a:cs typeface="Consolas" pitchFamily="49" charset="0"/>
              </a:rPr>
              <a:t>OvalShape</a:t>
            </a:r>
            <a:r>
              <a:rPr lang="en-US" sz="2000" b="0" dirty="0" smtClean="0">
                <a:latin typeface="Consolas" pitchFamily="49" charset="0"/>
                <a:cs typeface="Consolas" pitchFamily="49" charset="0"/>
              </a:rPr>
              <a:t>());</a:t>
            </a:r>
          </a:p>
          <a:p>
            <a:r>
              <a:rPr lang="en-US" sz="2000" b="0" i="1" dirty="0">
                <a:latin typeface="Consolas" pitchFamily="49" charset="0"/>
                <a:cs typeface="Consolas" pitchFamily="49" charset="0"/>
              </a:rPr>
              <a:t>shape1.getPaint().</a:t>
            </a:r>
            <a:r>
              <a:rPr lang="en-US" sz="2000" b="0" i="1" dirty="0" err="1">
                <a:latin typeface="Consolas" pitchFamily="49" charset="0"/>
                <a:cs typeface="Consolas" pitchFamily="49" charset="0"/>
              </a:rPr>
              <a:t>setColor</a:t>
            </a:r>
            <a:r>
              <a:rPr lang="en-US" sz="2000" b="0" i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0" i="1" dirty="0" err="1">
                <a:latin typeface="Consolas" pitchFamily="49" charset="0"/>
                <a:cs typeface="Consolas" pitchFamily="49" charset="0"/>
              </a:rPr>
              <a:t>Color.MAGENTA</a:t>
            </a:r>
            <a:r>
              <a:rPr lang="en-US" sz="2000" b="0" i="1" dirty="0">
                <a:latin typeface="Consolas" pitchFamily="49" charset="0"/>
                <a:cs typeface="Consolas" pitchFamily="49" charset="0"/>
              </a:rPr>
              <a:t>);</a:t>
            </a:r>
            <a:endParaRPr lang="en-US" sz="2000" b="0" i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000" b="0" dirty="0" err="1" smtClean="0">
                <a:latin typeface="Consolas" pitchFamily="49" charset="0"/>
                <a:cs typeface="Consolas" pitchFamily="49" charset="0"/>
              </a:rPr>
              <a:t>iv.setImageDrawable</a:t>
            </a:r>
            <a:r>
              <a:rPr lang="en-US" sz="2000" b="0" dirty="0" smtClean="0">
                <a:latin typeface="Consolas" pitchFamily="49" charset="0"/>
                <a:cs typeface="Consolas" pitchFamily="49" charset="0"/>
              </a:rPr>
              <a:t>(shape1);</a:t>
            </a:r>
            <a:endParaRPr lang="en-US" sz="2000" b="0" dirty="0"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72599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777240"/>
          </a:xfrm>
        </p:spPr>
        <p:txBody>
          <a:bodyPr/>
          <a:lstStyle/>
          <a:p>
            <a:r>
              <a:rPr lang="en-US" sz="3200" dirty="0" err="1" smtClean="0">
                <a:solidFill>
                  <a:srgbClr val="0070C0"/>
                </a:solidFill>
              </a:rPr>
              <a:t>COLORDrawable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153400" cy="3657600"/>
          </a:xfrm>
        </p:spPr>
        <p:txBody>
          <a:bodyPr>
            <a:normAutofit/>
          </a:bodyPr>
          <a:lstStyle/>
          <a:p>
            <a:r>
              <a:rPr lang="en-US" sz="1800" b="0" dirty="0" smtClean="0"/>
              <a:t>Used </a:t>
            </a:r>
            <a:r>
              <a:rPr lang="en-US" sz="1800" b="0" dirty="0"/>
              <a:t>for </a:t>
            </a:r>
            <a:r>
              <a:rPr lang="en-US" sz="1800" b="0" dirty="0" smtClean="0"/>
              <a:t>fill-up by specific color in canvases.</a:t>
            </a:r>
          </a:p>
          <a:p>
            <a:endParaRPr lang="en-US" sz="1800" b="0" dirty="0" smtClean="0"/>
          </a:p>
          <a:p>
            <a:r>
              <a:rPr lang="en-US" sz="2000" b="0" dirty="0" err="1">
                <a:latin typeface="Consolas" pitchFamily="49" charset="0"/>
                <a:cs typeface="Consolas" pitchFamily="49" charset="0"/>
              </a:rPr>
              <a:t>ImageView</a:t>
            </a:r>
            <a:r>
              <a:rPr lang="en-US" sz="2000" b="0" dirty="0">
                <a:latin typeface="Consolas" pitchFamily="49" charset="0"/>
                <a:cs typeface="Consolas" pitchFamily="49" charset="0"/>
              </a:rPr>
              <a:t> iv = new </a:t>
            </a:r>
            <a:r>
              <a:rPr lang="en-US" sz="2000" b="0" dirty="0" err="1">
                <a:latin typeface="Consolas" pitchFamily="49" charset="0"/>
                <a:cs typeface="Consolas" pitchFamily="49" charset="0"/>
              </a:rPr>
              <a:t>ImageView</a:t>
            </a:r>
            <a:r>
              <a:rPr lang="en-US" sz="2000" b="0" dirty="0">
                <a:latin typeface="Consolas" pitchFamily="49" charset="0"/>
                <a:cs typeface="Consolas" pitchFamily="49" charset="0"/>
              </a:rPr>
              <a:t>(this</a:t>
            </a:r>
            <a:r>
              <a:rPr lang="en-US" sz="2000" b="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000" b="0" dirty="0" err="1">
                <a:latin typeface="Consolas" pitchFamily="49" charset="0"/>
                <a:cs typeface="Consolas" pitchFamily="49" charset="0"/>
              </a:rPr>
              <a:t>ColorDrawable</a:t>
            </a:r>
            <a:r>
              <a:rPr lang="en-US" sz="2000" b="0" dirty="0">
                <a:latin typeface="Consolas" pitchFamily="49" charset="0"/>
                <a:cs typeface="Consolas" pitchFamily="49" charset="0"/>
              </a:rPr>
              <a:t> cd = new </a:t>
            </a:r>
            <a:r>
              <a:rPr lang="en-US" sz="2000" b="0" dirty="0" err="1">
                <a:latin typeface="Consolas" pitchFamily="49" charset="0"/>
                <a:cs typeface="Consolas" pitchFamily="49" charset="0"/>
              </a:rPr>
              <a:t>ColorDrawable</a:t>
            </a:r>
            <a:r>
              <a:rPr lang="en-US" sz="2000" b="0" dirty="0">
                <a:latin typeface="Consolas" pitchFamily="49" charset="0"/>
                <a:cs typeface="Consolas" pitchFamily="49" charset="0"/>
              </a:rPr>
              <a:t>(0xffff0000</a:t>
            </a:r>
            <a:r>
              <a:rPr lang="en-US" sz="2000" b="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000" b="0" dirty="0" err="1" smtClean="0">
                <a:latin typeface="Consolas" pitchFamily="49" charset="0"/>
                <a:cs typeface="Consolas" pitchFamily="49" charset="0"/>
              </a:rPr>
              <a:t>iv.setImageDrawable</a:t>
            </a:r>
            <a:r>
              <a:rPr lang="en-US" sz="2000" b="0" dirty="0" smtClean="0">
                <a:latin typeface="Consolas" pitchFamily="49" charset="0"/>
                <a:cs typeface="Consolas" pitchFamily="49" charset="0"/>
              </a:rPr>
              <a:t>(cd);</a:t>
            </a:r>
            <a:endParaRPr lang="en-US" sz="2000" b="0" dirty="0"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64447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777240"/>
          </a:xfrm>
        </p:spPr>
        <p:txBody>
          <a:bodyPr/>
          <a:lstStyle/>
          <a:p>
            <a:r>
              <a:rPr lang="en-US" sz="3200" dirty="0" smtClean="0">
                <a:solidFill>
                  <a:srgbClr val="0070C0"/>
                </a:solidFill>
              </a:rPr>
              <a:t>Drawing with a Canvas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153400" cy="3657600"/>
          </a:xfrm>
        </p:spPr>
        <p:txBody>
          <a:bodyPr>
            <a:normAutofit/>
          </a:bodyPr>
          <a:lstStyle/>
          <a:p>
            <a:r>
              <a:rPr lang="en-US" sz="2000" b="0" dirty="0"/>
              <a:t>A Bitmap (a matrix of Pixels) </a:t>
            </a:r>
          </a:p>
          <a:p>
            <a:r>
              <a:rPr lang="en-US" sz="2000" b="0" dirty="0"/>
              <a:t>A Canvas for drawing to the underlying </a:t>
            </a:r>
          </a:p>
          <a:p>
            <a:r>
              <a:rPr lang="en-US" sz="2000" b="0" dirty="0"/>
              <a:t>Bitmap </a:t>
            </a:r>
          </a:p>
          <a:p>
            <a:r>
              <a:rPr lang="en-US" sz="2000" b="0" dirty="0"/>
              <a:t>A Drawing Primitive (e.g. </a:t>
            </a:r>
            <a:r>
              <a:rPr lang="en-US" sz="2000" b="0" dirty="0" err="1"/>
              <a:t>Rect</a:t>
            </a:r>
            <a:r>
              <a:rPr lang="en-US" sz="2000" b="0" dirty="0"/>
              <a:t>, </a:t>
            </a:r>
          </a:p>
          <a:p>
            <a:r>
              <a:rPr lang="en-US" sz="2000" b="0" dirty="0"/>
              <a:t>Path, Text, Bitmap) </a:t>
            </a:r>
          </a:p>
          <a:p>
            <a:r>
              <a:rPr lang="en-US" sz="2000" b="0" dirty="0"/>
              <a:t>A paint object (for setting drawing </a:t>
            </a:r>
          </a:p>
          <a:p>
            <a:r>
              <a:rPr lang="en-US" sz="2000" b="0" dirty="0"/>
              <a:t>colors &amp; styles)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4203721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777240"/>
          </a:xfrm>
        </p:spPr>
        <p:txBody>
          <a:bodyPr/>
          <a:lstStyle/>
          <a:p>
            <a:r>
              <a:rPr lang="en-US" sz="3200" dirty="0" smtClean="0">
                <a:solidFill>
                  <a:srgbClr val="0070C0"/>
                </a:solidFill>
              </a:rPr>
              <a:t>Drawing with a Canvas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153400" cy="3657600"/>
          </a:xfrm>
        </p:spPr>
        <p:txBody>
          <a:bodyPr>
            <a:normAutofit/>
          </a:bodyPr>
          <a:lstStyle/>
          <a:p>
            <a:r>
              <a:rPr lang="en-US" sz="2000" b="0" dirty="0"/>
              <a:t>Canvas supports multiple drawing </a:t>
            </a:r>
            <a:r>
              <a:rPr lang="en-US" sz="2000" b="0" dirty="0" smtClean="0"/>
              <a:t>methods ,</a:t>
            </a:r>
          </a:p>
          <a:p>
            <a:endParaRPr lang="en-US" sz="2000" b="0" dirty="0"/>
          </a:p>
          <a:p>
            <a:r>
              <a:rPr lang="en-US" sz="2000" b="0" dirty="0" err="1"/>
              <a:t>drawText</a:t>
            </a:r>
            <a:r>
              <a:rPr lang="en-US" sz="2000" b="0" dirty="0"/>
              <a:t>() </a:t>
            </a:r>
          </a:p>
          <a:p>
            <a:r>
              <a:rPr lang="en-US" sz="2000" b="0" dirty="0" err="1"/>
              <a:t>drawPoints</a:t>
            </a:r>
            <a:r>
              <a:rPr lang="en-US" sz="2000" b="0" dirty="0"/>
              <a:t>() </a:t>
            </a:r>
          </a:p>
          <a:p>
            <a:r>
              <a:rPr lang="en-US" sz="2000" b="0" dirty="0" err="1"/>
              <a:t>drawColor</a:t>
            </a:r>
            <a:r>
              <a:rPr lang="en-US" sz="2000" b="0" dirty="0"/>
              <a:t>() </a:t>
            </a:r>
          </a:p>
          <a:p>
            <a:r>
              <a:rPr lang="en-US" sz="2000" b="0" dirty="0" err="1"/>
              <a:t>drawOval</a:t>
            </a:r>
            <a:r>
              <a:rPr lang="en-US" sz="2000" b="0" dirty="0"/>
              <a:t>() </a:t>
            </a:r>
          </a:p>
          <a:p>
            <a:r>
              <a:rPr lang="en-US" sz="2000" b="0" dirty="0" err="1"/>
              <a:t>drawBitmap</a:t>
            </a:r>
            <a:r>
              <a:rPr lang="en-US" sz="2000" b="0" dirty="0"/>
              <a:t>()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1843968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777240"/>
          </a:xfrm>
        </p:spPr>
        <p:txBody>
          <a:bodyPr/>
          <a:lstStyle/>
          <a:p>
            <a:r>
              <a:rPr lang="en-US" sz="3200" dirty="0" smtClean="0">
                <a:solidFill>
                  <a:srgbClr val="0070C0"/>
                </a:solidFill>
              </a:rPr>
              <a:t>Paint Object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153400" cy="3657600"/>
          </a:xfrm>
        </p:spPr>
        <p:txBody>
          <a:bodyPr>
            <a:normAutofit/>
          </a:bodyPr>
          <a:lstStyle/>
          <a:p>
            <a:r>
              <a:rPr lang="en-US" sz="2000" b="0" dirty="0"/>
              <a:t>Specifies style parameters for drawing</a:t>
            </a:r>
            <a:r>
              <a:rPr lang="en-US" sz="2000" b="0" dirty="0" smtClean="0"/>
              <a:t>,</a:t>
            </a:r>
          </a:p>
          <a:p>
            <a:r>
              <a:rPr lang="en-US" sz="2000" b="0" dirty="0" smtClean="0"/>
              <a:t> </a:t>
            </a:r>
            <a:endParaRPr lang="en-US" sz="2000" b="0" dirty="0"/>
          </a:p>
          <a:p>
            <a:r>
              <a:rPr lang="en-US" sz="2000" b="0" dirty="0"/>
              <a:t>e.g., </a:t>
            </a:r>
          </a:p>
          <a:p>
            <a:r>
              <a:rPr lang="en-US" sz="2000" b="0" dirty="0" err="1"/>
              <a:t>setStrokeWidth</a:t>
            </a:r>
            <a:r>
              <a:rPr lang="en-US" sz="2000" b="0" dirty="0"/>
              <a:t>() </a:t>
            </a:r>
          </a:p>
          <a:p>
            <a:r>
              <a:rPr lang="en-US" sz="2000" b="0" dirty="0" err="1"/>
              <a:t>setTextSize</a:t>
            </a:r>
            <a:r>
              <a:rPr lang="en-US" sz="2000" b="0" dirty="0"/>
              <a:t>() </a:t>
            </a:r>
          </a:p>
          <a:p>
            <a:r>
              <a:rPr lang="en-US" sz="2000" b="0" dirty="0" err="1"/>
              <a:t>setColor</a:t>
            </a:r>
            <a:r>
              <a:rPr lang="en-US" sz="2000" b="0" dirty="0"/>
              <a:t>() </a:t>
            </a:r>
          </a:p>
          <a:p>
            <a:r>
              <a:rPr lang="en-US" sz="2000" b="0" dirty="0" err="1"/>
              <a:t>setAntiAlias</a:t>
            </a:r>
            <a:r>
              <a:rPr lang="en-US" sz="2000" b="0" dirty="0"/>
              <a:t>()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16453044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128</TotalTime>
  <Words>565</Words>
  <Application>Microsoft Office PowerPoint</Application>
  <PresentationFormat>On-screen Show (4:3)</PresentationFormat>
  <Paragraphs>231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Angles</vt:lpstr>
      <vt:lpstr>Graphics &amp; Animations</vt:lpstr>
      <vt:lpstr>2D Graphics</vt:lpstr>
      <vt:lpstr>Drawables</vt:lpstr>
      <vt:lpstr>BitmapDrawable</vt:lpstr>
      <vt:lpstr>ShapeDrawable</vt:lpstr>
      <vt:lpstr>COLORDrawable</vt:lpstr>
      <vt:lpstr>Drawing with a Canvas</vt:lpstr>
      <vt:lpstr>Drawing with a Canvas</vt:lpstr>
      <vt:lpstr>Paint Object</vt:lpstr>
      <vt:lpstr>Bitmap from Resources</vt:lpstr>
      <vt:lpstr>CREATE Custom View</vt:lpstr>
      <vt:lpstr>Animate Custom View</vt:lpstr>
      <vt:lpstr>ANIMATIONS</vt:lpstr>
      <vt:lpstr>Game View</vt:lpstr>
      <vt:lpstr>Slide 15</vt:lpstr>
      <vt:lpstr>GameLoopThread</vt:lpstr>
      <vt:lpstr>Sprite</vt:lpstr>
      <vt:lpstr>MainActivity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Graphics &amp; Animations</dc:title>
  <dc:creator>Nadun Liyanage</dc:creator>
  <cp:lastModifiedBy>KASUN</cp:lastModifiedBy>
  <cp:revision>30</cp:revision>
  <dcterms:created xsi:type="dcterms:W3CDTF">2006-08-16T00:00:00Z</dcterms:created>
  <dcterms:modified xsi:type="dcterms:W3CDTF">2016-11-23T07:31:02Z</dcterms:modified>
</cp:coreProperties>
</file>