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p:regular r:id="rId13"/>
      <p:bold r:id="rId14"/>
      <p:italic r:id="rId15"/>
      <p:boldItalic r:id="rId16"/>
    </p:embeddedFont>
    <p:embeddedFont>
      <p:font typeface="Lato"/>
      <p:regular r:id="rId17"/>
      <p:bold r:id="rId18"/>
      <p:italic r:id="rId19"/>
      <p:boldItalic r:id="rId20"/>
    </p:embeddedFont>
    <p:embeddedFont>
      <p:font typeface="Unica One"/>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UnicaOne-regular.fntdata"/><Relationship Id="rId13" Type="http://schemas.openxmlformats.org/officeDocument/2006/relationships/font" Target="fonts/Montserrat-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Lato-regular.fntdata"/><Relationship Id="rId16" Type="http://schemas.openxmlformats.org/officeDocument/2006/relationships/font" Target="fonts/Montserrat-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da9bcd8f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da9bcd8f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da9bcd8f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da9bcd8f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da9bcd8f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da9bcd8f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da9bcd8ff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da9bcd8ff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da9bcd8ff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da9bcd8ff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e8a7a930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e8a7a930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latin typeface="Unica One"/>
                <a:ea typeface="Unica One"/>
                <a:cs typeface="Unica One"/>
                <a:sym typeface="Unica One"/>
              </a:rPr>
              <a:t>FollowMe</a:t>
            </a:r>
            <a:endParaRPr sz="6000">
              <a:latin typeface="Unica One"/>
              <a:ea typeface="Unica One"/>
              <a:cs typeface="Unica One"/>
              <a:sym typeface="Unica One"/>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Unica One"/>
                <a:ea typeface="Unica One"/>
                <a:cs typeface="Unica One"/>
                <a:sym typeface="Unica One"/>
              </a:rPr>
              <a:t>E2043309</a:t>
            </a:r>
            <a:endParaRPr sz="1800">
              <a:latin typeface="Unica One"/>
              <a:ea typeface="Unica One"/>
              <a:cs typeface="Unica One"/>
              <a:sym typeface="Unica One"/>
            </a:endParaRPr>
          </a:p>
        </p:txBody>
      </p:sp>
      <p:sp>
        <p:nvSpPr>
          <p:cNvPr id="136" name="Google Shape;136;p13"/>
          <p:cNvSpPr txBox="1"/>
          <p:nvPr>
            <p:ph idx="1" type="subTitle"/>
          </p:nvPr>
        </p:nvSpPr>
        <p:spPr>
          <a:xfrm>
            <a:off x="5083950" y="44310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Unica One"/>
                <a:ea typeface="Unica One"/>
                <a:cs typeface="Unica One"/>
                <a:sym typeface="Unica One"/>
              </a:rPr>
              <a:t>P.K.Vimarshana</a:t>
            </a:r>
            <a:endParaRPr sz="1800">
              <a:latin typeface="Unica One"/>
              <a:ea typeface="Unica One"/>
              <a:cs typeface="Unica One"/>
              <a:sym typeface="Unica O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nica One"/>
                <a:ea typeface="Unica One"/>
                <a:cs typeface="Unica One"/>
                <a:sym typeface="Unica One"/>
              </a:rPr>
              <a:t>About FollowMe</a:t>
            </a:r>
            <a:endParaRPr>
              <a:latin typeface="Unica One"/>
              <a:ea typeface="Unica One"/>
              <a:cs typeface="Unica One"/>
              <a:sym typeface="Unica One"/>
            </a:endParaRPr>
          </a:p>
        </p:txBody>
      </p:sp>
      <p:sp>
        <p:nvSpPr>
          <p:cNvPr id="142" name="Google Shape;142;p14"/>
          <p:cNvSpPr txBox="1"/>
          <p:nvPr>
            <p:ph idx="1" type="body"/>
          </p:nvPr>
        </p:nvSpPr>
        <p:spPr>
          <a:xfrm>
            <a:off x="1297500" y="2732975"/>
            <a:ext cx="3403200" cy="22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Industries: Technology, Business, HR</a:t>
            </a:r>
            <a:endParaRPr sz="1600"/>
          </a:p>
          <a:p>
            <a:pPr indent="0" lvl="0" marL="0" rtl="0" algn="l">
              <a:spcBef>
                <a:spcPts val="1600"/>
              </a:spcBef>
              <a:spcAft>
                <a:spcPts val="0"/>
              </a:spcAft>
              <a:buNone/>
            </a:pPr>
            <a:r>
              <a:rPr lang="en" sz="1600"/>
              <a:t>Purpose: To provide a new and improved </a:t>
            </a:r>
            <a:r>
              <a:rPr lang="en" sz="1600"/>
              <a:t>experience</a:t>
            </a:r>
            <a:r>
              <a:rPr lang="en" sz="1600"/>
              <a:t> to manage users’ 3Ws.</a:t>
            </a:r>
            <a:endParaRPr sz="1600"/>
          </a:p>
          <a:p>
            <a:pPr indent="0" lvl="0" marL="0" rtl="0" algn="l">
              <a:spcBef>
                <a:spcPts val="1600"/>
              </a:spcBef>
              <a:spcAft>
                <a:spcPts val="1600"/>
              </a:spcAft>
              <a:buNone/>
            </a:pPr>
            <a:r>
              <a:rPr lang="en" sz="1600"/>
              <a:t>Programming Languages: PHP, JavaScript,HTML,CSS </a:t>
            </a:r>
            <a:endParaRPr sz="1600"/>
          </a:p>
        </p:txBody>
      </p:sp>
      <p:sp>
        <p:nvSpPr>
          <p:cNvPr id="143" name="Google Shape;143;p14"/>
          <p:cNvSpPr txBox="1"/>
          <p:nvPr>
            <p:ph idx="2" type="body"/>
          </p:nvPr>
        </p:nvSpPr>
        <p:spPr>
          <a:xfrm>
            <a:off x="4933225" y="2732975"/>
            <a:ext cx="3403200" cy="221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Motto: Revisioning the 3W process.</a:t>
            </a:r>
            <a:endParaRPr sz="1600"/>
          </a:p>
          <a:p>
            <a:pPr indent="0" lvl="0" marL="0" rtl="0" algn="l">
              <a:spcBef>
                <a:spcPts val="1600"/>
              </a:spcBef>
              <a:spcAft>
                <a:spcPts val="0"/>
              </a:spcAft>
              <a:buNone/>
            </a:pPr>
            <a:r>
              <a:rPr lang="en" sz="1600"/>
              <a:t>Acces: Web application.</a:t>
            </a:r>
            <a:endParaRPr sz="1600"/>
          </a:p>
          <a:p>
            <a:pPr indent="0" lvl="0" marL="0" rtl="0" algn="l">
              <a:spcBef>
                <a:spcPts val="1600"/>
              </a:spcBef>
              <a:spcAft>
                <a:spcPts val="0"/>
              </a:spcAft>
              <a:buNone/>
            </a:pPr>
            <a:r>
              <a:rPr lang="en" sz="1600"/>
              <a:t>Target Description: Company Management. </a:t>
            </a:r>
            <a:endParaRPr sz="1600"/>
          </a:p>
          <a:p>
            <a:pPr indent="0" lvl="0" marL="0" rtl="0" algn="l">
              <a:spcBef>
                <a:spcPts val="1600"/>
              </a:spcBef>
              <a:spcAft>
                <a:spcPts val="1600"/>
              </a:spcAft>
              <a:buNone/>
            </a:pPr>
            <a:r>
              <a:t/>
            </a:r>
            <a:endParaRPr/>
          </a:p>
        </p:txBody>
      </p:sp>
      <p:sp>
        <p:nvSpPr>
          <p:cNvPr id="144" name="Google Shape;144;p14"/>
          <p:cNvSpPr txBox="1"/>
          <p:nvPr>
            <p:ph idx="2" type="body"/>
          </p:nvPr>
        </p:nvSpPr>
        <p:spPr>
          <a:xfrm>
            <a:off x="1297500" y="1307850"/>
            <a:ext cx="7038900" cy="12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FollowMe </a:t>
            </a:r>
            <a:r>
              <a:rPr lang="en" sz="1600"/>
              <a:t> is a 3W Management System 3W means "What", "When" and "Who". with this we can monitor all of tasks department wise and user wise over whole company</a:t>
            </a:r>
            <a:endParaRPr sz="1600"/>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5"/>
          <p:cNvSpPr txBox="1"/>
          <p:nvPr>
            <p:ph type="title"/>
          </p:nvPr>
        </p:nvSpPr>
        <p:spPr>
          <a:xfrm>
            <a:off x="4557000" y="0"/>
            <a:ext cx="4587000" cy="1148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Unica One"/>
                <a:ea typeface="Unica One"/>
                <a:cs typeface="Unica One"/>
                <a:sym typeface="Unica One"/>
              </a:rPr>
              <a:t>AIM</a:t>
            </a:r>
            <a:endParaRPr>
              <a:latin typeface="Unica One"/>
              <a:ea typeface="Unica One"/>
              <a:cs typeface="Unica One"/>
              <a:sym typeface="Unica One"/>
            </a:endParaRPr>
          </a:p>
        </p:txBody>
      </p:sp>
      <p:sp>
        <p:nvSpPr>
          <p:cNvPr id="150" name="Google Shape;150;p15"/>
          <p:cNvSpPr txBox="1"/>
          <p:nvPr/>
        </p:nvSpPr>
        <p:spPr>
          <a:xfrm>
            <a:off x="155875" y="1282800"/>
            <a:ext cx="6054600" cy="257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Lato"/>
                <a:ea typeface="Lato"/>
                <a:cs typeface="Lato"/>
                <a:sym typeface="Lato"/>
              </a:rPr>
              <a:t>The primary aim of the project builds a web-based service for manage users' 3Ws. this system provides facilities to keep good communication among all of company departments and peoples.</a:t>
            </a:r>
            <a:endParaRPr sz="1600">
              <a:solidFill>
                <a:srgbClr val="FFFF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4557000" y="0"/>
            <a:ext cx="4587000" cy="1148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Unica One"/>
                <a:ea typeface="Unica One"/>
                <a:cs typeface="Unica One"/>
                <a:sym typeface="Unica One"/>
              </a:rPr>
              <a:t>OBJECTIVES</a:t>
            </a:r>
            <a:endParaRPr>
              <a:latin typeface="Unica One"/>
              <a:ea typeface="Unica One"/>
              <a:cs typeface="Unica One"/>
              <a:sym typeface="Unica One"/>
            </a:endParaRPr>
          </a:p>
        </p:txBody>
      </p:sp>
      <p:sp>
        <p:nvSpPr>
          <p:cNvPr id="156" name="Google Shape;156;p16"/>
          <p:cNvSpPr txBox="1"/>
          <p:nvPr/>
        </p:nvSpPr>
        <p:spPr>
          <a:xfrm>
            <a:off x="155875" y="1282800"/>
            <a:ext cx="6054600" cy="3676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Study the problem domain thoroughly. Study of existing system concentrating on problems and major issues of it and aims/objectives of the project are considered to make a clear, concise and informative solution to the problem.</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Design &amp; develop web application to cater for manage users' 3Ws.</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Preparation of the final dissertation, including chapters such as introduction and background, review of other approaches to the similar application, Technology adapted, Solution to the problem, analysis and design part, implementation of the solution, evaluation, conclusion and further work. </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Develop interface to change 3w's Status and to upload the additional resources related to relevant 3W.</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Notify users about their 3Ws.</a:t>
            </a:r>
            <a:endParaRPr sz="1600">
              <a:solidFill>
                <a:srgbClr val="FFFF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4557000" y="0"/>
            <a:ext cx="4587000" cy="1148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Unica One"/>
                <a:ea typeface="Unica One"/>
                <a:cs typeface="Unica One"/>
                <a:sym typeface="Unica One"/>
              </a:rPr>
              <a:t>Expected Deliverable</a:t>
            </a:r>
            <a:endParaRPr>
              <a:latin typeface="Unica One"/>
              <a:ea typeface="Unica One"/>
              <a:cs typeface="Unica One"/>
              <a:sym typeface="Unica One"/>
            </a:endParaRPr>
          </a:p>
        </p:txBody>
      </p:sp>
      <p:sp>
        <p:nvSpPr>
          <p:cNvPr id="162" name="Google Shape;162;p17"/>
          <p:cNvSpPr txBox="1"/>
          <p:nvPr/>
        </p:nvSpPr>
        <p:spPr>
          <a:xfrm>
            <a:off x="155875" y="1282800"/>
            <a:ext cx="6054600" cy="2577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Report and Product with All Features.</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User </a:t>
            </a:r>
            <a:r>
              <a:rPr lang="en" sz="1600">
                <a:solidFill>
                  <a:srgbClr val="FFFFFF"/>
                </a:solidFill>
                <a:latin typeface="Lato"/>
                <a:ea typeface="Lato"/>
                <a:cs typeface="Lato"/>
                <a:sym typeface="Lato"/>
              </a:rPr>
              <a:t>Manual</a:t>
            </a:r>
            <a:r>
              <a:rPr lang="en" sz="1600">
                <a:solidFill>
                  <a:srgbClr val="FFFFFF"/>
                </a:solidFill>
                <a:latin typeface="Lato"/>
                <a:ea typeface="Lato"/>
                <a:cs typeface="Lato"/>
                <a:sym typeface="Lato"/>
              </a:rPr>
              <a:t>.</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Deployment </a:t>
            </a:r>
            <a:r>
              <a:rPr lang="en" sz="1600">
                <a:solidFill>
                  <a:srgbClr val="FFFFFF"/>
                </a:solidFill>
                <a:latin typeface="Lato"/>
                <a:ea typeface="Lato"/>
                <a:cs typeface="Lato"/>
                <a:sym typeface="Lato"/>
              </a:rPr>
              <a:t>Descriptor</a:t>
            </a:r>
            <a:r>
              <a:rPr lang="en" sz="1600">
                <a:solidFill>
                  <a:srgbClr val="FFFFFF"/>
                </a:solidFill>
                <a:latin typeface="Lato"/>
                <a:ea typeface="Lato"/>
                <a:cs typeface="Lato"/>
                <a:sym typeface="Lato"/>
              </a:rPr>
              <a:t>.</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Database Script.</a:t>
            </a:r>
            <a:endParaRPr sz="1600">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4557000" y="0"/>
            <a:ext cx="4587000" cy="1148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2700">
                <a:latin typeface="Unica One"/>
                <a:ea typeface="Unica One"/>
                <a:cs typeface="Unica One"/>
                <a:sym typeface="Unica One"/>
              </a:rPr>
              <a:t>Methodology and Technology</a:t>
            </a:r>
            <a:endParaRPr sz="2700">
              <a:latin typeface="Unica One"/>
              <a:ea typeface="Unica One"/>
              <a:cs typeface="Unica One"/>
              <a:sym typeface="Unica One"/>
            </a:endParaRPr>
          </a:p>
        </p:txBody>
      </p:sp>
      <p:sp>
        <p:nvSpPr>
          <p:cNvPr id="168" name="Google Shape;168;p18"/>
          <p:cNvSpPr txBox="1"/>
          <p:nvPr/>
        </p:nvSpPr>
        <p:spPr>
          <a:xfrm>
            <a:off x="155875" y="1282800"/>
            <a:ext cx="6054600" cy="28473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FFFFFF"/>
              </a:buClr>
              <a:buSzPts val="1600"/>
              <a:buFont typeface="Lato"/>
              <a:buChar char="●"/>
            </a:pPr>
            <a:r>
              <a:rPr b="1" lang="en" sz="1600">
                <a:solidFill>
                  <a:srgbClr val="FFFFFF"/>
                </a:solidFill>
                <a:latin typeface="Lato"/>
                <a:ea typeface="Lato"/>
                <a:cs typeface="Lato"/>
                <a:sym typeface="Lato"/>
              </a:rPr>
              <a:t>Methodology</a:t>
            </a:r>
            <a:endParaRPr b="1" sz="1600">
              <a:solidFill>
                <a:srgbClr val="FFFFFF"/>
              </a:solidFill>
              <a:latin typeface="Lato"/>
              <a:ea typeface="Lato"/>
              <a:cs typeface="Lato"/>
              <a:sym typeface="Lato"/>
            </a:endParaRPr>
          </a:p>
          <a:p>
            <a:pPr indent="-330200" lvl="1" marL="9144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Waterfall Method</a:t>
            </a:r>
            <a:endParaRPr sz="1600">
              <a:solidFill>
                <a:srgbClr val="FFFFFF"/>
              </a:solidFill>
              <a:latin typeface="Lato"/>
              <a:ea typeface="Lato"/>
              <a:cs typeface="Lato"/>
              <a:sym typeface="Lato"/>
            </a:endParaRPr>
          </a:p>
          <a:p>
            <a:pPr indent="-330200" lvl="0" marL="457200" rtl="0" algn="l">
              <a:spcBef>
                <a:spcPts val="0"/>
              </a:spcBef>
              <a:spcAft>
                <a:spcPts val="0"/>
              </a:spcAft>
              <a:buClr>
                <a:srgbClr val="FFFFFF"/>
              </a:buClr>
              <a:buSzPts val="1600"/>
              <a:buFont typeface="Lato"/>
              <a:buChar char="●"/>
            </a:pPr>
            <a:r>
              <a:rPr b="1" lang="en" sz="1600">
                <a:solidFill>
                  <a:srgbClr val="FFFFFF"/>
                </a:solidFill>
                <a:latin typeface="Lato"/>
                <a:ea typeface="Lato"/>
                <a:cs typeface="Lato"/>
                <a:sym typeface="Lato"/>
              </a:rPr>
              <a:t>Technology</a:t>
            </a:r>
            <a:endParaRPr b="1" sz="1600">
              <a:solidFill>
                <a:srgbClr val="FFFFFF"/>
              </a:solidFill>
              <a:latin typeface="Lato"/>
              <a:ea typeface="Lato"/>
              <a:cs typeface="Lato"/>
              <a:sym typeface="Lato"/>
            </a:endParaRPr>
          </a:p>
          <a:p>
            <a:pPr indent="-330200" lvl="1" marL="9144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Laravel - Backend Development</a:t>
            </a:r>
            <a:endParaRPr sz="1600">
              <a:solidFill>
                <a:srgbClr val="FFFFFF"/>
              </a:solidFill>
              <a:latin typeface="Lato"/>
              <a:ea typeface="Lato"/>
              <a:cs typeface="Lato"/>
              <a:sym typeface="Lato"/>
            </a:endParaRPr>
          </a:p>
          <a:p>
            <a:pPr indent="-330200" lvl="1" marL="9144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HTML/CSS/Vue.js - Frontend Development</a:t>
            </a:r>
            <a:endParaRPr sz="1600">
              <a:solidFill>
                <a:srgbClr val="FFFFFF"/>
              </a:solidFill>
              <a:latin typeface="Lato"/>
              <a:ea typeface="Lato"/>
              <a:cs typeface="Lato"/>
              <a:sym typeface="Lato"/>
            </a:endParaRPr>
          </a:p>
          <a:p>
            <a:pPr indent="-330200" lvl="1" marL="9144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MySql</a:t>
            </a:r>
            <a:endParaRPr sz="1600">
              <a:solidFill>
                <a:srgbClr val="FFFFFF"/>
              </a:solidFill>
              <a:latin typeface="Lato"/>
              <a:ea typeface="Lato"/>
              <a:cs typeface="Lato"/>
              <a:sym typeface="Lato"/>
            </a:endParaRPr>
          </a:p>
          <a:p>
            <a:pPr indent="-330200" lvl="1" marL="9144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Ajax</a:t>
            </a:r>
            <a:endParaRPr sz="1600">
              <a:solidFill>
                <a:srgbClr val="FFFFFF"/>
              </a:solidFill>
              <a:latin typeface="Lato"/>
              <a:ea typeface="Lato"/>
              <a:cs typeface="Lato"/>
              <a:sym typeface="Lato"/>
            </a:endParaRPr>
          </a:p>
          <a:p>
            <a:pPr indent="-330200" lvl="1" marL="9144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Docker</a:t>
            </a:r>
            <a:endParaRPr sz="1600">
              <a:solidFill>
                <a:srgbClr val="FFFFFF"/>
              </a:solidFill>
              <a:latin typeface="Lato"/>
              <a:ea typeface="Lato"/>
              <a:cs typeface="Lato"/>
              <a:sym typeface="Lato"/>
            </a:endParaRPr>
          </a:p>
          <a:p>
            <a:pPr indent="-330200" lvl="1" marL="914400" rtl="0" algn="l">
              <a:spcBef>
                <a:spcPts val="0"/>
              </a:spcBef>
              <a:spcAft>
                <a:spcPts val="0"/>
              </a:spcAft>
              <a:buClr>
                <a:srgbClr val="FFFFFF"/>
              </a:buClr>
              <a:buSzPts val="1600"/>
              <a:buFont typeface="Lato"/>
              <a:buChar char="○"/>
            </a:pPr>
            <a:r>
              <a:rPr lang="en" sz="1600">
                <a:solidFill>
                  <a:srgbClr val="FFFFFF"/>
                </a:solidFill>
                <a:latin typeface="Lato"/>
                <a:ea typeface="Lato"/>
                <a:cs typeface="Lato"/>
                <a:sym typeface="Lato"/>
              </a:rPr>
              <a:t>Active Directory</a:t>
            </a:r>
            <a:endParaRPr sz="1600">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Lato"/>
                <a:ea typeface="Lato"/>
                <a:cs typeface="Lato"/>
                <a:sym typeface="Lato"/>
              </a:rPr>
              <a:t>Thank You!</a:t>
            </a:r>
            <a:endParaRPr sz="30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