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C265C66-A8FF-4D92-96D1-20D45C22304C}" type="datetimeFigureOut">
              <a:rPr lang="en-US" smtClean="0"/>
              <a:pPr/>
              <a:t>2/20/2020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C5BFDD3-C5F5-4830-8EEE-309341BABD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265C66-A8FF-4D92-96D1-20D45C22304C}"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BFDD3-C5F5-4830-8EEE-309341BABD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265C66-A8FF-4D92-96D1-20D45C22304C}"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BFDD3-C5F5-4830-8EEE-309341BABD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265C66-A8FF-4D92-96D1-20D45C22304C}"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BFDD3-C5F5-4830-8EEE-309341BABD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265C66-A8FF-4D92-96D1-20D45C22304C}"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BFDD3-C5F5-4830-8EEE-309341BABD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265C66-A8FF-4D92-96D1-20D45C22304C}"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BFDD3-C5F5-4830-8EEE-309341BABD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265C66-A8FF-4D92-96D1-20D45C22304C}" type="datetimeFigureOut">
              <a:rPr lang="en-US" smtClean="0"/>
              <a:pPr/>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BFDD3-C5F5-4830-8EEE-309341BABD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265C66-A8FF-4D92-96D1-20D45C22304C}"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BFDD3-C5F5-4830-8EEE-309341BABD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65C66-A8FF-4D92-96D1-20D45C22304C}" type="datetimeFigureOut">
              <a:rPr lang="en-US" smtClean="0"/>
              <a:pPr/>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BFDD3-C5F5-4830-8EEE-309341BABD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265C66-A8FF-4D92-96D1-20D45C22304C}"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BFDD3-C5F5-4830-8EEE-309341BABD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265C66-A8FF-4D92-96D1-20D45C22304C}"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C5BFDD3-C5F5-4830-8EEE-309341BABDF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C265C66-A8FF-4D92-96D1-20D45C22304C}" type="datetimeFigureOut">
              <a:rPr lang="en-US" smtClean="0"/>
              <a:pPr/>
              <a:t>2/20/2020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5BFDD3-C5F5-4830-8EEE-309341BABDF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Microprocessor-8085</a:t>
            </a:r>
            <a:endParaRPr lang="en-US" dirty="0"/>
          </a:p>
        </p:txBody>
      </p:sp>
      <p:sp>
        <p:nvSpPr>
          <p:cNvPr id="3" name="Subtitle 2"/>
          <p:cNvSpPr>
            <a:spLocks noGrp="1"/>
          </p:cNvSpPr>
          <p:nvPr>
            <p:ph type="subTitle" idx="1"/>
          </p:nvPr>
        </p:nvSpPr>
        <p:spPr/>
        <p:txBody>
          <a:bodyPr/>
          <a:lstStyle/>
          <a:p>
            <a:r>
              <a:rPr lang="en-US" dirty="0" smtClean="0"/>
              <a:t>By J.J.N.D </a:t>
            </a:r>
            <a:r>
              <a:rPr lang="en-US" dirty="0" err="1" smtClean="0"/>
              <a:t>Harshitha</a:t>
            </a:r>
            <a:endParaRPr lang="en-US" dirty="0" smtClean="0"/>
          </a:p>
          <a:p>
            <a:r>
              <a:rPr lang="en-US" dirty="0" err="1" smtClean="0"/>
              <a:t>Kasura</a:t>
            </a:r>
            <a:r>
              <a:rPr lang="en-US" dirty="0" smtClean="0"/>
              <a:t> Technologies Private Limited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descr="8085_architecture.jpg"/>
          <p:cNvPicPr>
            <a:picLocks noGrp="1" noChangeAspect="1"/>
          </p:cNvPicPr>
          <p:nvPr>
            <p:ph idx="1"/>
          </p:nvPr>
        </p:nvPicPr>
        <p:blipFill>
          <a:blip r:embed="rId2" cstate="print"/>
          <a:stretch>
            <a:fillRect/>
          </a:stretch>
        </p:blipFill>
        <p:spPr>
          <a:xfrm>
            <a:off x="1713344" y="1778100"/>
            <a:ext cx="6171024" cy="438142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 of 8085</a:t>
            </a:r>
            <a:endParaRPr lang="en-US" dirty="0"/>
          </a:p>
        </p:txBody>
      </p:sp>
      <p:pic>
        <p:nvPicPr>
          <p:cNvPr id="4" name="Content Placeholder 3" descr="8085_pin_configuration.jpg"/>
          <p:cNvPicPr>
            <a:picLocks noGrp="1" noChangeAspect="1"/>
          </p:cNvPicPr>
          <p:nvPr>
            <p:ph idx="1"/>
          </p:nvPr>
        </p:nvPicPr>
        <p:blipFill>
          <a:blip r:embed="rId2" cstate="print"/>
          <a:stretch>
            <a:fillRect/>
          </a:stretch>
        </p:blipFill>
        <p:spPr>
          <a:xfrm>
            <a:off x="2555776" y="1935163"/>
            <a:ext cx="4104456" cy="438943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pins</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sz="2000" dirty="0" smtClean="0"/>
              <a:t>The </a:t>
            </a:r>
            <a:r>
              <a:rPr lang="en-US" sz="2000" dirty="0" smtClean="0"/>
              <a:t>pins of a 8085 microprocessor can be classified into seven groups −</a:t>
            </a:r>
          </a:p>
          <a:p>
            <a:pPr algn="just"/>
            <a:r>
              <a:rPr lang="en-US" sz="2000" b="1" dirty="0" smtClean="0"/>
              <a:t>Address bus</a:t>
            </a:r>
          </a:p>
          <a:p>
            <a:pPr algn="just">
              <a:buNone/>
            </a:pPr>
            <a:r>
              <a:rPr lang="en-US" sz="2000" dirty="0" smtClean="0"/>
              <a:t>   A15-A8</a:t>
            </a:r>
            <a:r>
              <a:rPr lang="en-US" sz="2000" dirty="0" smtClean="0"/>
              <a:t>, it carries the most significant 8-bits of memory/IO address.</a:t>
            </a:r>
          </a:p>
          <a:p>
            <a:pPr algn="just"/>
            <a:r>
              <a:rPr lang="en-US" sz="2000" b="1" dirty="0" smtClean="0"/>
              <a:t>Data bus</a:t>
            </a:r>
          </a:p>
          <a:p>
            <a:pPr algn="just">
              <a:buNone/>
            </a:pPr>
            <a:r>
              <a:rPr lang="en-US" sz="2000" dirty="0" smtClean="0"/>
              <a:t>   AD7-AD0</a:t>
            </a:r>
            <a:r>
              <a:rPr lang="en-US" sz="2000" dirty="0" smtClean="0"/>
              <a:t>, it carries the least significant 8-bit address and data bus.</a:t>
            </a:r>
          </a:p>
          <a:p>
            <a:pPr algn="just"/>
            <a:r>
              <a:rPr lang="en-US" sz="2000" b="1" dirty="0" smtClean="0"/>
              <a:t>Control and status signals</a:t>
            </a:r>
          </a:p>
          <a:p>
            <a:pPr algn="just">
              <a:buNone/>
            </a:pPr>
            <a:r>
              <a:rPr lang="en-US" sz="2000" dirty="0" smtClean="0"/>
              <a:t>   These </a:t>
            </a:r>
            <a:r>
              <a:rPr lang="en-US" sz="2000" dirty="0" smtClean="0"/>
              <a:t>signals are used to identify the nature of operation. There are 3 control signal and 3 status signals</a:t>
            </a:r>
            <a:r>
              <a:rPr lang="en-US" sz="2000" dirty="0" smtClean="0"/>
              <a:t>.</a:t>
            </a:r>
          </a:p>
          <a:p>
            <a:pPr algn="just">
              <a:buNone/>
            </a:pPr>
            <a:r>
              <a:rPr lang="en-US" sz="1800" dirty="0" smtClean="0"/>
              <a:t>    Three </a:t>
            </a:r>
            <a:r>
              <a:rPr lang="en-US" sz="1800" dirty="0" smtClean="0"/>
              <a:t>control signals are </a:t>
            </a:r>
            <a:r>
              <a:rPr lang="en-US" sz="1800" b="1" dirty="0" smtClean="0"/>
              <a:t>RD, WR &amp; ALE</a:t>
            </a:r>
            <a:r>
              <a:rPr lang="en-US" sz="1800" dirty="0" smtClean="0"/>
              <a:t>.</a:t>
            </a:r>
            <a:endParaRPr lang="en-US" sz="2000" dirty="0" smtClean="0"/>
          </a:p>
          <a:p>
            <a:pPr>
              <a:buFont typeface="Wingdings" pitchFamily="2" charset="2"/>
              <a:buChar char="Ø"/>
            </a:pPr>
            <a:r>
              <a:rPr lang="en-US" sz="2000" b="1" dirty="0" smtClean="0"/>
              <a:t>RD</a:t>
            </a:r>
            <a:r>
              <a:rPr lang="en-US" sz="2000" dirty="0" smtClean="0"/>
              <a:t> − This signal indicates that the selected IO or memory device is to be read and is ready for accepting data available on the data bus.</a:t>
            </a:r>
          </a:p>
          <a:p>
            <a:pPr>
              <a:buFont typeface="Wingdings" pitchFamily="2" charset="2"/>
              <a:buChar char="Ø"/>
            </a:pPr>
            <a:r>
              <a:rPr lang="en-US" sz="2000" b="1" dirty="0" smtClean="0"/>
              <a:t>WR</a:t>
            </a:r>
            <a:r>
              <a:rPr lang="en-US" sz="2000" dirty="0" smtClean="0"/>
              <a:t> − This signal indicates that the data on the data bus is to be written into a selected memory or IO location.</a:t>
            </a:r>
          </a:p>
          <a:p>
            <a:pPr>
              <a:buFont typeface="Wingdings" pitchFamily="2" charset="2"/>
              <a:buChar char="Ø"/>
            </a:pPr>
            <a:r>
              <a:rPr lang="en-US" sz="2000" b="1" dirty="0" smtClean="0"/>
              <a:t>ALE</a:t>
            </a:r>
            <a:r>
              <a:rPr lang="en-US" sz="2000" dirty="0" smtClean="0"/>
              <a:t> − It is a positive going pulse generated when a new operation is started by the microprocessor. When the pulse goes high, it indicates address. When the pulse goes down it indicates data.</a:t>
            </a:r>
          </a:p>
          <a:p>
            <a:pPr algn="just">
              <a:buNone/>
            </a:pPr>
            <a:endParaRPr lang="en-US" sz="20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Three status signals are </a:t>
            </a:r>
            <a:r>
              <a:rPr lang="en-US" sz="2000" b="1" dirty="0" smtClean="0"/>
              <a:t>IO/M, S0 &amp; </a:t>
            </a:r>
            <a:r>
              <a:rPr lang="en-US" sz="2000" b="1" dirty="0" smtClean="0"/>
              <a:t>S1</a:t>
            </a:r>
            <a:r>
              <a:rPr lang="en-US" sz="2000" dirty="0" smtClean="0"/>
              <a:t>.</a:t>
            </a:r>
            <a:endParaRPr lang="en-US" sz="2000" dirty="0" smtClean="0"/>
          </a:p>
          <a:p>
            <a:r>
              <a:rPr lang="en-US" sz="2000" b="1" dirty="0" smtClean="0"/>
              <a:t>IO/M</a:t>
            </a:r>
          </a:p>
          <a:p>
            <a:pPr>
              <a:buNone/>
            </a:pPr>
            <a:r>
              <a:rPr lang="en-US" sz="2000" dirty="0" smtClean="0"/>
              <a:t>    This </a:t>
            </a:r>
            <a:r>
              <a:rPr lang="en-US" sz="2000" dirty="0" smtClean="0"/>
              <a:t>signal is used to differentiate between IO and Memory operations, i.e. when it is high indicates IO operation and when it is low then it indicates memory operation.</a:t>
            </a:r>
          </a:p>
          <a:p>
            <a:r>
              <a:rPr lang="en-US" sz="2000" b="1" dirty="0" smtClean="0"/>
              <a:t>S1 &amp; S0</a:t>
            </a:r>
          </a:p>
          <a:p>
            <a:pPr>
              <a:buNone/>
            </a:pPr>
            <a:r>
              <a:rPr lang="en-US" sz="2000" dirty="0" smtClean="0"/>
              <a:t>    These </a:t>
            </a:r>
            <a:r>
              <a:rPr lang="en-US" sz="2000" dirty="0" smtClean="0"/>
              <a:t>signals are used to identify the type of current operation.</a:t>
            </a:r>
          </a:p>
          <a:p>
            <a:r>
              <a:rPr lang="en-US" sz="2000" b="1" dirty="0" smtClean="0"/>
              <a:t>Power supply</a:t>
            </a:r>
          </a:p>
          <a:p>
            <a:pPr>
              <a:buNone/>
            </a:pPr>
            <a:r>
              <a:rPr lang="en-US" sz="2000" dirty="0" smtClean="0"/>
              <a:t>    There </a:t>
            </a:r>
            <a:r>
              <a:rPr lang="en-US" sz="2000" dirty="0" smtClean="0"/>
              <a:t>are 2 power supply signals − VCC &amp; VSS. VCC indicates +5v power supply and VSS indicates ground signal.</a:t>
            </a:r>
          </a:p>
          <a:p>
            <a:pPr>
              <a:buNone/>
            </a:pPr>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sz="2000" b="1" dirty="0" smtClean="0"/>
              <a:t>Clock signals</a:t>
            </a:r>
          </a:p>
          <a:p>
            <a:pPr algn="just">
              <a:buNone/>
            </a:pPr>
            <a:r>
              <a:rPr lang="en-US" dirty="0" smtClean="0"/>
              <a:t>   </a:t>
            </a:r>
            <a:r>
              <a:rPr lang="en-US" sz="2000" dirty="0" smtClean="0"/>
              <a:t>There </a:t>
            </a:r>
            <a:r>
              <a:rPr lang="en-US" sz="2000" dirty="0" smtClean="0"/>
              <a:t>are 3 clock signals, i.e. </a:t>
            </a:r>
            <a:r>
              <a:rPr lang="en-US" sz="2000" b="1" dirty="0" smtClean="0"/>
              <a:t>X1, X2, CLK OUT</a:t>
            </a:r>
            <a:r>
              <a:rPr lang="en-US" sz="2000" dirty="0" smtClean="0"/>
              <a:t>.</a:t>
            </a:r>
          </a:p>
          <a:p>
            <a:pPr algn="just">
              <a:buFont typeface="Wingdings" pitchFamily="2" charset="2"/>
              <a:buChar char="Ø"/>
            </a:pPr>
            <a:r>
              <a:rPr lang="en-US" sz="2000" b="1" dirty="0" smtClean="0"/>
              <a:t>X1, X2</a:t>
            </a:r>
            <a:r>
              <a:rPr lang="en-US" sz="2000" dirty="0" smtClean="0"/>
              <a:t> − A crystal (RC, LC N/W) is connected at these two pins and is used to set frequency of the internal clock generator. This frequency is internally divided by 2.</a:t>
            </a:r>
          </a:p>
          <a:p>
            <a:pPr algn="just">
              <a:buFont typeface="Wingdings" pitchFamily="2" charset="2"/>
              <a:buChar char="Ø"/>
            </a:pPr>
            <a:r>
              <a:rPr lang="en-US" sz="2000" b="1" dirty="0" smtClean="0"/>
              <a:t>CLK OUT</a:t>
            </a:r>
            <a:r>
              <a:rPr lang="en-US" sz="2000" dirty="0" smtClean="0"/>
              <a:t> − This signal is used as the system clock for devices connected with the microprocessor</a:t>
            </a:r>
            <a:r>
              <a:rPr lang="en-US" sz="2000" dirty="0" smtClean="0"/>
              <a:t>.</a:t>
            </a:r>
          </a:p>
          <a:p>
            <a:pPr algn="just"/>
            <a:r>
              <a:rPr lang="en-US" sz="2000" b="1" dirty="0" smtClean="0"/>
              <a:t>Serial I/O signals</a:t>
            </a:r>
          </a:p>
          <a:p>
            <a:pPr algn="just">
              <a:buNone/>
            </a:pPr>
            <a:r>
              <a:rPr lang="en-US" sz="2000" dirty="0" smtClean="0"/>
              <a:t>    There </a:t>
            </a:r>
            <a:r>
              <a:rPr lang="en-US" sz="2000" dirty="0" smtClean="0"/>
              <a:t>are 2 serial signals, i.e. SID and SOD and these signals are used for serial communication.</a:t>
            </a:r>
          </a:p>
          <a:p>
            <a:pPr algn="just">
              <a:buFont typeface="Wingdings" pitchFamily="2" charset="2"/>
              <a:buChar char="Ø"/>
            </a:pPr>
            <a:r>
              <a:rPr lang="en-US" sz="2000" b="1" dirty="0" smtClean="0"/>
              <a:t>SOD</a:t>
            </a:r>
            <a:r>
              <a:rPr lang="en-US" sz="2000" dirty="0" smtClean="0"/>
              <a:t> (Serial output data line) − The output SOD is set/reset as specified by the SIM instruction.</a:t>
            </a:r>
          </a:p>
          <a:p>
            <a:pPr algn="just">
              <a:buFont typeface="Wingdings" pitchFamily="2" charset="2"/>
              <a:buChar char="Ø"/>
            </a:pPr>
            <a:r>
              <a:rPr lang="en-US" sz="2000" b="1" dirty="0" smtClean="0"/>
              <a:t>SID</a:t>
            </a:r>
            <a:r>
              <a:rPr lang="en-US" sz="2000" dirty="0" smtClean="0"/>
              <a:t> (Serial input data line) − The data on this line is loaded into accumulator whenever a RIM instruction is executed.</a:t>
            </a:r>
          </a:p>
          <a:p>
            <a:endParaRPr 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sz="2900" b="1" dirty="0" smtClean="0"/>
              <a:t>Interrupts &amp; externally initiated signals</a:t>
            </a:r>
          </a:p>
          <a:p>
            <a:pPr algn="just">
              <a:buNone/>
            </a:pPr>
            <a:r>
              <a:rPr lang="en-US" dirty="0" smtClean="0"/>
              <a:t>    Interrupts </a:t>
            </a:r>
            <a:r>
              <a:rPr lang="en-US" dirty="0" smtClean="0"/>
              <a:t>are the signals generated by external devices to request the microprocessor to perform a task. There are 5 interrupt signals, i.e. </a:t>
            </a:r>
            <a:r>
              <a:rPr lang="en-US" b="1" dirty="0" smtClean="0"/>
              <a:t>TRAP, RST 7.5, RST 6.5, RST 5.5, and INTR</a:t>
            </a:r>
            <a:r>
              <a:rPr lang="en-US" dirty="0" smtClean="0"/>
              <a:t>. We will discuss interrupts in detail in interrupts section.</a:t>
            </a:r>
          </a:p>
          <a:p>
            <a:pPr algn="just">
              <a:buFont typeface="Wingdings" pitchFamily="2" charset="2"/>
              <a:buChar char="Ø"/>
            </a:pPr>
            <a:r>
              <a:rPr lang="en-US" b="1" dirty="0" smtClean="0"/>
              <a:t>INTA</a:t>
            </a:r>
            <a:r>
              <a:rPr lang="en-US" dirty="0" smtClean="0"/>
              <a:t> − It is an interrupt acknowledgment signal.</a:t>
            </a:r>
          </a:p>
          <a:p>
            <a:pPr algn="just">
              <a:buFont typeface="Wingdings" pitchFamily="2" charset="2"/>
              <a:buChar char="Ø"/>
            </a:pPr>
            <a:r>
              <a:rPr lang="en-US" b="1" dirty="0" smtClean="0"/>
              <a:t>RESET IN</a:t>
            </a:r>
            <a:r>
              <a:rPr lang="en-US" dirty="0" smtClean="0"/>
              <a:t> − This signal is used to reset the microprocessor by setting the program counter to zero.</a:t>
            </a:r>
          </a:p>
          <a:p>
            <a:pPr algn="just">
              <a:buFont typeface="Wingdings" pitchFamily="2" charset="2"/>
              <a:buChar char="Ø"/>
            </a:pPr>
            <a:r>
              <a:rPr lang="en-US" b="1" dirty="0" smtClean="0"/>
              <a:t>RESET OUT</a:t>
            </a:r>
            <a:r>
              <a:rPr lang="en-US" dirty="0" smtClean="0"/>
              <a:t> − This signal is used to reset all the connected devices when the microprocessor is reset.</a:t>
            </a:r>
          </a:p>
          <a:p>
            <a:pPr algn="just">
              <a:buFont typeface="Wingdings" pitchFamily="2" charset="2"/>
              <a:buChar char="Ø"/>
            </a:pPr>
            <a:r>
              <a:rPr lang="en-US" b="1" dirty="0" smtClean="0"/>
              <a:t>READY</a:t>
            </a:r>
            <a:r>
              <a:rPr lang="en-US" dirty="0" smtClean="0"/>
              <a:t> − This signal indicates that the device is ready to send or receive data. If READY is low, then the CPU has to wait for READY to go high.</a:t>
            </a:r>
          </a:p>
          <a:p>
            <a:pPr algn="just">
              <a:buFont typeface="Wingdings" pitchFamily="2" charset="2"/>
              <a:buChar char="Ø"/>
            </a:pPr>
            <a:r>
              <a:rPr lang="en-US" b="1" dirty="0" smtClean="0"/>
              <a:t>HOLD</a:t>
            </a:r>
            <a:r>
              <a:rPr lang="en-US" dirty="0" smtClean="0"/>
              <a:t> − This signal indicates that another master is requesting the use of the address and data buses.</a:t>
            </a:r>
          </a:p>
          <a:p>
            <a:pPr algn="just">
              <a:buFont typeface="Wingdings" pitchFamily="2" charset="2"/>
              <a:buChar char="Ø"/>
            </a:pPr>
            <a:r>
              <a:rPr lang="en-US" b="1" dirty="0" smtClean="0"/>
              <a:t>HLDA (HOLD Acknowledge)</a:t>
            </a:r>
            <a:r>
              <a:rPr lang="en-US" dirty="0" smtClean="0"/>
              <a:t> − It indicates that the CPU has received the HOLD request and it will relinquish the bus in the next clock cycle. HLDA is set to low after the HOLD signal is removed.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 in 8085</a:t>
            </a:r>
            <a:endParaRPr lang="en-US" dirty="0"/>
          </a:p>
        </p:txBody>
      </p:sp>
      <p:sp>
        <p:nvSpPr>
          <p:cNvPr id="3" name="Content Placeholder 2"/>
          <p:cNvSpPr>
            <a:spLocks noGrp="1"/>
          </p:cNvSpPr>
          <p:nvPr>
            <p:ph idx="1"/>
          </p:nvPr>
        </p:nvSpPr>
        <p:spPr/>
        <p:txBody>
          <a:bodyPr>
            <a:normAutofit/>
          </a:bodyPr>
          <a:lstStyle/>
          <a:p>
            <a:pPr algn="just"/>
            <a:r>
              <a:rPr lang="en-US" sz="2000" b="1" dirty="0" smtClean="0"/>
              <a:t>Addressing Modes in 8085</a:t>
            </a:r>
          </a:p>
          <a:p>
            <a:pPr algn="just">
              <a:buNone/>
            </a:pPr>
            <a:r>
              <a:rPr lang="en-US" sz="2000" dirty="0" smtClean="0"/>
              <a:t>   These </a:t>
            </a:r>
            <a:r>
              <a:rPr lang="en-US" sz="2000" dirty="0" smtClean="0"/>
              <a:t>are the instructions used to transfer the data from one register to another register, from the memory to the register, and from the register to the memory without any alteration in the content. Addressing modes in 8085 is classified into 5 groups −</a:t>
            </a:r>
          </a:p>
          <a:p>
            <a:pPr algn="just"/>
            <a:r>
              <a:rPr lang="en-US" sz="2000" b="1" dirty="0" smtClean="0"/>
              <a:t>Immediate addressing mode</a:t>
            </a:r>
          </a:p>
          <a:p>
            <a:pPr algn="just">
              <a:buNone/>
            </a:pPr>
            <a:r>
              <a:rPr lang="en-US" sz="2000" dirty="0" smtClean="0"/>
              <a:t>   In </a:t>
            </a:r>
            <a:r>
              <a:rPr lang="en-US" sz="2000" dirty="0" smtClean="0"/>
              <a:t>this mode, the 8/16-bit data is specified in the instruction itself as one of its operand. </a:t>
            </a:r>
            <a:r>
              <a:rPr lang="en-US" sz="2000" b="1" dirty="0" smtClean="0"/>
              <a:t>For example:</a:t>
            </a:r>
            <a:r>
              <a:rPr lang="en-US" sz="2000" dirty="0" smtClean="0"/>
              <a:t> MVI K, 20F: means 20F is copied into register K.</a:t>
            </a:r>
          </a:p>
          <a:p>
            <a:pPr algn="just"/>
            <a:r>
              <a:rPr lang="en-US" sz="2000" b="1" dirty="0" smtClean="0"/>
              <a:t>Register addressing mode</a:t>
            </a:r>
          </a:p>
          <a:p>
            <a:pPr algn="just">
              <a:buNone/>
            </a:pPr>
            <a:r>
              <a:rPr lang="en-US" sz="2000" dirty="0" smtClean="0"/>
              <a:t>    In </a:t>
            </a:r>
            <a:r>
              <a:rPr lang="en-US" sz="2000" dirty="0" smtClean="0"/>
              <a:t>this mode, the data is copied from one register to another. </a:t>
            </a:r>
            <a:r>
              <a:rPr lang="en-US" sz="2000" b="1" dirty="0" smtClean="0"/>
              <a:t>For example:</a:t>
            </a:r>
            <a:r>
              <a:rPr lang="en-US" sz="2000" dirty="0" smtClean="0"/>
              <a:t> MOV K, B: means data in register B is copied to register K</a:t>
            </a:r>
            <a:r>
              <a:rPr lang="en-US" sz="2000" dirty="0" smtClean="0"/>
              <a:t>.</a:t>
            </a:r>
            <a:endParaRPr lang="en-US" sz="2000"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smtClean="0"/>
              <a:t>Direct addressing mode</a:t>
            </a:r>
          </a:p>
          <a:p>
            <a:pPr algn="just">
              <a:buNone/>
            </a:pPr>
            <a:r>
              <a:rPr lang="en-US" sz="2000" dirty="0" smtClean="0"/>
              <a:t>    In </a:t>
            </a:r>
            <a:r>
              <a:rPr lang="en-US" sz="2000" dirty="0" smtClean="0"/>
              <a:t>this mode, the data is directly copied from the given address to the register. </a:t>
            </a:r>
            <a:r>
              <a:rPr lang="en-US" sz="2000" b="1" dirty="0" smtClean="0"/>
              <a:t>For example:</a:t>
            </a:r>
            <a:r>
              <a:rPr lang="en-US" sz="2000" dirty="0" smtClean="0"/>
              <a:t> LDB 5000K: means the data at address 5000K is copied to register B.</a:t>
            </a:r>
          </a:p>
          <a:p>
            <a:pPr algn="just"/>
            <a:r>
              <a:rPr lang="en-US" sz="2000" b="1" dirty="0" smtClean="0"/>
              <a:t>Indirect addressing mode</a:t>
            </a:r>
          </a:p>
          <a:p>
            <a:pPr algn="just">
              <a:buNone/>
            </a:pPr>
            <a:r>
              <a:rPr lang="en-US" sz="2000" dirty="0" smtClean="0"/>
              <a:t>    In </a:t>
            </a:r>
            <a:r>
              <a:rPr lang="en-US" sz="2000" dirty="0" smtClean="0"/>
              <a:t>this mode, the data is transferred from one register to another by using the address pointed by the register. </a:t>
            </a:r>
            <a:r>
              <a:rPr lang="en-US" sz="2000" b="1" dirty="0" smtClean="0"/>
              <a:t>For example:</a:t>
            </a:r>
            <a:r>
              <a:rPr lang="en-US" sz="2000" dirty="0" smtClean="0"/>
              <a:t> MOV K, B: means data is transferred from the memory address pointed by the register to the register K.</a:t>
            </a:r>
          </a:p>
          <a:p>
            <a:pPr algn="just"/>
            <a:r>
              <a:rPr lang="en-US" sz="2000" b="1" dirty="0" smtClean="0"/>
              <a:t>Implied addressing mode</a:t>
            </a:r>
          </a:p>
          <a:p>
            <a:pPr algn="just">
              <a:buNone/>
            </a:pPr>
            <a:r>
              <a:rPr lang="en-US" sz="2000" dirty="0" smtClean="0"/>
              <a:t>   This </a:t>
            </a:r>
            <a:r>
              <a:rPr lang="en-US" sz="2000" dirty="0" smtClean="0"/>
              <a:t>mode doesn’t require any operand; the data is specified by the </a:t>
            </a:r>
            <a:r>
              <a:rPr lang="en-US" sz="2000" dirty="0" err="1" smtClean="0"/>
              <a:t>opcode</a:t>
            </a:r>
            <a:r>
              <a:rPr lang="en-US" sz="2000" dirty="0" smtClean="0"/>
              <a:t> itself. </a:t>
            </a:r>
            <a:r>
              <a:rPr lang="en-US" sz="2000" b="1" dirty="0" smtClean="0"/>
              <a:t>For example:</a:t>
            </a:r>
            <a:r>
              <a:rPr lang="en-US" sz="2000" dirty="0" smtClean="0"/>
              <a:t> CMP.</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 in 8085</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Interrupt are classified into following groups based on their parameter −</a:t>
            </a:r>
          </a:p>
          <a:p>
            <a:r>
              <a:rPr lang="en-US" b="1" dirty="0" smtClean="0"/>
              <a:t>Vector interrupt</a:t>
            </a:r>
            <a:r>
              <a:rPr lang="en-US" dirty="0" smtClean="0"/>
              <a:t> − In this type of interrupt, the interrupt address is known to the processor. </a:t>
            </a:r>
            <a:r>
              <a:rPr lang="en-US" b="1" dirty="0" smtClean="0"/>
              <a:t>For example:</a:t>
            </a:r>
            <a:r>
              <a:rPr lang="en-US" dirty="0" smtClean="0"/>
              <a:t> RST7.5, RST6.5, RST5.5, TRAP.</a:t>
            </a:r>
          </a:p>
          <a:p>
            <a:r>
              <a:rPr lang="en-US" b="1" dirty="0" smtClean="0"/>
              <a:t>Non-Vector interrupt</a:t>
            </a:r>
            <a:r>
              <a:rPr lang="en-US" dirty="0" smtClean="0"/>
              <a:t> − In this type of interrupt, the interrupt address is not known to the processor so, the interrupt address needs to be sent externally by the device to perform interrupts. </a:t>
            </a:r>
            <a:r>
              <a:rPr lang="en-US" b="1" dirty="0" smtClean="0"/>
              <a:t>For example:</a:t>
            </a:r>
            <a:r>
              <a:rPr lang="en-US" dirty="0" smtClean="0"/>
              <a:t> INTR.</a:t>
            </a:r>
          </a:p>
          <a:p>
            <a:r>
              <a:rPr lang="en-US" b="1" dirty="0" err="1" smtClean="0"/>
              <a:t>Maskable</a:t>
            </a:r>
            <a:r>
              <a:rPr lang="en-US" b="1" dirty="0" smtClean="0"/>
              <a:t> interrupt</a:t>
            </a:r>
            <a:r>
              <a:rPr lang="en-US" dirty="0" smtClean="0"/>
              <a:t> − In this type of interrupt, we can disable the interrupt by writing some instructions into the program. </a:t>
            </a:r>
            <a:r>
              <a:rPr lang="en-US" b="1" dirty="0" smtClean="0"/>
              <a:t>For example:</a:t>
            </a:r>
            <a:r>
              <a:rPr lang="en-US" dirty="0" smtClean="0"/>
              <a:t> RST7.5, RST6.5, RST5.5.</a:t>
            </a:r>
          </a:p>
          <a:p>
            <a:r>
              <a:rPr lang="en-US" b="1" dirty="0" smtClean="0"/>
              <a:t>Non-</a:t>
            </a:r>
            <a:r>
              <a:rPr lang="en-US" b="1" dirty="0" err="1" smtClean="0"/>
              <a:t>Maskable</a:t>
            </a:r>
            <a:r>
              <a:rPr lang="en-US" b="1" dirty="0" smtClean="0"/>
              <a:t> interrupt</a:t>
            </a:r>
            <a:r>
              <a:rPr lang="en-US" dirty="0" smtClean="0"/>
              <a:t> − In this type of interrupt, we cannot disable the interrupt by writing some instructions into the program. </a:t>
            </a:r>
            <a:r>
              <a:rPr lang="en-US" b="1" dirty="0" smtClean="0"/>
              <a:t>For example:</a:t>
            </a:r>
            <a:r>
              <a:rPr lang="en-US" dirty="0" smtClean="0"/>
              <a:t> TRAP.</a:t>
            </a:r>
          </a:p>
          <a:p>
            <a:r>
              <a:rPr lang="en-US" b="1" dirty="0" smtClean="0"/>
              <a:t>Software interrupt</a:t>
            </a:r>
            <a:r>
              <a:rPr lang="en-US" dirty="0" smtClean="0"/>
              <a:t> − In this type of interrupt, the programmer has to add the instructions into the program to execute the interrupt. There are 8 software interrupts in 8085, i.e. RST0, RST1, RST2, RST3, RST4, RST5, RST6, and RST7.</a:t>
            </a:r>
          </a:p>
          <a:p>
            <a:r>
              <a:rPr lang="en-US" b="1" dirty="0" smtClean="0"/>
              <a:t>Hardware interrupt</a:t>
            </a:r>
            <a:r>
              <a:rPr lang="en-US" dirty="0" smtClean="0"/>
              <a:t> − There are 5 interrupt pins in 8085 used as hardware interrupts, i.e. TRAP, RST7.5, RST6.5, RST5.5, INTA</a:t>
            </a:r>
            <a:r>
              <a:rPr lang="en-US" dirty="0" smtClean="0"/>
              <a:t>.</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TRAP</a:t>
            </a:r>
            <a:r>
              <a:rPr lang="en-US" dirty="0" smtClean="0"/>
              <a:t> - It is a non-</a:t>
            </a:r>
            <a:r>
              <a:rPr lang="en-US" dirty="0" err="1" smtClean="0"/>
              <a:t>maskable</a:t>
            </a:r>
            <a:r>
              <a:rPr lang="en-US" dirty="0" smtClean="0"/>
              <a:t> interrupt, having the highest priority among all interrupts. By default, it is enabled until it </a:t>
            </a:r>
            <a:r>
              <a:rPr lang="en-US" dirty="0" smtClean="0"/>
              <a:t>gets acknowledged</a:t>
            </a:r>
            <a:r>
              <a:rPr lang="en-US" dirty="0" smtClean="0"/>
              <a:t>. In case of failure, it executes as ISR and sends the data to backup memory. This interrupt transfers </a:t>
            </a:r>
            <a:r>
              <a:rPr lang="en-US" dirty="0" smtClean="0"/>
              <a:t>the control </a:t>
            </a:r>
            <a:r>
              <a:rPr lang="en-US" dirty="0" smtClean="0"/>
              <a:t>to the location 0024H.</a:t>
            </a:r>
          </a:p>
          <a:p>
            <a:endParaRPr lang="en-US" dirty="0" smtClean="0"/>
          </a:p>
          <a:p>
            <a:r>
              <a:rPr lang="en-US" b="1" dirty="0" smtClean="0"/>
              <a:t>RST7.5</a:t>
            </a:r>
            <a:r>
              <a:rPr lang="en-US" dirty="0" smtClean="0"/>
              <a:t> - It is a </a:t>
            </a:r>
            <a:r>
              <a:rPr lang="en-US" dirty="0" err="1" smtClean="0"/>
              <a:t>maskable</a:t>
            </a:r>
            <a:r>
              <a:rPr lang="en-US" dirty="0" smtClean="0"/>
              <a:t> interrupt, having the second highest priority among all interrupts. When this interrupt </a:t>
            </a:r>
            <a:r>
              <a:rPr lang="en-US" dirty="0" smtClean="0"/>
              <a:t>is executed</a:t>
            </a:r>
            <a:r>
              <a:rPr lang="en-US" dirty="0" smtClean="0"/>
              <a:t>, the processor saves the content of the PC register into the stack and branches to 003CH address.</a:t>
            </a:r>
          </a:p>
          <a:p>
            <a:endParaRPr lang="en-US" dirty="0" smtClean="0"/>
          </a:p>
          <a:p>
            <a:r>
              <a:rPr lang="en-US" b="1" dirty="0" smtClean="0"/>
              <a:t>RST 6.5</a:t>
            </a:r>
            <a:r>
              <a:rPr lang="en-US" dirty="0" smtClean="0"/>
              <a:t> - It is a </a:t>
            </a:r>
            <a:r>
              <a:rPr lang="en-US" dirty="0" err="1" smtClean="0"/>
              <a:t>maskable</a:t>
            </a:r>
            <a:r>
              <a:rPr lang="en-US" dirty="0" smtClean="0"/>
              <a:t> interrupt, having the third highest priority among all interrupts. When this interrupt is executed, the </a:t>
            </a:r>
            <a:r>
              <a:rPr lang="en-US" dirty="0" smtClean="0"/>
              <a:t>processor saves </a:t>
            </a:r>
            <a:r>
              <a:rPr lang="en-US" dirty="0" smtClean="0"/>
              <a:t>the content of the PC register into the stack and branches to 0034H address.</a:t>
            </a:r>
          </a:p>
          <a:p>
            <a:endParaRPr lang="en-US" dirty="0" smtClean="0"/>
          </a:p>
          <a:p>
            <a:r>
              <a:rPr lang="en-US" b="1" dirty="0" smtClean="0"/>
              <a:t>RST 5.5</a:t>
            </a:r>
            <a:r>
              <a:rPr lang="en-US" dirty="0" smtClean="0"/>
              <a:t> - It is a </a:t>
            </a:r>
            <a:r>
              <a:rPr lang="en-US" dirty="0" err="1" smtClean="0"/>
              <a:t>maskable</a:t>
            </a:r>
            <a:r>
              <a:rPr lang="en-US" dirty="0" smtClean="0"/>
              <a:t> interrupt. When this interrupt is executed, the processor saves the content of the PC register into the </a:t>
            </a:r>
            <a:r>
              <a:rPr lang="en-US" dirty="0" smtClean="0"/>
              <a:t>stack and </a:t>
            </a:r>
            <a:r>
              <a:rPr lang="en-US" dirty="0" smtClean="0"/>
              <a:t>branches to 002CH address.</a:t>
            </a:r>
          </a:p>
          <a:p>
            <a:endParaRPr lang="en-US" dirty="0" smtClean="0"/>
          </a:p>
          <a:p>
            <a:r>
              <a:rPr lang="en-US" b="1" dirty="0" smtClean="0"/>
              <a:t>INTR </a:t>
            </a:r>
            <a:r>
              <a:rPr lang="en-US" dirty="0" smtClean="0"/>
              <a:t>- It is a </a:t>
            </a:r>
            <a:r>
              <a:rPr lang="en-US" dirty="0" err="1" smtClean="0"/>
              <a:t>maskable</a:t>
            </a:r>
            <a:r>
              <a:rPr lang="en-US" dirty="0" smtClean="0"/>
              <a:t> interrupt, having the lowest priority among all interrupts. It can be disabled by resetting the microprocessor.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Functional units of 8085</a:t>
            </a:r>
          </a:p>
          <a:p>
            <a:r>
              <a:rPr lang="en-US" dirty="0" smtClean="0"/>
              <a:t>Architecture</a:t>
            </a:r>
          </a:p>
          <a:p>
            <a:r>
              <a:rPr lang="en-US" dirty="0" smtClean="0"/>
              <a:t>Pins in 8085</a:t>
            </a:r>
          </a:p>
          <a:p>
            <a:r>
              <a:rPr lang="en-US" dirty="0" smtClean="0"/>
              <a:t>Addressing modes in 8085</a:t>
            </a:r>
          </a:p>
          <a:p>
            <a:r>
              <a:rPr lang="en-US" dirty="0" smtClean="0"/>
              <a:t>Interrupts in 8085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ank-you-cards-001.jpg"/>
          <p:cNvPicPr>
            <a:picLocks noGrp="1" noChangeAspect="1"/>
          </p:cNvPicPr>
          <p:nvPr>
            <p:ph idx="1"/>
          </p:nvPr>
        </p:nvPicPr>
        <p:blipFill>
          <a:blip r:embed="rId2" cstate="print"/>
          <a:stretch>
            <a:fillRect/>
          </a:stretch>
        </p:blipFill>
        <p:spPr>
          <a:xfrm rot="20620965">
            <a:off x="2428875" y="3058319"/>
            <a:ext cx="4286250" cy="2143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8085 is pronounced as "eighty-eighty-five" microprocessor. It is an 8-bit microprocessor designed by Intel in 1977 using NMOS technology.</a:t>
            </a:r>
          </a:p>
          <a:p>
            <a:pPr algn="just">
              <a:buNone/>
            </a:pPr>
            <a:r>
              <a:rPr lang="en-US" dirty="0" smtClean="0"/>
              <a:t>It has the following configuration −</a:t>
            </a:r>
          </a:p>
          <a:p>
            <a:pPr algn="just">
              <a:buFont typeface="Wingdings" pitchFamily="2" charset="2"/>
              <a:buChar char="Ø"/>
            </a:pPr>
            <a:r>
              <a:rPr lang="en-US" dirty="0" smtClean="0"/>
              <a:t>8-bit data bus</a:t>
            </a:r>
          </a:p>
          <a:p>
            <a:pPr algn="just">
              <a:buFont typeface="Wingdings" pitchFamily="2" charset="2"/>
              <a:buChar char="Ø"/>
            </a:pPr>
            <a:r>
              <a:rPr lang="en-US" dirty="0" smtClean="0"/>
              <a:t>16-bit address bus, which can address </a:t>
            </a:r>
            <a:r>
              <a:rPr lang="en-US" dirty="0" err="1" smtClean="0"/>
              <a:t>upto</a:t>
            </a:r>
            <a:r>
              <a:rPr lang="en-US" dirty="0" smtClean="0"/>
              <a:t> 64KB</a:t>
            </a:r>
          </a:p>
          <a:p>
            <a:pPr algn="just">
              <a:buFont typeface="Wingdings" pitchFamily="2" charset="2"/>
              <a:buChar char="Ø"/>
            </a:pPr>
            <a:r>
              <a:rPr lang="en-US" dirty="0" smtClean="0"/>
              <a:t>A 16-bit program counter</a:t>
            </a:r>
          </a:p>
          <a:p>
            <a:pPr algn="just">
              <a:buFont typeface="Wingdings" pitchFamily="2" charset="2"/>
              <a:buChar char="Ø"/>
            </a:pPr>
            <a:r>
              <a:rPr lang="en-US" dirty="0" smtClean="0"/>
              <a:t>A 16-bit stack pointer</a:t>
            </a:r>
          </a:p>
          <a:p>
            <a:pPr algn="just">
              <a:buFont typeface="Wingdings" pitchFamily="2" charset="2"/>
              <a:buChar char="Ø"/>
            </a:pPr>
            <a:r>
              <a:rPr lang="en-US" dirty="0" smtClean="0"/>
              <a:t>Six 8-bit registers arranged in pairs: BC, DE, HL</a:t>
            </a:r>
          </a:p>
          <a:p>
            <a:pPr algn="just">
              <a:buFont typeface="Wingdings" pitchFamily="2" charset="2"/>
              <a:buChar char="Ø"/>
            </a:pPr>
            <a:r>
              <a:rPr lang="en-US" dirty="0" smtClean="0"/>
              <a:t>Requires +5V supply to operate at 3.2 MHZ single phase clock</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Functional units of 8085</a:t>
            </a:r>
            <a:endParaRPr lang="en-US" dirty="0"/>
          </a:p>
        </p:txBody>
      </p:sp>
      <p:sp>
        <p:nvSpPr>
          <p:cNvPr id="3" name="Content Placeholder 2"/>
          <p:cNvSpPr>
            <a:spLocks noGrp="1"/>
          </p:cNvSpPr>
          <p:nvPr>
            <p:ph idx="1"/>
          </p:nvPr>
        </p:nvSpPr>
        <p:spPr/>
        <p:txBody>
          <a:bodyPr>
            <a:normAutofit fontScale="92500"/>
          </a:bodyPr>
          <a:lstStyle/>
          <a:p>
            <a:pPr algn="just"/>
            <a:r>
              <a:rPr lang="en-US" sz="2200" b="1" dirty="0" smtClean="0"/>
              <a:t>Accumulator</a:t>
            </a:r>
          </a:p>
          <a:p>
            <a:pPr algn="just">
              <a:buNone/>
            </a:pPr>
            <a:r>
              <a:rPr lang="en-US" sz="2200" dirty="0" smtClean="0"/>
              <a:t>    It is an 8-bit register used to perform arithmetic, logical, I/O &amp; LOAD/STORE operations. It is connected to internal data bus &amp; ALU.</a:t>
            </a:r>
          </a:p>
          <a:p>
            <a:pPr algn="just"/>
            <a:r>
              <a:rPr lang="en-US" sz="2200" b="1" dirty="0" smtClean="0"/>
              <a:t>Arithmetic and logic unit</a:t>
            </a:r>
          </a:p>
          <a:p>
            <a:pPr algn="just">
              <a:buNone/>
            </a:pPr>
            <a:r>
              <a:rPr lang="en-US" sz="2200" dirty="0" smtClean="0"/>
              <a:t>    As the name suggests, it performs arithmetic and logical operations like Addition, Subtraction, AND, OR, etc. on 8-bit data.</a:t>
            </a:r>
          </a:p>
          <a:p>
            <a:pPr algn="just"/>
            <a:r>
              <a:rPr lang="en-US" sz="2200" b="1" dirty="0" smtClean="0"/>
              <a:t>General purpose register</a:t>
            </a:r>
          </a:p>
          <a:p>
            <a:pPr algn="just">
              <a:buNone/>
            </a:pPr>
            <a:r>
              <a:rPr lang="en-US" sz="2200" dirty="0" smtClean="0"/>
              <a:t>    There are 6 general purpose registers in 8085 processor, i.e. B, C, D, E, H &amp; L. Each register can hold 8-bit data.</a:t>
            </a:r>
          </a:p>
          <a:p>
            <a:pPr algn="just">
              <a:buNone/>
            </a:pPr>
            <a:r>
              <a:rPr lang="en-US" sz="2200" dirty="0" smtClean="0"/>
              <a:t>    These registers can work in pair to hold 16-bit data and their pairing combination is like B-C, D-E &amp; H-L.</a:t>
            </a:r>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2000" b="1" dirty="0" smtClean="0"/>
              <a:t>Program counter</a:t>
            </a:r>
          </a:p>
          <a:p>
            <a:pPr algn="just">
              <a:buNone/>
            </a:pPr>
            <a:r>
              <a:rPr lang="en-US" sz="2000" dirty="0" smtClean="0"/>
              <a:t>    It is a 16-bit register used to store the memory address location of the next instruction to be executed. Microprocessor increments the program whenever an instruction is being executed, so that the program counter points to the memory address of the next instruction that is going to be executed.</a:t>
            </a:r>
          </a:p>
          <a:p>
            <a:pPr algn="just"/>
            <a:r>
              <a:rPr lang="en-US" sz="2000" b="1" dirty="0" smtClean="0"/>
              <a:t>Stack pointer</a:t>
            </a:r>
          </a:p>
          <a:p>
            <a:pPr algn="just">
              <a:buNone/>
            </a:pPr>
            <a:r>
              <a:rPr lang="en-US" sz="2000" dirty="0" smtClean="0"/>
              <a:t>    It is also a 16-bit register works like stack, which is always incremented/decremented by 2 during push &amp; pop operations.</a:t>
            </a:r>
          </a:p>
          <a:p>
            <a:pPr algn="just"/>
            <a:r>
              <a:rPr lang="en-US" sz="2000" b="1" dirty="0" smtClean="0"/>
              <a:t>Temporary register</a:t>
            </a:r>
          </a:p>
          <a:p>
            <a:pPr algn="just">
              <a:buNone/>
            </a:pPr>
            <a:r>
              <a:rPr lang="en-US" sz="2000" dirty="0" smtClean="0"/>
              <a:t>    It is an 8-bit register, which holds the temporary data of arithmetic and logical operations.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smtClean="0"/>
              <a:t>Flag register</a:t>
            </a:r>
          </a:p>
          <a:p>
            <a:pPr algn="just">
              <a:buNone/>
            </a:pPr>
            <a:r>
              <a:rPr lang="en-US" sz="2000" dirty="0" smtClean="0"/>
              <a:t>   It is an 8-bit register having five 1-bit flip-flops, which holds either 0 or 1 depending upon the result stored in the accumulator.</a:t>
            </a:r>
          </a:p>
          <a:p>
            <a:pPr algn="just">
              <a:buNone/>
            </a:pPr>
            <a:r>
              <a:rPr lang="en-US" sz="2000" dirty="0" smtClean="0"/>
              <a:t>   These are the set of 5 flip-flops −</a:t>
            </a:r>
          </a:p>
          <a:p>
            <a:pPr algn="just">
              <a:buFont typeface="Wingdings" pitchFamily="2" charset="2"/>
              <a:buChar char="Ø"/>
            </a:pPr>
            <a:r>
              <a:rPr lang="en-US" sz="2000" dirty="0" smtClean="0"/>
              <a:t>Sign (S)</a:t>
            </a:r>
          </a:p>
          <a:p>
            <a:pPr algn="just">
              <a:buFont typeface="Wingdings" pitchFamily="2" charset="2"/>
              <a:buChar char="Ø"/>
            </a:pPr>
            <a:r>
              <a:rPr lang="en-US" sz="2000" dirty="0" smtClean="0"/>
              <a:t>Zero (Z)</a:t>
            </a:r>
          </a:p>
          <a:p>
            <a:pPr algn="just">
              <a:buFont typeface="Wingdings" pitchFamily="2" charset="2"/>
              <a:buChar char="Ø"/>
            </a:pPr>
            <a:r>
              <a:rPr lang="en-US" sz="2000" dirty="0" smtClean="0"/>
              <a:t>Auxiliary Carry (AC)</a:t>
            </a:r>
          </a:p>
          <a:p>
            <a:pPr algn="just">
              <a:buFont typeface="Wingdings" pitchFamily="2" charset="2"/>
              <a:buChar char="Ø"/>
            </a:pPr>
            <a:r>
              <a:rPr lang="en-US" sz="2000" dirty="0" smtClean="0"/>
              <a:t>Parity (P)</a:t>
            </a:r>
          </a:p>
          <a:p>
            <a:pPr algn="just">
              <a:buFont typeface="Wingdings" pitchFamily="2" charset="2"/>
              <a:buChar char="Ø"/>
            </a:pPr>
            <a:r>
              <a:rPr lang="en-US" sz="2000" dirty="0" smtClean="0"/>
              <a:t>Carry (C)</a:t>
            </a:r>
          </a:p>
          <a:p>
            <a:pPr algn="just"/>
            <a:r>
              <a:rPr lang="en-US" sz="2000" dirty="0" smtClean="0"/>
              <a:t>Its bit position is shown in the following table −</a:t>
            </a:r>
          </a:p>
          <a:p>
            <a:endParaRPr lang="en-US" dirty="0"/>
          </a:p>
        </p:txBody>
      </p:sp>
      <p:graphicFrame>
        <p:nvGraphicFramePr>
          <p:cNvPr id="4" name="Table 3"/>
          <p:cNvGraphicFramePr>
            <a:graphicFrameLocks noGrp="1"/>
          </p:cNvGraphicFramePr>
          <p:nvPr/>
        </p:nvGraphicFramePr>
        <p:xfrm>
          <a:off x="1331640" y="5661248"/>
          <a:ext cx="6096000" cy="74168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370840">
                <a:tc>
                  <a:txBody>
                    <a:bodyPr/>
                    <a:lstStyle/>
                    <a:p>
                      <a:r>
                        <a:rPr lang="en-US" dirty="0" smtClean="0"/>
                        <a:t>S</a:t>
                      </a:r>
                      <a:endParaRPr lang="en-US" dirty="0"/>
                    </a:p>
                  </a:txBody>
                  <a:tcPr/>
                </a:tc>
                <a:tc>
                  <a:txBody>
                    <a:bodyPr/>
                    <a:lstStyle/>
                    <a:p>
                      <a:r>
                        <a:rPr lang="en-US" dirty="0" smtClean="0"/>
                        <a:t>Z</a:t>
                      </a:r>
                      <a:endParaRPr lang="en-US" dirty="0"/>
                    </a:p>
                  </a:txBody>
                  <a:tcPr/>
                </a:tc>
                <a:tc>
                  <a:txBody>
                    <a:bodyPr/>
                    <a:lstStyle/>
                    <a:p>
                      <a:endParaRPr lang="en-US" dirty="0"/>
                    </a:p>
                  </a:txBody>
                  <a:tcPr/>
                </a:tc>
                <a:tc>
                  <a:txBody>
                    <a:bodyPr/>
                    <a:lstStyle/>
                    <a:p>
                      <a:r>
                        <a:rPr lang="en-US" dirty="0" smtClean="0"/>
                        <a:t>AC</a:t>
                      </a:r>
                      <a:endParaRPr lang="en-US" dirty="0"/>
                    </a:p>
                  </a:txBody>
                  <a:tcPr/>
                </a:tc>
                <a:tc>
                  <a:txBody>
                    <a:bodyPr/>
                    <a:lstStyle/>
                    <a:p>
                      <a:endParaRPr lang="en-US" dirty="0"/>
                    </a:p>
                  </a:txBody>
                  <a:tcPr/>
                </a:tc>
                <a:tc>
                  <a:txBody>
                    <a:bodyPr/>
                    <a:lstStyle/>
                    <a:p>
                      <a:r>
                        <a:rPr lang="en-US" dirty="0" smtClean="0"/>
                        <a:t>P</a:t>
                      </a:r>
                      <a:endParaRPr lang="en-US" dirty="0"/>
                    </a:p>
                  </a:txBody>
                  <a:tcPr/>
                </a:tc>
                <a:tc>
                  <a:txBody>
                    <a:bodyPr/>
                    <a:lstStyle/>
                    <a:p>
                      <a:endParaRPr lang="en-US" dirty="0"/>
                    </a:p>
                  </a:txBody>
                  <a:tcPr/>
                </a:tc>
                <a:tc>
                  <a:txBody>
                    <a:bodyPr/>
                    <a:lstStyle/>
                    <a:p>
                      <a:r>
                        <a:rPr lang="en-US" dirty="0" smtClean="0"/>
                        <a:t>C</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sz="2200" b="1" dirty="0" smtClean="0"/>
              <a:t>Instruction register and decoder</a:t>
            </a:r>
          </a:p>
          <a:p>
            <a:pPr algn="just">
              <a:buNone/>
            </a:pPr>
            <a:r>
              <a:rPr lang="en-US" sz="2200" dirty="0" smtClean="0"/>
              <a:t>    It is an 8-bit register. When an instruction is fetched from memory then it is stored in the Instruction register. Instruction decoder decodes the information present in the Instruction register.</a:t>
            </a:r>
          </a:p>
          <a:p>
            <a:pPr algn="just"/>
            <a:r>
              <a:rPr lang="en-US" sz="2200" b="1" dirty="0" smtClean="0"/>
              <a:t>Timing and control unit</a:t>
            </a:r>
          </a:p>
          <a:p>
            <a:pPr algn="just">
              <a:buNone/>
            </a:pPr>
            <a:r>
              <a:rPr lang="en-US" sz="2200" dirty="0" smtClean="0"/>
              <a:t>    It provides timing and control signal to the microprocessor to perform operations. Following are the timing and control signals, which control external and internal circuits −</a:t>
            </a:r>
          </a:p>
          <a:p>
            <a:pPr algn="just">
              <a:buFont typeface="Wingdings" pitchFamily="2" charset="2"/>
              <a:buChar char="Ø"/>
            </a:pPr>
            <a:r>
              <a:rPr lang="en-US" sz="2200" dirty="0" smtClean="0"/>
              <a:t>Control Signals: READY, RD’, WR’, ALE</a:t>
            </a:r>
          </a:p>
          <a:p>
            <a:pPr algn="just">
              <a:buFont typeface="Wingdings" pitchFamily="2" charset="2"/>
              <a:buChar char="Ø"/>
            </a:pPr>
            <a:r>
              <a:rPr lang="en-US" sz="2200" dirty="0" smtClean="0"/>
              <a:t>Status Signals: S0, S1, IO/M’</a:t>
            </a:r>
          </a:p>
          <a:p>
            <a:pPr algn="just">
              <a:buFont typeface="Wingdings" pitchFamily="2" charset="2"/>
              <a:buChar char="Ø"/>
            </a:pPr>
            <a:r>
              <a:rPr lang="en-US" sz="2200" dirty="0" smtClean="0"/>
              <a:t>DMA Signals: HOLD, HLDA</a:t>
            </a:r>
          </a:p>
          <a:p>
            <a:pPr algn="just">
              <a:buFont typeface="Wingdings" pitchFamily="2" charset="2"/>
              <a:buChar char="Ø"/>
            </a:pPr>
            <a:r>
              <a:rPr lang="en-US" sz="2200" dirty="0" smtClean="0"/>
              <a:t>RESET Signals: RESET IN, RESET OUT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smtClean="0"/>
              <a:t>Interrupt control</a:t>
            </a:r>
          </a:p>
          <a:p>
            <a:pPr algn="just">
              <a:buNone/>
            </a:pPr>
            <a:r>
              <a:rPr lang="en-US" sz="2000" dirty="0" smtClean="0"/>
              <a:t>    As the name suggests it controls the interrupts during a process. When a microprocessor is executing a main program and whenever an interrupt occurs, the microprocessor shifts the control from the main program to process the incoming request. After the request is completed, the control goes back to the main program.</a:t>
            </a:r>
          </a:p>
          <a:p>
            <a:pPr algn="just">
              <a:buNone/>
            </a:pPr>
            <a:r>
              <a:rPr lang="en-US" sz="2000" dirty="0" smtClean="0"/>
              <a:t>    There are 5 interrupt signals in 8085 microprocessor: </a:t>
            </a:r>
            <a:r>
              <a:rPr lang="en-US" sz="2000" b="1" dirty="0" smtClean="0"/>
              <a:t>INTR, RST 7.5, RST 6.5, RST 5.5, TRAP</a:t>
            </a:r>
            <a:r>
              <a:rPr lang="en-US" sz="2000" dirty="0" smtClean="0"/>
              <a:t>.</a:t>
            </a:r>
          </a:p>
          <a:p>
            <a:pPr algn="just"/>
            <a:r>
              <a:rPr lang="en-US" sz="2000" b="1" dirty="0" smtClean="0"/>
              <a:t>Serial Input/output control</a:t>
            </a:r>
          </a:p>
          <a:p>
            <a:pPr algn="just">
              <a:buNone/>
            </a:pPr>
            <a:r>
              <a:rPr lang="en-US" sz="2000" dirty="0" smtClean="0"/>
              <a:t>    It controls the serial data communication by using these two instructions: SID (Serial input data) and SOD (Serial output data).</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200" b="1" dirty="0" smtClean="0"/>
              <a:t>Address buffer and address-data buffer</a:t>
            </a:r>
          </a:p>
          <a:p>
            <a:pPr algn="just">
              <a:buNone/>
            </a:pPr>
            <a:r>
              <a:rPr lang="en-US" sz="2200" dirty="0" smtClean="0"/>
              <a:t>   The content stored in the stack pointer and program counter is loaded into the address buffer and address-data buffer to communicate with the CPU. The memory and I/O chips are connected to these buses; the CPU can exchange the desired data with the memory and I/O chips.</a:t>
            </a:r>
          </a:p>
          <a:p>
            <a:pPr algn="just"/>
            <a:r>
              <a:rPr lang="en-US" sz="2200" b="1" dirty="0" smtClean="0"/>
              <a:t>Address bus and data bus</a:t>
            </a:r>
          </a:p>
          <a:p>
            <a:pPr algn="just">
              <a:buNone/>
            </a:pPr>
            <a:r>
              <a:rPr lang="en-US" sz="2200" dirty="0" smtClean="0"/>
              <a:t>    Data bus carries the data to be stored. It is bidirectional, whereas address bus carries the location to where it should be stored and it is unidirectional. It is used to transfer the data &amp; Address I/O devices.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326</TotalTime>
  <Words>1281</Words>
  <Application>Microsoft Office PowerPoint</Application>
  <PresentationFormat>On-screen Show (4:3)</PresentationFormat>
  <Paragraphs>140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Microprocessor-8085</vt:lpstr>
      <vt:lpstr>contents</vt:lpstr>
      <vt:lpstr>Introduction</vt:lpstr>
      <vt:lpstr> Functional units of 8085</vt:lpstr>
      <vt:lpstr>Slide 5</vt:lpstr>
      <vt:lpstr>Slide 6</vt:lpstr>
      <vt:lpstr>Slide 7</vt:lpstr>
      <vt:lpstr>Slide 8</vt:lpstr>
      <vt:lpstr>Slide 9</vt:lpstr>
      <vt:lpstr>Architecture</vt:lpstr>
      <vt:lpstr>Pin Diagram of 8085</vt:lpstr>
      <vt:lpstr>Classification of pins</vt:lpstr>
      <vt:lpstr>Slide 13</vt:lpstr>
      <vt:lpstr>Slide 14</vt:lpstr>
      <vt:lpstr>Slide 15</vt:lpstr>
      <vt:lpstr>Addressing Modes in 8085</vt:lpstr>
      <vt:lpstr>Slide 17</vt:lpstr>
      <vt:lpstr>Interrupts in 8085</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Microprocessor-8085</dc:title>
  <dc:creator>sudhakar</dc:creator>
  <cp:lastModifiedBy>sudhakar</cp:lastModifiedBy>
  <cp:revision>52</cp:revision>
  <dcterms:created xsi:type="dcterms:W3CDTF">2020-02-20T08:10:52Z</dcterms:created>
  <dcterms:modified xsi:type="dcterms:W3CDTF">2020-02-20T16:54:13Z</dcterms:modified>
</cp:coreProperties>
</file>