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B88B84A-B84E-4106-AA4C-1F1BA7DBAD18}" type="datetimeFigureOut">
              <a:rPr lang="en-US" smtClean="0"/>
              <a:t>2/21/2020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303ADEB-24BA-4037-AEFD-F4C26E2CD3F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88B84A-B84E-4106-AA4C-1F1BA7DBAD18}"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3ADEB-24BA-4037-AEFD-F4C26E2CD3F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88B84A-B84E-4106-AA4C-1F1BA7DBAD18}"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3ADEB-24BA-4037-AEFD-F4C26E2CD3F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88B84A-B84E-4106-AA4C-1F1BA7DBAD18}"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3ADEB-24BA-4037-AEFD-F4C26E2CD3F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B88B84A-B84E-4106-AA4C-1F1BA7DBAD18}"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3ADEB-24BA-4037-AEFD-F4C26E2CD3F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B88B84A-B84E-4106-AA4C-1F1BA7DBAD18}"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3ADEB-24BA-4037-AEFD-F4C26E2CD3F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B88B84A-B84E-4106-AA4C-1F1BA7DBAD18}" type="datetimeFigureOut">
              <a:rPr lang="en-US" smtClean="0"/>
              <a:t>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03ADEB-24BA-4037-AEFD-F4C26E2CD3F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B88B84A-B84E-4106-AA4C-1F1BA7DBAD18}" type="datetimeFigureOut">
              <a:rPr lang="en-US" smtClean="0"/>
              <a:t>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03ADEB-24BA-4037-AEFD-F4C26E2CD3F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88B84A-B84E-4106-AA4C-1F1BA7DBAD18}" type="datetimeFigureOut">
              <a:rPr lang="en-US" smtClean="0"/>
              <a:t>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03ADEB-24BA-4037-AEFD-F4C26E2CD3F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B88B84A-B84E-4106-AA4C-1F1BA7DBAD18}"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3ADEB-24BA-4037-AEFD-F4C26E2CD3F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B88B84A-B84E-4106-AA4C-1F1BA7DBAD18}"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303ADEB-24BA-4037-AEFD-F4C26E2CD3F0}"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B88B84A-B84E-4106-AA4C-1F1BA7DBAD18}" type="datetimeFigureOut">
              <a:rPr lang="en-US" smtClean="0"/>
              <a:t>2/21/2020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03ADEB-24BA-4037-AEFD-F4C26E2CD3F0}"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VLSI Design Flow</a:t>
            </a:r>
            <a:endParaRPr lang="en-US" dirty="0"/>
          </a:p>
        </p:txBody>
      </p:sp>
      <p:sp>
        <p:nvSpPr>
          <p:cNvPr id="3" name="Subtitle 2"/>
          <p:cNvSpPr>
            <a:spLocks noGrp="1"/>
          </p:cNvSpPr>
          <p:nvPr>
            <p:ph type="subTitle" idx="1"/>
          </p:nvPr>
        </p:nvSpPr>
        <p:spPr/>
        <p:txBody>
          <a:bodyPr/>
          <a:lstStyle/>
          <a:p>
            <a:r>
              <a:rPr lang="en-US" dirty="0" smtClean="0"/>
              <a:t>By J.J.N.D </a:t>
            </a:r>
            <a:r>
              <a:rPr lang="en-US" dirty="0" err="1" smtClean="0"/>
              <a:t>Harshitha</a:t>
            </a:r>
            <a:endParaRPr lang="en-US" dirty="0" smtClean="0"/>
          </a:p>
          <a:p>
            <a:r>
              <a:rPr lang="en-US" dirty="0" err="1" smtClean="0"/>
              <a:t>Kasura</a:t>
            </a:r>
            <a:r>
              <a:rPr lang="en-US" dirty="0" smtClean="0"/>
              <a:t> Technologies Private Limited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Design</a:t>
            </a:r>
            <a:endParaRPr lang="en-US" dirty="0"/>
          </a:p>
        </p:txBody>
      </p:sp>
      <p:sp>
        <p:nvSpPr>
          <p:cNvPr id="3" name="Content Placeholder 2"/>
          <p:cNvSpPr>
            <a:spLocks noGrp="1"/>
          </p:cNvSpPr>
          <p:nvPr>
            <p:ph idx="1"/>
          </p:nvPr>
        </p:nvSpPr>
        <p:spPr/>
        <p:txBody>
          <a:bodyPr>
            <a:normAutofit/>
          </a:bodyPr>
          <a:lstStyle/>
          <a:p>
            <a:pPr algn="just"/>
            <a:r>
              <a:rPr lang="en-US" sz="2000" dirty="0" smtClean="0"/>
              <a:t>The purpose of circuit design is to develop a circuit representation based on the logic design. The Boolean expressions are converted into a circuit representation by taking into consideration the speed and power requirements of the original design. </a:t>
            </a:r>
            <a:r>
              <a:rPr lang="en-US" sz="2000" i="1" dirty="0" smtClean="0"/>
              <a:t>Circuit Simulation </a:t>
            </a:r>
            <a:r>
              <a:rPr lang="en-US" sz="2000" dirty="0" smtClean="0"/>
              <a:t>is used to verify the correctness and timing of each component.</a:t>
            </a:r>
          </a:p>
          <a:p>
            <a:pPr algn="just"/>
            <a:r>
              <a:rPr lang="en-US" sz="2000" dirty="0" smtClean="0"/>
              <a:t>The circuit design is usually expressed in a detailed circuit diagram. This diagram shows the circuit elements (cells, macros, gates, transistors) and interconnection between these elements. This representation is also called a </a:t>
            </a:r>
            <a:r>
              <a:rPr lang="en-US" sz="2000" i="1" dirty="0" err="1" smtClean="0"/>
              <a:t>netlist</a:t>
            </a:r>
            <a:r>
              <a:rPr lang="en-US" sz="2000" i="1" dirty="0" smtClean="0"/>
              <a:t>. </a:t>
            </a:r>
            <a:r>
              <a:rPr lang="en-US" sz="2000" dirty="0" smtClean="0"/>
              <a:t>Tools used to manually enter such description are called </a:t>
            </a:r>
            <a:r>
              <a:rPr lang="en-US" sz="2000" i="1" dirty="0" smtClean="0"/>
              <a:t>schematic capture tools. </a:t>
            </a:r>
            <a:r>
              <a:rPr lang="en-US" sz="2000" dirty="0" smtClean="0"/>
              <a:t>In many cases, a </a:t>
            </a:r>
            <a:r>
              <a:rPr lang="en-US" sz="2000" dirty="0" err="1" smtClean="0"/>
              <a:t>netlist</a:t>
            </a:r>
            <a:r>
              <a:rPr lang="en-US" sz="2000" dirty="0" smtClean="0"/>
              <a:t> can be created automatically from logic (RTL) description by using </a:t>
            </a:r>
            <a:r>
              <a:rPr lang="en-US" sz="2000" i="1" dirty="0" smtClean="0"/>
              <a:t>logic synthesis </a:t>
            </a:r>
            <a:r>
              <a:rPr lang="en-US" sz="2000" dirty="0" smtClean="0"/>
              <a:t>tools.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Design</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In this step the circuit representation (or </a:t>
            </a:r>
            <a:r>
              <a:rPr lang="en-US" dirty="0" err="1" smtClean="0"/>
              <a:t>netlist</a:t>
            </a:r>
            <a:r>
              <a:rPr lang="en-US" dirty="0" smtClean="0"/>
              <a:t>) is converted into a geometric representation. As stated earlier, this geometric representation of a circuit is called a </a:t>
            </a:r>
            <a:r>
              <a:rPr lang="en-US" i="1" dirty="0" smtClean="0"/>
              <a:t>layout. </a:t>
            </a:r>
            <a:r>
              <a:rPr lang="en-US" dirty="0" smtClean="0"/>
              <a:t>Layout is created by converting each logic component (cells, macros, gates, transistors) into a geometric representation (specific shapes in multiple layers), which perform the intended logic function of the corresponding component. Connections between different components are also expressed as geometric patterns typically lines in multiple layers. </a:t>
            </a:r>
          </a:p>
          <a:p>
            <a:pPr algn="just"/>
            <a:r>
              <a:rPr lang="en-US" dirty="0" smtClean="0"/>
              <a:t>The exact details of the layout also depend on design rules, which are guidelines based on the limitations of the fabrication process and the electrical properties of the fabrication materials. Physical design is a very complex process and therefore it is usually broken down into various sub-steps. Various verification and validation checks are performed on the layout during physical design. </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Fabrication</a:t>
            </a:r>
            <a:endParaRPr lang="en-US" dirty="0"/>
          </a:p>
        </p:txBody>
      </p:sp>
      <p:sp>
        <p:nvSpPr>
          <p:cNvPr id="3" name="Content Placeholder 2"/>
          <p:cNvSpPr>
            <a:spLocks noGrp="1"/>
          </p:cNvSpPr>
          <p:nvPr>
            <p:ph idx="1"/>
          </p:nvPr>
        </p:nvSpPr>
        <p:spPr/>
        <p:txBody>
          <a:bodyPr>
            <a:normAutofit/>
          </a:bodyPr>
          <a:lstStyle/>
          <a:p>
            <a:pPr algn="just"/>
            <a:r>
              <a:rPr lang="en-US" sz="2000" dirty="0" smtClean="0"/>
              <a:t>After layout and verification, the design is ready for fabrication. Since layout data is typically sent to fabrication on a tape, the event of release of data is called </a:t>
            </a:r>
            <a:r>
              <a:rPr lang="en-US" sz="2000" i="1" dirty="0" smtClean="0"/>
              <a:t>Tape Out. </a:t>
            </a:r>
            <a:r>
              <a:rPr lang="en-US" sz="2000" dirty="0" smtClean="0"/>
              <a:t>Layout data is converted (or fractured) into photo-lithographic masks, one for each layer. Masks identify spaces on the wafer, where certain materials need to be deposited, diffused or even removed. Silicon crystals are grown and sliced to produce wafers. Extremely small dimensions of VLSI devices require that the wafers be polished to near perfection. The fabrication process consists of several steps involving deposition, and diffusion of various materials on the wafer. During each step one mask is used. Several dozen masks may be used to complete the fabrication process. </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Packaging , Testing and Debugging</a:t>
            </a:r>
            <a:endParaRPr lang="en-US" dirty="0"/>
          </a:p>
        </p:txBody>
      </p:sp>
      <p:sp>
        <p:nvSpPr>
          <p:cNvPr id="3" name="Content Placeholder 2"/>
          <p:cNvSpPr>
            <a:spLocks noGrp="1"/>
          </p:cNvSpPr>
          <p:nvPr>
            <p:ph idx="1"/>
          </p:nvPr>
        </p:nvSpPr>
        <p:spPr/>
        <p:txBody>
          <a:bodyPr>
            <a:normAutofit/>
          </a:bodyPr>
          <a:lstStyle/>
          <a:p>
            <a:pPr algn="just"/>
            <a:r>
              <a:rPr lang="en-US" sz="2000" dirty="0" smtClean="0"/>
              <a:t>Each chip is then packaged and tested to ensure that it meets all the design specifications and that it functions properly. Chips used in Printed Circuit Boards (PCBs) are packaged in Dual In-line Package (DIP), Pin Grid Array (PGA), Ball Grid Array (BGA), and Quad Flat Package (QFP). Chips used in Multi-Chip Modules (MCM) are not packaged, since MCMs use bare or naked chips.</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hank-you-cards-001.jpg"/>
          <p:cNvPicPr>
            <a:picLocks noGrp="1" noChangeAspect="1"/>
          </p:cNvPicPr>
          <p:nvPr>
            <p:ph idx="1"/>
          </p:nvPr>
        </p:nvPicPr>
        <p:blipFill>
          <a:blip r:embed="rId2" cstate="print"/>
          <a:stretch>
            <a:fillRect/>
          </a:stretch>
        </p:blipFill>
        <p:spPr>
          <a:xfrm rot="20620965">
            <a:off x="2428875" y="3058319"/>
            <a:ext cx="4286250" cy="21431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lnSpcReduction="10000"/>
          </a:bodyPr>
          <a:lstStyle/>
          <a:p>
            <a:r>
              <a:rPr lang="en-US" dirty="0" smtClean="0"/>
              <a:t>Introduction</a:t>
            </a:r>
          </a:p>
          <a:p>
            <a:r>
              <a:rPr lang="en-US" dirty="0" smtClean="0"/>
              <a:t>VLSI Design Flow</a:t>
            </a:r>
          </a:p>
          <a:p>
            <a:pPr>
              <a:buFont typeface="Wingdings" pitchFamily="2" charset="2"/>
              <a:buChar char="Ø"/>
            </a:pPr>
            <a:r>
              <a:rPr lang="en-US" dirty="0" smtClean="0"/>
              <a:t>System Specification</a:t>
            </a:r>
          </a:p>
          <a:p>
            <a:pPr>
              <a:buFont typeface="Wingdings" pitchFamily="2" charset="2"/>
              <a:buChar char="Ø"/>
            </a:pPr>
            <a:r>
              <a:rPr lang="en-US" dirty="0" smtClean="0"/>
              <a:t>Architectural Design</a:t>
            </a:r>
          </a:p>
          <a:p>
            <a:pPr>
              <a:buFont typeface="Wingdings" pitchFamily="2" charset="2"/>
              <a:buChar char="Ø"/>
            </a:pPr>
            <a:r>
              <a:rPr lang="en-US" dirty="0" smtClean="0"/>
              <a:t>Functional Design</a:t>
            </a:r>
          </a:p>
          <a:p>
            <a:pPr>
              <a:buFont typeface="Wingdings" pitchFamily="2" charset="2"/>
              <a:buChar char="Ø"/>
            </a:pPr>
            <a:r>
              <a:rPr lang="en-US" dirty="0" smtClean="0"/>
              <a:t>Logic Design</a:t>
            </a:r>
          </a:p>
          <a:p>
            <a:pPr>
              <a:buFont typeface="Wingdings" pitchFamily="2" charset="2"/>
              <a:buChar char="Ø"/>
            </a:pPr>
            <a:r>
              <a:rPr lang="en-US" dirty="0" smtClean="0"/>
              <a:t>Circuit Design</a:t>
            </a:r>
          </a:p>
          <a:p>
            <a:pPr>
              <a:buFont typeface="Wingdings" pitchFamily="2" charset="2"/>
              <a:buChar char="Ø"/>
            </a:pPr>
            <a:r>
              <a:rPr lang="en-US" dirty="0" smtClean="0"/>
              <a:t>Physical Design</a:t>
            </a:r>
          </a:p>
          <a:p>
            <a:pPr>
              <a:buFont typeface="Wingdings" pitchFamily="2" charset="2"/>
              <a:buChar char="Ø"/>
            </a:pPr>
            <a:r>
              <a:rPr lang="en-US" dirty="0" smtClean="0"/>
              <a:t>Fabrication</a:t>
            </a:r>
          </a:p>
          <a:p>
            <a:pPr>
              <a:buFont typeface="Wingdings" pitchFamily="2" charset="2"/>
              <a:buChar char="Ø"/>
            </a:pPr>
            <a:r>
              <a:rPr lang="en-US" dirty="0" smtClean="0"/>
              <a:t>Packaging, Testing and Debugging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Autofit/>
          </a:bodyPr>
          <a:lstStyle/>
          <a:p>
            <a:r>
              <a:rPr lang="en-US" sz="1700" dirty="0" smtClean="0"/>
              <a:t>Very-large-scale integration (VLSI) is the process of creating an </a:t>
            </a:r>
            <a:r>
              <a:rPr lang="en-US" sz="1700" b="1" dirty="0" smtClean="0"/>
              <a:t>integrated circuit</a:t>
            </a:r>
            <a:r>
              <a:rPr lang="en-US" sz="1700" dirty="0" smtClean="0"/>
              <a:t> (IC) by combining thousands of </a:t>
            </a:r>
            <a:r>
              <a:rPr lang="en-US" sz="1700" b="1" dirty="0" smtClean="0"/>
              <a:t>transistors</a:t>
            </a:r>
            <a:r>
              <a:rPr lang="en-US" sz="1700" dirty="0" smtClean="0"/>
              <a:t> into a single chip. VLSI began in the 1970s when complex </a:t>
            </a:r>
            <a:r>
              <a:rPr lang="en-US" sz="1700" b="1" dirty="0" smtClean="0"/>
              <a:t>semiconductor</a:t>
            </a:r>
            <a:r>
              <a:rPr lang="en-US" sz="1700" dirty="0" smtClean="0"/>
              <a:t> and </a:t>
            </a:r>
            <a:r>
              <a:rPr lang="en-US" sz="1700" b="1" dirty="0" smtClean="0"/>
              <a:t>communication</a:t>
            </a:r>
            <a:r>
              <a:rPr lang="en-US" sz="1700" dirty="0" smtClean="0"/>
              <a:t> technologies were being developed. The </a:t>
            </a:r>
            <a:r>
              <a:rPr lang="en-US" sz="1700" b="1" dirty="0" smtClean="0"/>
              <a:t>microprocessor</a:t>
            </a:r>
            <a:r>
              <a:rPr lang="en-US" sz="1700" dirty="0" smtClean="0"/>
              <a:t> is a VLSI device.</a:t>
            </a:r>
          </a:p>
          <a:p>
            <a:r>
              <a:rPr lang="en-US" sz="1700" dirty="0" smtClean="0"/>
              <a:t>Before the introduction of VLSI technology, most ICs had a limited set of functions they could perform. An </a:t>
            </a:r>
            <a:r>
              <a:rPr lang="en-US" sz="1700" b="1" dirty="0" smtClean="0"/>
              <a:t>electronic circuit</a:t>
            </a:r>
            <a:r>
              <a:rPr lang="en-US" sz="1700" dirty="0" smtClean="0"/>
              <a:t> might consist of a </a:t>
            </a:r>
            <a:r>
              <a:rPr lang="en-US" sz="1700" b="1" dirty="0" smtClean="0"/>
              <a:t>CPU, ROM, RAM</a:t>
            </a:r>
            <a:r>
              <a:rPr lang="en-US" sz="1700" dirty="0" smtClean="0"/>
              <a:t> and other </a:t>
            </a:r>
            <a:r>
              <a:rPr lang="en-US" sz="1700" b="1" dirty="0" smtClean="0"/>
              <a:t>glue logic</a:t>
            </a:r>
            <a:r>
              <a:rPr lang="en-US" sz="1700" dirty="0" smtClean="0"/>
              <a:t>. VLSI lets IC designers add all of these into one chip.</a:t>
            </a:r>
          </a:p>
          <a:p>
            <a:r>
              <a:rPr lang="en-US" sz="1700" dirty="0" smtClean="0"/>
              <a:t>The electronics industry has achieved a phenomenal growth over the last few decades, mainly due to the rapid advances in large scale integration technologies and system design applications. With the advent of very large scale integration (VLSI) designs, the number of applications of integrated circuits (ICs) in high-performance computing, controls, telecommunications, image and video processing, and consumer electronics has been rising at a very fast pace</a:t>
            </a:r>
            <a:r>
              <a:rPr lang="en-US" sz="1700" dirty="0" smtClean="0"/>
              <a:t>.</a:t>
            </a:r>
            <a:endParaRPr lang="en-US" sz="1700" dirty="0" smtClean="0"/>
          </a:p>
          <a:p>
            <a:r>
              <a:rPr lang="en-US" sz="1700" dirty="0" smtClean="0"/>
              <a:t>The current cutting-edge technologies such as high resolution and low bit-rate video and cellular communications provide the end-users a marvelous amount of applications, processing power and portability. This trend is expected to grow rapidly, with very important implications on VLSI design and systems design</a:t>
            </a:r>
            <a:r>
              <a:rPr lang="en-US" sz="1700" dirty="0" smtClean="0"/>
              <a:t>.</a:t>
            </a:r>
            <a:endParaRPr lang="en-US" sz="17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VLSI Design Flow</a:t>
            </a:r>
            <a:endParaRPr lang="en-US" dirty="0"/>
          </a:p>
        </p:txBody>
      </p:sp>
      <p:sp>
        <p:nvSpPr>
          <p:cNvPr id="3" name="Content Placeholder 2"/>
          <p:cNvSpPr>
            <a:spLocks noGrp="1"/>
          </p:cNvSpPr>
          <p:nvPr>
            <p:ph idx="1"/>
          </p:nvPr>
        </p:nvSpPr>
        <p:spPr/>
        <p:txBody>
          <a:bodyPr/>
          <a:lstStyle/>
          <a:p>
            <a:r>
              <a:rPr lang="en-US" sz="2000" dirty="0" smtClean="0"/>
              <a:t>The VLSI IC circuits design flow is shown in the figure below. The various levels of design are numbered and the blocks show processes in the design flow.</a:t>
            </a:r>
          </a:p>
          <a:p>
            <a:r>
              <a:rPr lang="en-US" sz="2000" dirty="0" smtClean="0"/>
              <a:t>Specifications comes first, they describe abstractly, the functionality, interface, and the architecture of the digital IC circuit to be designed.</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Vlsi design flow.jpg"/>
          <p:cNvPicPr>
            <a:picLocks noGrp="1" noChangeAspect="1"/>
          </p:cNvPicPr>
          <p:nvPr>
            <p:ph idx="1"/>
          </p:nvPr>
        </p:nvPicPr>
        <p:blipFill>
          <a:blip r:embed="rId2" cstate="print"/>
          <a:stretch>
            <a:fillRect/>
          </a:stretch>
        </p:blipFill>
        <p:spPr>
          <a:xfrm>
            <a:off x="3131840" y="1935163"/>
            <a:ext cx="2808312" cy="438943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a:t>
            </a:r>
            <a:endParaRPr lang="en-US" dirty="0"/>
          </a:p>
        </p:txBody>
      </p:sp>
      <p:sp>
        <p:nvSpPr>
          <p:cNvPr id="3" name="Content Placeholder 2"/>
          <p:cNvSpPr>
            <a:spLocks noGrp="1"/>
          </p:cNvSpPr>
          <p:nvPr>
            <p:ph idx="1"/>
          </p:nvPr>
        </p:nvSpPr>
        <p:spPr/>
        <p:txBody>
          <a:bodyPr>
            <a:normAutofit/>
          </a:bodyPr>
          <a:lstStyle/>
          <a:p>
            <a:pPr algn="just">
              <a:buNone/>
            </a:pPr>
            <a:endParaRPr lang="en-US" sz="2000" dirty="0" smtClean="0"/>
          </a:p>
          <a:p>
            <a:pPr algn="just">
              <a:buFont typeface="Wingdings" pitchFamily="2" charset="2"/>
              <a:buChar char="§"/>
            </a:pPr>
            <a:r>
              <a:rPr lang="en-US" sz="2000" dirty="0" smtClean="0"/>
              <a:t>The first step of any design process is to lay down the specifications of the system. System specification is a high level representation of the system. The factors to be considered in this process include: performance, functionality, and physical dimensions (size of the die (chip)). The fabrication technology and design techniques are also considered.</a:t>
            </a:r>
          </a:p>
          <a:p>
            <a:pPr algn="just">
              <a:buFont typeface="Wingdings" pitchFamily="2" charset="2"/>
              <a:buChar char="§"/>
            </a:pPr>
            <a:r>
              <a:rPr lang="en-US" sz="2000" dirty="0" smtClean="0"/>
              <a:t>The specification of a system is a compromise between market requirements, technology and economical viability. The end results are specifications for the size, speed, power, and functionality of the VLSI system.</a:t>
            </a:r>
          </a:p>
          <a:p>
            <a:pPr algn="just">
              <a:buNone/>
            </a:pPr>
            <a:endParaRPr lang="en-US" sz="2000" dirty="0" smtClean="0"/>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Design</a:t>
            </a:r>
            <a:endParaRPr lang="en-US" dirty="0"/>
          </a:p>
        </p:txBody>
      </p:sp>
      <p:sp>
        <p:nvSpPr>
          <p:cNvPr id="3" name="Content Placeholder 2"/>
          <p:cNvSpPr>
            <a:spLocks noGrp="1"/>
          </p:cNvSpPr>
          <p:nvPr>
            <p:ph idx="1"/>
          </p:nvPr>
        </p:nvSpPr>
        <p:spPr/>
        <p:txBody>
          <a:bodyPr>
            <a:normAutofit/>
          </a:bodyPr>
          <a:lstStyle/>
          <a:p>
            <a:pPr algn="just">
              <a:buNone/>
            </a:pPr>
            <a:r>
              <a:rPr lang="en-US" sz="2000" dirty="0" smtClean="0"/>
              <a:t/>
            </a:r>
            <a:br>
              <a:rPr lang="en-US" sz="2000" dirty="0" smtClean="0"/>
            </a:br>
            <a:r>
              <a:rPr lang="en-US" sz="2000" dirty="0" smtClean="0"/>
              <a:t>The basic architecture of the system is designed in this step. This includes, such decisions as RISC (Reduced Instruction Set Computer) versus CISC (Complex Instruction Set Computer), number of ALUs, Floating Point units, number and structure of pipelines, and size of caches among others. </a:t>
            </a:r>
          </a:p>
          <a:p>
            <a:pPr algn="just">
              <a:buFont typeface="Wingdings" pitchFamily="2" charset="2"/>
              <a:buChar char="§"/>
            </a:pPr>
            <a:r>
              <a:rPr lang="en-US" sz="2000" dirty="0" smtClean="0"/>
              <a:t>The outcome of architectural design is a Micro-Architectural Specification (MAS). While MAS is a textual (English like) description, architects can accurately predict the performance, power and die size of the design based on such a description.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Design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r>
            <a:br>
              <a:rPr lang="en-US" dirty="0" smtClean="0"/>
            </a:br>
            <a:r>
              <a:rPr lang="en-US" dirty="0" smtClean="0"/>
              <a:t>In this step, main functional units of the system are identified. This also identifies the interconnect requirements between the units. The area, power, and other parameters of each unit are estimated. </a:t>
            </a:r>
          </a:p>
          <a:p>
            <a:r>
              <a:rPr lang="en-US" dirty="0" smtClean="0"/>
              <a:t>The behavioral aspects of the system are considered without implementation specific information. For example, it may specify that a multiplication is required, but exactly in which mode such multiplication may be executed is not specified. We may use a variety of multiplication hardware depending on the speed and word size requirements. The key idea is to specify behavior, in terms of input, output and timing of each unit, without specifying its internal structure. </a:t>
            </a:r>
          </a:p>
          <a:p>
            <a:r>
              <a:rPr lang="en-US" dirty="0" smtClean="0"/>
              <a:t>The outcome of functional design is usually a timing diagram or other relationships between units. This information leads to improvement of the overall design process and reduction of the complexity of subsequent phases. Functional or behavioral design provides quick emulation of the system and allows fast debugging of the full system. Behavioral design is largely a manual step with little or no automation help available.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Design</a:t>
            </a:r>
            <a:endParaRPr lang="en-US" dirty="0"/>
          </a:p>
        </p:txBody>
      </p:sp>
      <p:sp>
        <p:nvSpPr>
          <p:cNvPr id="3" name="Content Placeholder 2"/>
          <p:cNvSpPr>
            <a:spLocks noGrp="1"/>
          </p:cNvSpPr>
          <p:nvPr>
            <p:ph idx="1"/>
          </p:nvPr>
        </p:nvSpPr>
        <p:spPr/>
        <p:txBody>
          <a:bodyPr>
            <a:normAutofit/>
          </a:bodyPr>
          <a:lstStyle/>
          <a:p>
            <a:pPr algn="just"/>
            <a:r>
              <a:rPr lang="en-US" sz="2000" dirty="0" smtClean="0"/>
              <a:t>In this step the control flow, word widths, register allocation, arithmetic operations, and logic operations of the design that represent the functional design are derived and tested.</a:t>
            </a:r>
          </a:p>
          <a:p>
            <a:pPr algn="just"/>
            <a:r>
              <a:rPr lang="en-US" sz="2000" dirty="0" smtClean="0"/>
              <a:t> This description is called Register Transfer Level (RTL) description. RTL is expressed in a Hardware Description Language (HDL), such as VHDL or </a:t>
            </a:r>
            <a:r>
              <a:rPr lang="en-US" sz="2000" dirty="0" err="1" smtClean="0"/>
              <a:t>Verilog</a:t>
            </a:r>
            <a:r>
              <a:rPr lang="en-US" sz="2000" dirty="0" smtClean="0"/>
              <a:t>. This description can be used in simulation and verification. This description consists of Boolean expressions and timing information. The Boolean expressions are minimized to achieve the smallest logic design which conforms to the functional design. This logic design of the system is simulated and tested to verify its correctness. In some special cases, logic design can be automated using </a:t>
            </a:r>
            <a:r>
              <a:rPr lang="en-US" sz="2000" i="1" dirty="0" smtClean="0"/>
              <a:t>high level synthesis </a:t>
            </a:r>
            <a:r>
              <a:rPr lang="en-US" sz="2000" dirty="0" smtClean="0"/>
              <a:t>tools. These tools produce a RTL description from a behavioral description of the design.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TotalTime>
  <Words>434</Words>
  <Application>Microsoft Office PowerPoint</Application>
  <PresentationFormat>On-screen Show (4:3)</PresentationFormat>
  <Paragraphs>46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VLSI Design Flow</vt:lpstr>
      <vt:lpstr>contents</vt:lpstr>
      <vt:lpstr>Introduction</vt:lpstr>
      <vt:lpstr>VLSI Design Flow</vt:lpstr>
      <vt:lpstr>Slide 5</vt:lpstr>
      <vt:lpstr>System Specification</vt:lpstr>
      <vt:lpstr>Architectural Design</vt:lpstr>
      <vt:lpstr>Function Design</vt:lpstr>
      <vt:lpstr>Logic Design</vt:lpstr>
      <vt:lpstr>Circuit Design</vt:lpstr>
      <vt:lpstr>Physical Design</vt:lpstr>
      <vt:lpstr>Fabrication</vt:lpstr>
      <vt:lpstr>Packaging , Testing and Debugging</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VLSI Design Flow</dc:title>
  <dc:creator>sudhakar</dc:creator>
  <cp:lastModifiedBy>sudhakar</cp:lastModifiedBy>
  <cp:revision>21</cp:revision>
  <dcterms:created xsi:type="dcterms:W3CDTF">2020-02-21T10:22:15Z</dcterms:created>
  <dcterms:modified xsi:type="dcterms:W3CDTF">2020-02-21T11:09:45Z</dcterms:modified>
</cp:coreProperties>
</file>