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1" r:id="rId18"/>
    <p:sldId id="274" r:id="rId19"/>
    <p:sldId id="273"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7" d="100"/>
          <a:sy n="77" d="100"/>
        </p:scale>
        <p:origin x="-1176" y="2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D563B72-7450-4B38-AB7E-2230F1838C81}" type="datetimeFigureOut">
              <a:rPr lang="en-US" smtClean="0"/>
              <a:pPr/>
              <a:t>2/18/2020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5A12BD1-653F-42D0-9382-D81A55F3549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563B72-7450-4B38-AB7E-2230F1838C81}" type="datetimeFigureOut">
              <a:rPr lang="en-US" smtClean="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12BD1-653F-42D0-9382-D81A55F354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563B72-7450-4B38-AB7E-2230F1838C81}" type="datetimeFigureOut">
              <a:rPr lang="en-US" smtClean="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12BD1-653F-42D0-9382-D81A55F354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563B72-7450-4B38-AB7E-2230F1838C81}" type="datetimeFigureOut">
              <a:rPr lang="en-US" smtClean="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12BD1-653F-42D0-9382-D81A55F354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D563B72-7450-4B38-AB7E-2230F1838C81}" type="datetimeFigureOut">
              <a:rPr lang="en-US" smtClean="0"/>
              <a:pPr/>
              <a:t>2/18/2020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12BD1-653F-42D0-9382-D81A55F3549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D563B72-7450-4B38-AB7E-2230F1838C81}" type="datetimeFigureOut">
              <a:rPr lang="en-US" smtClean="0"/>
              <a:pPr/>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12BD1-653F-42D0-9382-D81A55F354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D563B72-7450-4B38-AB7E-2230F1838C81}" type="datetimeFigureOut">
              <a:rPr lang="en-US" smtClean="0"/>
              <a:pPr/>
              <a:t>2/18/2020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A12BD1-653F-42D0-9382-D81A55F354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D563B72-7450-4B38-AB7E-2230F1838C81}" type="datetimeFigureOut">
              <a:rPr lang="en-US" smtClean="0"/>
              <a:pPr/>
              <a:t>2/18/2020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A12BD1-653F-42D0-9382-D81A55F354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563B72-7450-4B38-AB7E-2230F1838C81}" type="datetimeFigureOut">
              <a:rPr lang="en-US" smtClean="0"/>
              <a:pPr/>
              <a:t>2/18/2020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A12BD1-653F-42D0-9382-D81A55F354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D563B72-7450-4B38-AB7E-2230F1838C81}" type="datetimeFigureOut">
              <a:rPr lang="en-US" smtClean="0"/>
              <a:pPr/>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12BD1-653F-42D0-9382-D81A55F354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D563B72-7450-4B38-AB7E-2230F1838C81}" type="datetimeFigureOut">
              <a:rPr lang="en-US" smtClean="0"/>
              <a:pPr/>
              <a:t>2/18/2020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5A12BD1-653F-42D0-9382-D81A55F3549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D563B72-7450-4B38-AB7E-2230F1838C81}" type="datetimeFigureOut">
              <a:rPr lang="en-US" smtClean="0"/>
              <a:pPr/>
              <a:t>2/18/2020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5A12BD1-653F-42D0-9382-D81A55F3549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Combinational Circuits</a:t>
            </a:r>
            <a:endParaRPr lang="en-US" dirty="0"/>
          </a:p>
        </p:txBody>
      </p:sp>
      <p:sp>
        <p:nvSpPr>
          <p:cNvPr id="3" name="Subtitle 2"/>
          <p:cNvSpPr>
            <a:spLocks noGrp="1"/>
          </p:cNvSpPr>
          <p:nvPr>
            <p:ph type="subTitle" idx="1"/>
          </p:nvPr>
        </p:nvSpPr>
        <p:spPr/>
        <p:txBody>
          <a:bodyPr/>
          <a:lstStyle/>
          <a:p>
            <a:r>
              <a:rPr lang="en-US" dirty="0" smtClean="0"/>
              <a:t>By J.J.N.D </a:t>
            </a:r>
            <a:r>
              <a:rPr lang="en-US" dirty="0" err="1" smtClean="0"/>
              <a:t>Harshitha</a:t>
            </a:r>
            <a:endParaRPr lang="en-US" dirty="0" smtClean="0"/>
          </a:p>
          <a:p>
            <a:r>
              <a:rPr lang="en-US" dirty="0" err="1" smtClean="0"/>
              <a:t>Kasura</a:t>
            </a:r>
            <a:r>
              <a:rPr lang="en-US" dirty="0" smtClean="0"/>
              <a:t> Technologies Private Limited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a:t>
            </a:r>
            <a:r>
              <a:rPr lang="en-US" dirty="0" err="1" smtClean="0"/>
              <a:t>Subtractor</a:t>
            </a:r>
            <a:endParaRPr lang="en-US" dirty="0"/>
          </a:p>
        </p:txBody>
      </p:sp>
      <p:sp>
        <p:nvSpPr>
          <p:cNvPr id="3" name="Content Placeholder 2"/>
          <p:cNvSpPr>
            <a:spLocks noGrp="1"/>
          </p:cNvSpPr>
          <p:nvPr>
            <p:ph idx="1"/>
          </p:nvPr>
        </p:nvSpPr>
        <p:spPr/>
        <p:txBody>
          <a:bodyPr>
            <a:normAutofit/>
          </a:bodyPr>
          <a:lstStyle/>
          <a:p>
            <a:pPr algn="just"/>
            <a:r>
              <a:rPr lang="en-US" sz="2000" dirty="0" smtClean="0"/>
              <a:t>The disadvantage of a half </a:t>
            </a:r>
            <a:r>
              <a:rPr lang="en-US" sz="2000" dirty="0" err="1" smtClean="0"/>
              <a:t>subtractor</a:t>
            </a:r>
            <a:r>
              <a:rPr lang="en-US" sz="2000" dirty="0" smtClean="0"/>
              <a:t> is overcome by full </a:t>
            </a:r>
            <a:r>
              <a:rPr lang="en-US" sz="2000" dirty="0" err="1" smtClean="0"/>
              <a:t>subtractor</a:t>
            </a:r>
            <a:r>
              <a:rPr lang="en-US" sz="2000" dirty="0" smtClean="0"/>
              <a:t>. The full </a:t>
            </a:r>
            <a:r>
              <a:rPr lang="en-US" sz="2000" dirty="0" err="1" smtClean="0"/>
              <a:t>subtractor</a:t>
            </a:r>
            <a:r>
              <a:rPr lang="en-US" sz="2000" dirty="0" smtClean="0"/>
              <a:t> is a combinational circuit with three inputs A,B,C and two output D and C'. A is the 'minuend', B is 'subtrahend', C is the 'borrow' produced by the previous stage, D is the difference output and C' is the borrow output.</a:t>
            </a:r>
            <a:endParaRPr lang="en-US" sz="2000" dirty="0"/>
          </a:p>
        </p:txBody>
      </p:sp>
      <p:pic>
        <p:nvPicPr>
          <p:cNvPr id="4" name="Picture 2" descr="Full Substractor Truth Table">
            <a:extLst>
              <a:ext uri="{FF2B5EF4-FFF2-40B4-BE49-F238E27FC236}">
                <a16:creationId xmlns="" xmlns:a16="http://schemas.microsoft.com/office/drawing/2014/main" id="{73D05AEA-8125-4DB6-9179-1F0FC10CAAB1}"/>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84168" y="3573016"/>
            <a:ext cx="2232450" cy="2736304"/>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4" descr="Full Substractor Circuit Diagram">
            <a:extLst>
              <a:ext uri="{FF2B5EF4-FFF2-40B4-BE49-F238E27FC236}">
                <a16:creationId xmlns="" xmlns:a16="http://schemas.microsoft.com/office/drawing/2014/main" id="{9D2DBB19-185B-4C89-A454-05F9B76CDE95}"/>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11560" y="3573016"/>
            <a:ext cx="5136022" cy="288032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N-Bit Parallel </a:t>
            </a:r>
            <a:r>
              <a:rPr lang="en-US" dirty="0" err="1" smtClean="0"/>
              <a:t>Subtractor</a:t>
            </a:r>
            <a:endParaRPr lang="en-US" dirty="0"/>
          </a:p>
        </p:txBody>
      </p:sp>
      <p:sp>
        <p:nvSpPr>
          <p:cNvPr id="3" name="Content Placeholder 2"/>
          <p:cNvSpPr>
            <a:spLocks noGrp="1"/>
          </p:cNvSpPr>
          <p:nvPr>
            <p:ph idx="1"/>
          </p:nvPr>
        </p:nvSpPr>
        <p:spPr>
          <a:xfrm>
            <a:off x="457200" y="1916832"/>
            <a:ext cx="8229600" cy="4389120"/>
          </a:xfrm>
        </p:spPr>
        <p:txBody>
          <a:bodyPr>
            <a:normAutofit/>
          </a:bodyPr>
          <a:lstStyle/>
          <a:p>
            <a:pPr algn="just"/>
            <a:r>
              <a:rPr lang="en-US" sz="2000" dirty="0" smtClean="0"/>
              <a:t>The subtraction can be carried out by taking the 1's or 2's complement of the number to be subtracted. For example we can perform the subtraction (A-B) by adding either 1's or 2's complement of B to A. That means we can use a binary adder to perform the binary subtraction.</a:t>
            </a:r>
            <a:endParaRPr lang="en-US" sz="2000" dirty="0"/>
          </a:p>
        </p:txBody>
      </p:sp>
      <p:pic>
        <p:nvPicPr>
          <p:cNvPr id="4" name="Picture 3" descr="subtracter.png"/>
          <p:cNvPicPr>
            <a:picLocks noChangeAspect="1"/>
          </p:cNvPicPr>
          <p:nvPr/>
        </p:nvPicPr>
        <p:blipFill>
          <a:blip r:embed="rId2" cstate="print"/>
          <a:stretch>
            <a:fillRect/>
          </a:stretch>
        </p:blipFill>
        <p:spPr>
          <a:xfrm>
            <a:off x="1187624" y="3501008"/>
            <a:ext cx="7001853" cy="299126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Multiplexer</a:t>
            </a:r>
            <a:endParaRPr lang="en-US" dirty="0"/>
          </a:p>
        </p:txBody>
      </p:sp>
      <p:sp>
        <p:nvSpPr>
          <p:cNvPr id="3" name="Content Placeholder 2"/>
          <p:cNvSpPr>
            <a:spLocks noGrp="1"/>
          </p:cNvSpPr>
          <p:nvPr>
            <p:ph idx="1"/>
          </p:nvPr>
        </p:nvSpPr>
        <p:spPr/>
        <p:txBody>
          <a:bodyPr>
            <a:normAutofit/>
          </a:bodyPr>
          <a:lstStyle/>
          <a:p>
            <a:pPr algn="just"/>
            <a:r>
              <a:rPr lang="en-US" sz="2000" dirty="0" smtClean="0"/>
              <a:t>Multiplexer is a special type of combinational circuit. There are n-data inputs, one output and m select inputs with 2m = n. It is a digital circuit which selects one of the n data inputs and routes it to the output. The selection of one of the n inputs is done by the selected inputs. Depending on the digital code applied at the selected inputs, one out of n data sources is selected and transmitted to the single output Y. E is called the strobe or enable input which is useful for the cascading. It is generally an active low terminal that means it will perform the required operation when it is low.</a:t>
            </a:r>
          </a:p>
          <a:p>
            <a:pPr>
              <a:buNone/>
            </a:pP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pic>
        <p:nvPicPr>
          <p:cNvPr id="4" name="Content Placeholder 3" descr="n_onemultiplexer_blockdiagram.jpg"/>
          <p:cNvPicPr>
            <a:picLocks noGrp="1" noChangeAspect="1"/>
          </p:cNvPicPr>
          <p:nvPr>
            <p:ph idx="1"/>
          </p:nvPr>
        </p:nvPicPr>
        <p:blipFill>
          <a:blip r:embed="rId2" cstate="print"/>
          <a:stretch>
            <a:fillRect/>
          </a:stretch>
        </p:blipFill>
        <p:spPr>
          <a:xfrm>
            <a:off x="2552700" y="2239169"/>
            <a:ext cx="4038600" cy="3781425"/>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Demultiplexer</a:t>
            </a:r>
            <a:endParaRPr lang="en-US" dirty="0"/>
          </a:p>
        </p:txBody>
      </p:sp>
      <p:sp>
        <p:nvSpPr>
          <p:cNvPr id="3" name="Content Placeholder 2"/>
          <p:cNvSpPr>
            <a:spLocks noGrp="1"/>
          </p:cNvSpPr>
          <p:nvPr>
            <p:ph idx="1"/>
          </p:nvPr>
        </p:nvSpPr>
        <p:spPr/>
        <p:txBody>
          <a:bodyPr>
            <a:normAutofit/>
          </a:bodyPr>
          <a:lstStyle/>
          <a:p>
            <a:pPr algn="just"/>
            <a:r>
              <a:rPr lang="en-US" sz="2000" dirty="0" smtClean="0"/>
              <a:t>A </a:t>
            </a:r>
            <a:r>
              <a:rPr lang="en-US" sz="2000" dirty="0" err="1" smtClean="0"/>
              <a:t>demultiplexer</a:t>
            </a:r>
            <a:r>
              <a:rPr lang="en-US" sz="2000" dirty="0" smtClean="0"/>
              <a:t> performs the reverse operation of a multiplexer i.e. it receives one input and distributes it over several outputs. It has only one input, n outputs, m select input. At a time only one output line is selected by the select lines and the input is transmitted to the selected output line. A de-multiplexer is equivalent to a single pole multiple way switch.</a:t>
            </a:r>
            <a:endParaRPr lang="en-US" sz="2000" dirty="0"/>
          </a:p>
        </p:txBody>
      </p:sp>
      <p:pic>
        <p:nvPicPr>
          <p:cNvPr id="4" name="Picture 3" descr="DEMUX.jpg"/>
          <p:cNvPicPr>
            <a:picLocks noChangeAspect="1"/>
          </p:cNvPicPr>
          <p:nvPr/>
        </p:nvPicPr>
        <p:blipFill>
          <a:blip r:embed="rId2" cstate="print"/>
          <a:stretch>
            <a:fillRect/>
          </a:stretch>
        </p:blipFill>
        <p:spPr>
          <a:xfrm>
            <a:off x="2267744" y="3573016"/>
            <a:ext cx="3667125" cy="28575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Encoder</a:t>
            </a:r>
            <a:endParaRPr lang="en-US" dirty="0"/>
          </a:p>
        </p:txBody>
      </p:sp>
      <p:sp>
        <p:nvSpPr>
          <p:cNvPr id="3" name="Content Placeholder 2"/>
          <p:cNvSpPr>
            <a:spLocks noGrp="1"/>
          </p:cNvSpPr>
          <p:nvPr>
            <p:ph idx="1"/>
          </p:nvPr>
        </p:nvSpPr>
        <p:spPr/>
        <p:txBody>
          <a:bodyPr>
            <a:normAutofit/>
          </a:bodyPr>
          <a:lstStyle/>
          <a:p>
            <a:pPr algn="just"/>
            <a:r>
              <a:rPr lang="en-US" sz="2000" dirty="0" smtClean="0"/>
              <a:t>Encoder is a combinational circuit which is designed to perform the inverse operation of the decoder. An encoder has n number of input lines and m number of output lines. An encoder produces an m bit binary code corresponding to the digital input number. The encoder accepts an n input digital word and converts it into an m bit another digital word.</a:t>
            </a:r>
            <a:endParaRPr lang="en-US" sz="2000" dirty="0"/>
          </a:p>
        </p:txBody>
      </p:sp>
      <p:pic>
        <p:nvPicPr>
          <p:cNvPr id="4" name="Picture 3" descr="encoder_blockdiagram.jpg"/>
          <p:cNvPicPr>
            <a:picLocks noChangeAspect="1"/>
          </p:cNvPicPr>
          <p:nvPr/>
        </p:nvPicPr>
        <p:blipFill>
          <a:blip r:embed="rId2" cstate="print"/>
          <a:stretch>
            <a:fillRect/>
          </a:stretch>
        </p:blipFill>
        <p:spPr>
          <a:xfrm>
            <a:off x="1882710" y="4221088"/>
            <a:ext cx="4711466" cy="1512168"/>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Encoder</a:t>
            </a:r>
            <a:endParaRPr lang="en-US" dirty="0"/>
          </a:p>
        </p:txBody>
      </p:sp>
      <p:sp>
        <p:nvSpPr>
          <p:cNvPr id="3" name="Content Placeholder 2"/>
          <p:cNvSpPr>
            <a:spLocks noGrp="1"/>
          </p:cNvSpPr>
          <p:nvPr>
            <p:ph idx="1"/>
          </p:nvPr>
        </p:nvSpPr>
        <p:spPr/>
        <p:txBody>
          <a:bodyPr/>
          <a:lstStyle/>
          <a:p>
            <a:pPr algn="just"/>
            <a:r>
              <a:rPr lang="en-US" dirty="0" smtClean="0">
                <a:solidFill>
                  <a:schemeClr val="accent2">
                    <a:lumMod val="75000"/>
                  </a:schemeClr>
                </a:solidFill>
              </a:rPr>
              <a:t>4 t0 2 Line encoder </a:t>
            </a:r>
            <a:r>
              <a:rPr lang="en-US" dirty="0" smtClean="0">
                <a:solidFill>
                  <a:schemeClr val="accent2">
                    <a:lumMod val="75000"/>
                  </a:schemeClr>
                </a:solidFill>
              </a:rPr>
              <a:t>: </a:t>
            </a:r>
            <a:r>
              <a:rPr lang="en-US" sz="2000" dirty="0" smtClean="0"/>
              <a:t>The 4 to 2 Encoder consists of four inputs Y3, Y2, Y1 &amp; Y0 and two outputs A1 &amp; A0. At any time, only one of these 4 inputs can be ‘1’ in order to get the respective binary code at the output.</a:t>
            </a:r>
            <a:endParaRPr lang="en-US" sz="2000" dirty="0"/>
          </a:p>
        </p:txBody>
      </p:sp>
      <p:pic>
        <p:nvPicPr>
          <p:cNvPr id="4" name="Picture 3" descr="Encoder-4x2.jpg"/>
          <p:cNvPicPr>
            <a:picLocks noChangeAspect="1"/>
          </p:cNvPicPr>
          <p:nvPr/>
        </p:nvPicPr>
        <p:blipFill>
          <a:blip r:embed="rId2" cstate="print"/>
          <a:stretch>
            <a:fillRect/>
          </a:stretch>
        </p:blipFill>
        <p:spPr>
          <a:xfrm>
            <a:off x="251520" y="3645024"/>
            <a:ext cx="2808311" cy="2359039"/>
          </a:xfrm>
          <a:prstGeom prst="rect">
            <a:avLst/>
          </a:prstGeom>
        </p:spPr>
      </p:pic>
      <p:pic>
        <p:nvPicPr>
          <p:cNvPr id="5" name="Picture 4" descr="truth-table-4x2-encoder.jpg"/>
          <p:cNvPicPr>
            <a:picLocks noChangeAspect="1"/>
          </p:cNvPicPr>
          <p:nvPr/>
        </p:nvPicPr>
        <p:blipFill>
          <a:blip r:embed="rId3" cstate="print"/>
          <a:stretch>
            <a:fillRect/>
          </a:stretch>
        </p:blipFill>
        <p:spPr>
          <a:xfrm>
            <a:off x="5292080" y="3501008"/>
            <a:ext cx="3600400" cy="2518792"/>
          </a:xfrm>
          <a:prstGeom prst="rect">
            <a:avLst/>
          </a:prstGeom>
        </p:spPr>
      </p:pic>
      <p:pic>
        <p:nvPicPr>
          <p:cNvPr id="6" name="Picture 5" descr="gate-4x2-encoder.jpg"/>
          <p:cNvPicPr>
            <a:picLocks noChangeAspect="1"/>
          </p:cNvPicPr>
          <p:nvPr/>
        </p:nvPicPr>
        <p:blipFill>
          <a:blip r:embed="rId4" cstate="print"/>
          <a:stretch>
            <a:fillRect/>
          </a:stretch>
        </p:blipFill>
        <p:spPr>
          <a:xfrm>
            <a:off x="3275856" y="3573016"/>
            <a:ext cx="1885628" cy="223224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Decoder</a:t>
            </a:r>
            <a:endParaRPr lang="en-US" dirty="0"/>
          </a:p>
        </p:txBody>
      </p:sp>
      <p:sp>
        <p:nvSpPr>
          <p:cNvPr id="3" name="Content Placeholder 2"/>
          <p:cNvSpPr>
            <a:spLocks noGrp="1"/>
          </p:cNvSpPr>
          <p:nvPr>
            <p:ph idx="1"/>
          </p:nvPr>
        </p:nvSpPr>
        <p:spPr/>
        <p:txBody>
          <a:bodyPr>
            <a:normAutofit/>
          </a:bodyPr>
          <a:lstStyle/>
          <a:p>
            <a:pPr algn="just"/>
            <a:r>
              <a:rPr lang="en-US" sz="2000" dirty="0" smtClean="0"/>
              <a:t>A decoder is a combinational circuit. It has n input and to a maximum m = 2n outputs. Decoder is identical to a </a:t>
            </a:r>
            <a:r>
              <a:rPr lang="en-US" sz="2000" dirty="0" err="1" smtClean="0"/>
              <a:t>demultiplexer</a:t>
            </a:r>
            <a:r>
              <a:rPr lang="en-US" sz="2000" dirty="0" smtClean="0"/>
              <a:t> without any data input. It performs operations which are exactly opposite to those of an encoder.</a:t>
            </a:r>
            <a:endParaRPr lang="en-US" sz="2000" dirty="0"/>
          </a:p>
        </p:txBody>
      </p:sp>
      <p:pic>
        <p:nvPicPr>
          <p:cNvPr id="4" name="Picture 3" descr="decoder_blockdiagram.jpg"/>
          <p:cNvPicPr>
            <a:picLocks noChangeAspect="1"/>
          </p:cNvPicPr>
          <p:nvPr/>
        </p:nvPicPr>
        <p:blipFill>
          <a:blip r:embed="rId2" cstate="print"/>
          <a:stretch>
            <a:fillRect/>
          </a:stretch>
        </p:blipFill>
        <p:spPr>
          <a:xfrm>
            <a:off x="2195736" y="3789040"/>
            <a:ext cx="4727382" cy="158417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Decoder</a:t>
            </a:r>
            <a:endParaRPr lang="en-US" dirty="0"/>
          </a:p>
        </p:txBody>
      </p:sp>
      <p:sp>
        <p:nvSpPr>
          <p:cNvPr id="3" name="Content Placeholder 2"/>
          <p:cNvSpPr>
            <a:spLocks noGrp="1"/>
          </p:cNvSpPr>
          <p:nvPr>
            <p:ph idx="1"/>
          </p:nvPr>
        </p:nvSpPr>
        <p:spPr/>
        <p:txBody>
          <a:bodyPr/>
          <a:lstStyle/>
          <a:p>
            <a:pPr algn="just"/>
            <a:r>
              <a:rPr lang="en-US" dirty="0" smtClean="0">
                <a:solidFill>
                  <a:schemeClr val="accent2">
                    <a:lumMod val="75000"/>
                  </a:schemeClr>
                </a:solidFill>
              </a:rPr>
              <a:t>2 to 4 Line Decoder : </a:t>
            </a:r>
            <a:r>
              <a:rPr lang="en-US" sz="2000" dirty="0" smtClean="0"/>
              <a:t>The block diagram of 2 to 4 line decoder. A and B are the two inputs where D through D are the four outputs. Truth table explains the operations of a decoder. It shows that each output is 1 for only a specific combination of inputs</a:t>
            </a:r>
            <a:r>
              <a:rPr lang="en-US" sz="2000" dirty="0" smtClean="0"/>
              <a:t>.</a:t>
            </a:r>
          </a:p>
          <a:p>
            <a:pPr>
              <a:buNone/>
            </a:pPr>
            <a:endParaRPr lang="en-US" sz="2000" dirty="0" smtClean="0"/>
          </a:p>
          <a:p>
            <a:endParaRPr lang="en-US" dirty="0" smtClean="0">
              <a:solidFill>
                <a:schemeClr val="accent1">
                  <a:lumMod val="75000"/>
                </a:schemeClr>
              </a:solidFill>
            </a:endParaRPr>
          </a:p>
          <a:p>
            <a:pPr>
              <a:buNone/>
            </a:pPr>
            <a:endParaRPr lang="en-US" dirty="0">
              <a:solidFill>
                <a:schemeClr val="accent1">
                  <a:lumMod val="75000"/>
                </a:schemeClr>
              </a:solidFill>
            </a:endParaRPr>
          </a:p>
        </p:txBody>
      </p:sp>
      <p:pic>
        <p:nvPicPr>
          <p:cNvPr id="4" name="Picture 2" descr="Block Diagram of 2 to 4 Decoder">
            <a:extLst>
              <a:ext uri="{FF2B5EF4-FFF2-40B4-BE49-F238E27FC236}">
                <a16:creationId xmlns:a16="http://schemas.microsoft.com/office/drawing/2014/main" xmlns="" id="{F5CB95F0-5C72-49C3-8BEE-C7F0CAEEC3A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9" y="3717032"/>
            <a:ext cx="3008906" cy="1800200"/>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6" descr="Logic Circuit of 2 to 4 Decoder">
            <a:extLst>
              <a:ext uri="{FF2B5EF4-FFF2-40B4-BE49-F238E27FC236}">
                <a16:creationId xmlns:a16="http://schemas.microsoft.com/office/drawing/2014/main" xmlns="" id="{595C0D0F-1E64-445E-9ABD-5728BE5D7CC9}"/>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563888" y="3645025"/>
            <a:ext cx="2949421" cy="1728191"/>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4" descr="Truth Table of 2 to 4 Decoder">
            <a:extLst>
              <a:ext uri="{FF2B5EF4-FFF2-40B4-BE49-F238E27FC236}">
                <a16:creationId xmlns:a16="http://schemas.microsoft.com/office/drawing/2014/main" xmlns="" id="{0DCA60EE-27A3-4374-99AD-776CCA5382B1}"/>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516216" y="3284984"/>
            <a:ext cx="2492570" cy="2980944"/>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lstStyle/>
          <a:p>
            <a:r>
              <a:rPr lang="en-US" dirty="0" smtClean="0"/>
              <a:t>Digital measuring Techniques</a:t>
            </a:r>
          </a:p>
          <a:p>
            <a:r>
              <a:rPr lang="en-US" dirty="0" smtClean="0"/>
              <a:t>Digital Processing</a:t>
            </a:r>
          </a:p>
          <a:p>
            <a:r>
              <a:rPr lang="en-US" dirty="0" smtClean="0"/>
              <a:t>Industrial Processing</a:t>
            </a:r>
          </a:p>
          <a:p>
            <a:r>
              <a:rPr lang="en-US" dirty="0" smtClean="0"/>
              <a:t>Computers</a:t>
            </a:r>
          </a:p>
          <a:p>
            <a:r>
              <a:rPr lang="en-US" dirty="0" smtClean="0"/>
              <a:t>Calculators</a:t>
            </a:r>
          </a:p>
          <a:p>
            <a:r>
              <a:rPr lang="en-US" dirty="0" smtClean="0"/>
              <a:t>Digital communication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Classification of</a:t>
            </a:r>
            <a:r>
              <a:rPr lang="en-US" dirty="0" smtClean="0"/>
              <a:t> </a:t>
            </a:r>
            <a:r>
              <a:rPr lang="en-US" dirty="0" smtClean="0"/>
              <a:t>combinational </a:t>
            </a:r>
            <a:r>
              <a:rPr lang="en-US" dirty="0" smtClean="0"/>
              <a:t>logic</a:t>
            </a:r>
            <a:endParaRPr lang="en-US" dirty="0" smtClean="0"/>
          </a:p>
          <a:p>
            <a:r>
              <a:rPr lang="en-US" dirty="0" smtClean="0"/>
              <a:t>Applications</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lgn="ctr">
              <a:buNone/>
            </a:pPr>
            <a:endParaRPr lang="en-US" sz="5400" dirty="0">
              <a:solidFill>
                <a:schemeClr val="tx2">
                  <a:lumMod val="75000"/>
                </a:schemeClr>
              </a:solidFill>
              <a:latin typeface="+mj-lt"/>
            </a:endParaRPr>
          </a:p>
        </p:txBody>
      </p:sp>
      <p:pic>
        <p:nvPicPr>
          <p:cNvPr id="5" name="Picture 4" descr="thank-you-cards-001.jpg"/>
          <p:cNvPicPr>
            <a:picLocks noChangeAspect="1"/>
          </p:cNvPicPr>
          <p:nvPr/>
        </p:nvPicPr>
        <p:blipFill>
          <a:blip r:embed="rId2" cstate="print"/>
          <a:stretch>
            <a:fillRect/>
          </a:stretch>
        </p:blipFill>
        <p:spPr>
          <a:xfrm rot="20620965">
            <a:off x="1864549" y="2842277"/>
            <a:ext cx="4887832" cy="244391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Combinational circuit is a circuit in which we combine the different gates in the circuit, for example encoder, decoder, Multiplexer and </a:t>
            </a:r>
            <a:r>
              <a:rPr lang="en-US" dirty="0" err="1" smtClean="0"/>
              <a:t>Demultiplexer</a:t>
            </a:r>
            <a:r>
              <a:rPr lang="en-US" dirty="0" smtClean="0"/>
              <a:t>. Some of the characteristics of combinational circuits are following −</a:t>
            </a:r>
          </a:p>
          <a:p>
            <a:endParaRPr lang="en-US" dirty="0" smtClean="0"/>
          </a:p>
          <a:p>
            <a:pPr algn="just"/>
            <a:r>
              <a:rPr lang="en-US" dirty="0" smtClean="0"/>
              <a:t>The output of combinational circuit at any instant of time, depends only on the levels present at input terminals.</a:t>
            </a:r>
          </a:p>
          <a:p>
            <a:endParaRPr lang="en-US" dirty="0" smtClean="0"/>
          </a:p>
          <a:p>
            <a:pPr algn="just"/>
            <a:r>
              <a:rPr lang="en-US" dirty="0" smtClean="0"/>
              <a:t>The combinational circuit do not use any memory. The previous state of input does not have any effect on the present state of the circuit.</a:t>
            </a:r>
          </a:p>
          <a:p>
            <a:endParaRPr lang="en-US" dirty="0" smtClean="0"/>
          </a:p>
          <a:p>
            <a:pPr algn="just"/>
            <a:r>
              <a:rPr lang="en-US" dirty="0" smtClean="0"/>
              <a:t>A combinational circuit can have an n number of inputs and m number of outputs.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Diagram</a:t>
            </a:r>
            <a:endParaRPr lang="en-US" dirty="0"/>
          </a:p>
        </p:txBody>
      </p:sp>
      <p:pic>
        <p:nvPicPr>
          <p:cNvPr id="4" name="Content Placeholder 3" descr="combinational_circuit_blockdiagram.jpg"/>
          <p:cNvPicPr>
            <a:picLocks noGrp="1" noChangeAspect="1"/>
          </p:cNvPicPr>
          <p:nvPr>
            <p:ph idx="1"/>
          </p:nvPr>
        </p:nvPicPr>
        <p:blipFill>
          <a:blip r:embed="rId2" cstate="print"/>
          <a:stretch>
            <a:fillRect/>
          </a:stretch>
        </p:blipFill>
        <p:spPr>
          <a:xfrm>
            <a:off x="1403648" y="2420889"/>
            <a:ext cx="5976664" cy="2361456"/>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Classification of combinational logic</a:t>
            </a:r>
            <a:endParaRPr lang="en-US" dirty="0"/>
          </a:p>
        </p:txBody>
      </p:sp>
      <p:pic>
        <p:nvPicPr>
          <p:cNvPr id="4" name="Content Placeholder 3" descr="combination-comb3.gif"/>
          <p:cNvPicPr>
            <a:picLocks noGrp="1" noChangeAspect="1"/>
          </p:cNvPicPr>
          <p:nvPr>
            <p:ph idx="1"/>
          </p:nvPr>
        </p:nvPicPr>
        <p:blipFill>
          <a:blip r:embed="rId2" cstate="print"/>
          <a:stretch>
            <a:fillRect/>
          </a:stretch>
        </p:blipFill>
        <p:spPr>
          <a:xfrm>
            <a:off x="2267745" y="1981146"/>
            <a:ext cx="4606964" cy="3563199"/>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Half Adder</a:t>
            </a:r>
            <a:endParaRPr lang="en-US" dirty="0"/>
          </a:p>
        </p:txBody>
      </p:sp>
      <p:sp>
        <p:nvSpPr>
          <p:cNvPr id="3" name="Content Placeholder 2"/>
          <p:cNvSpPr>
            <a:spLocks noGrp="1"/>
          </p:cNvSpPr>
          <p:nvPr>
            <p:ph idx="1"/>
          </p:nvPr>
        </p:nvSpPr>
        <p:spPr/>
        <p:txBody>
          <a:bodyPr>
            <a:normAutofit/>
          </a:bodyPr>
          <a:lstStyle/>
          <a:p>
            <a:pPr algn="just"/>
            <a:r>
              <a:rPr lang="en-US" sz="2000" dirty="0" smtClean="0"/>
              <a:t>Half adder is a combinational logic circuit with two inputs and two outputs. The half adder circuit is designed to add two single bit binary number A and B. It is the basic building block for addition of two single bit numbers. This circuit has two outputs carry and sum.</a:t>
            </a:r>
            <a:endParaRPr lang="en-US" sz="2000" dirty="0"/>
          </a:p>
        </p:txBody>
      </p:sp>
      <p:pic>
        <p:nvPicPr>
          <p:cNvPr id="4" name="Picture 2" descr="Block Diagram of Half Adder">
            <a:extLst>
              <a:ext uri="{FF2B5EF4-FFF2-40B4-BE49-F238E27FC236}">
                <a16:creationId xmlns="" xmlns:a16="http://schemas.microsoft.com/office/drawing/2014/main" id="{4FBF0B09-ED48-42D9-9ED7-680935F3CF17}"/>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5537" y="3717032"/>
            <a:ext cx="3234972" cy="1872208"/>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6" descr="Half Adder Circuit Diagram">
            <a:extLst>
              <a:ext uri="{FF2B5EF4-FFF2-40B4-BE49-F238E27FC236}">
                <a16:creationId xmlns="" xmlns:a16="http://schemas.microsoft.com/office/drawing/2014/main" id="{AE4B6A1E-113E-4295-AE2F-6C0E7D05B578}"/>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779912" y="3861048"/>
            <a:ext cx="2337451" cy="1656184"/>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4" descr="Half Adder Truth Table">
            <a:extLst>
              <a:ext uri="{FF2B5EF4-FFF2-40B4-BE49-F238E27FC236}">
                <a16:creationId xmlns="" xmlns:a16="http://schemas.microsoft.com/office/drawing/2014/main" id="{488FF0D2-892F-4B96-A6A2-D8A4F3B8424A}"/>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372200" y="3429000"/>
            <a:ext cx="2169421" cy="2709994"/>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Adder</a:t>
            </a:r>
            <a:endParaRPr lang="en-US" dirty="0"/>
          </a:p>
        </p:txBody>
      </p:sp>
      <p:sp>
        <p:nvSpPr>
          <p:cNvPr id="3" name="Content Placeholder 2"/>
          <p:cNvSpPr>
            <a:spLocks noGrp="1"/>
          </p:cNvSpPr>
          <p:nvPr>
            <p:ph idx="1"/>
          </p:nvPr>
        </p:nvSpPr>
        <p:spPr/>
        <p:txBody>
          <a:bodyPr>
            <a:normAutofit/>
          </a:bodyPr>
          <a:lstStyle/>
          <a:p>
            <a:pPr algn="just"/>
            <a:r>
              <a:rPr lang="en-US" sz="2000" dirty="0" smtClean="0"/>
              <a:t>Full adder is developed to overcome the drawback of Half Adder circuit. It can add two one-bit numbers A and B, and carry c. The full adder is a three input and two output combinational circuit.</a:t>
            </a:r>
            <a:endParaRPr lang="en-US" sz="2000" dirty="0"/>
          </a:p>
        </p:txBody>
      </p:sp>
      <p:pic>
        <p:nvPicPr>
          <p:cNvPr id="4" name="Picture 6" descr="Block Diagram of Full Adder">
            <a:extLst>
              <a:ext uri="{FF2B5EF4-FFF2-40B4-BE49-F238E27FC236}">
                <a16:creationId xmlns="" xmlns:a16="http://schemas.microsoft.com/office/drawing/2014/main" id="{C7624839-827F-4186-B099-24EF026BA995}"/>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5536" y="3573016"/>
            <a:ext cx="2589201" cy="1656184"/>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2" descr="Full Adder Circuit Diagram">
            <a:extLst>
              <a:ext uri="{FF2B5EF4-FFF2-40B4-BE49-F238E27FC236}">
                <a16:creationId xmlns="" xmlns:a16="http://schemas.microsoft.com/office/drawing/2014/main" id="{77056D0D-FF8E-49EE-83A2-4990923E1D17}"/>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59833" y="3501008"/>
            <a:ext cx="3225958" cy="2304256"/>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4" descr="Full Adder Truth Table">
            <a:extLst>
              <a:ext uri="{FF2B5EF4-FFF2-40B4-BE49-F238E27FC236}">
                <a16:creationId xmlns="" xmlns:a16="http://schemas.microsoft.com/office/drawing/2014/main" id="{73568EFD-57AF-41D0-B2FF-893615DE274D}"/>
              </a:ext>
            </a:extLst>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372200" y="3068960"/>
            <a:ext cx="2450065" cy="339782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N-Bit Parallel Adder</a:t>
            </a:r>
            <a:endParaRPr lang="en-US" dirty="0"/>
          </a:p>
        </p:txBody>
      </p:sp>
      <p:sp>
        <p:nvSpPr>
          <p:cNvPr id="3" name="Content Placeholder 2"/>
          <p:cNvSpPr>
            <a:spLocks noGrp="1"/>
          </p:cNvSpPr>
          <p:nvPr>
            <p:ph idx="1"/>
          </p:nvPr>
        </p:nvSpPr>
        <p:spPr/>
        <p:txBody>
          <a:bodyPr>
            <a:normAutofit/>
          </a:bodyPr>
          <a:lstStyle/>
          <a:p>
            <a:pPr algn="just"/>
            <a:r>
              <a:rPr lang="en-US" sz="2000" dirty="0" smtClean="0"/>
              <a:t>The Full Adder is capable of adding only two single digit binary number along with a carry input. But in practical we need to add binary numbers which are much longer than just one bit. To add two n-bit binary numbers we need to use the n-bit parallel adder. It uses a number of full adders in cascade. The carry output of the previous full adder is connected to carry input of the next full adder.</a:t>
            </a:r>
            <a:endParaRPr lang="en-US" sz="2000" dirty="0"/>
          </a:p>
        </p:txBody>
      </p:sp>
      <p:pic>
        <p:nvPicPr>
          <p:cNvPr id="4" name="Picture 3" descr="full_adder.png"/>
          <p:cNvPicPr>
            <a:picLocks noChangeAspect="1"/>
          </p:cNvPicPr>
          <p:nvPr/>
        </p:nvPicPr>
        <p:blipFill>
          <a:blip r:embed="rId2" cstate="print"/>
          <a:stretch>
            <a:fillRect/>
          </a:stretch>
        </p:blipFill>
        <p:spPr>
          <a:xfrm>
            <a:off x="1043608" y="4077072"/>
            <a:ext cx="7078063" cy="2143424"/>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Half </a:t>
            </a:r>
            <a:r>
              <a:rPr lang="en-US" dirty="0" err="1" smtClean="0"/>
              <a:t>Subtractor</a:t>
            </a:r>
            <a:endParaRPr lang="en-US" dirty="0"/>
          </a:p>
        </p:txBody>
      </p:sp>
      <p:sp>
        <p:nvSpPr>
          <p:cNvPr id="3" name="Content Placeholder 2"/>
          <p:cNvSpPr>
            <a:spLocks noGrp="1"/>
          </p:cNvSpPr>
          <p:nvPr>
            <p:ph idx="1"/>
          </p:nvPr>
        </p:nvSpPr>
        <p:spPr/>
        <p:txBody>
          <a:bodyPr>
            <a:normAutofit/>
          </a:bodyPr>
          <a:lstStyle/>
          <a:p>
            <a:pPr algn="just"/>
            <a:r>
              <a:rPr lang="en-US" sz="2000" dirty="0" smtClean="0"/>
              <a:t>Half </a:t>
            </a:r>
            <a:r>
              <a:rPr lang="en-US" sz="2000" dirty="0" err="1" smtClean="0"/>
              <a:t>subtractor</a:t>
            </a:r>
            <a:r>
              <a:rPr lang="en-US" sz="2000" dirty="0" smtClean="0"/>
              <a:t> is a combination circuit with two inputs and two outputs (difference and borrow). It produces the difference between the two binary bits at the input and also produces an output (Borrow) to indicate if a 1 has been borrowed. In the subtraction (A-B), A is called as Minuend bit and B is called as Subtrahend bit.</a:t>
            </a:r>
            <a:endParaRPr lang="en-US" sz="2000" dirty="0"/>
          </a:p>
        </p:txBody>
      </p:sp>
      <p:pic>
        <p:nvPicPr>
          <p:cNvPr id="4" name="Picture 2" descr="Half Substractor Truth Table">
            <a:extLst>
              <a:ext uri="{FF2B5EF4-FFF2-40B4-BE49-F238E27FC236}">
                <a16:creationId xmlns="" xmlns:a16="http://schemas.microsoft.com/office/drawing/2014/main" id="{9B1EDB0B-6287-45FD-80A2-5996C86B73E6}"/>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75861" y="3789040"/>
            <a:ext cx="2054087" cy="2488382"/>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4" descr="Half Substractor Circuit Diagram">
            <a:extLst>
              <a:ext uri="{FF2B5EF4-FFF2-40B4-BE49-F238E27FC236}">
                <a16:creationId xmlns="" xmlns:a16="http://schemas.microsoft.com/office/drawing/2014/main" id="{1E880D9C-51C0-44E2-B4DE-9999373020EA}"/>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275856" y="3573016"/>
            <a:ext cx="5217101" cy="2842193"/>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265</TotalTime>
  <Words>936</Words>
  <Application>Microsoft Office PowerPoint</Application>
  <PresentationFormat>On-screen Show (4:3)</PresentationFormat>
  <Paragraphs>53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Combinational Circuits</vt:lpstr>
      <vt:lpstr>contents</vt:lpstr>
      <vt:lpstr>Introduction</vt:lpstr>
      <vt:lpstr>Block Diagram</vt:lpstr>
      <vt:lpstr>Classification of combinational logic</vt:lpstr>
      <vt:lpstr>Half Adder</vt:lpstr>
      <vt:lpstr>Full Adder</vt:lpstr>
      <vt:lpstr>N-Bit Parallel Adder</vt:lpstr>
      <vt:lpstr>Half Subtractor</vt:lpstr>
      <vt:lpstr>Full Subtractor</vt:lpstr>
      <vt:lpstr>N-Bit Parallel Subtractor</vt:lpstr>
      <vt:lpstr>Multiplexer</vt:lpstr>
      <vt:lpstr>Block Diagram</vt:lpstr>
      <vt:lpstr>Demultiplexer</vt:lpstr>
      <vt:lpstr>Encoder</vt:lpstr>
      <vt:lpstr>Example for Encoder</vt:lpstr>
      <vt:lpstr>Decoder</vt:lpstr>
      <vt:lpstr>Example for Decoder</vt:lpstr>
      <vt:lpstr>Applications</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Combinational Circuits</dc:title>
  <dc:creator>sudhakar</dc:creator>
  <cp:lastModifiedBy>sudhakar</cp:lastModifiedBy>
  <cp:revision>50</cp:revision>
  <dcterms:created xsi:type="dcterms:W3CDTF">2020-02-18T07:24:56Z</dcterms:created>
  <dcterms:modified xsi:type="dcterms:W3CDTF">2020-02-18T12:19:49Z</dcterms:modified>
</cp:coreProperties>
</file>