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2BAEADF-7779-45E8-A9F4-BA4AEB647C8A}" type="datetimeFigureOut">
              <a:rPr lang="en-US" smtClean="0"/>
              <a:pPr/>
              <a:t>2/19/2020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DB841F4-0783-41CF-957F-CB9A08B383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BAEADF-7779-45E8-A9F4-BA4AEB647C8A}"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41F4-0783-41CF-957F-CB9A08B38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BAEADF-7779-45E8-A9F4-BA4AEB647C8A}"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41F4-0783-41CF-957F-CB9A08B38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BAEADF-7779-45E8-A9F4-BA4AEB647C8A}"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41F4-0783-41CF-957F-CB9A08B38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2BAEADF-7779-45E8-A9F4-BA4AEB647C8A}"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841F4-0783-41CF-957F-CB9A08B383D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BAEADF-7779-45E8-A9F4-BA4AEB647C8A}"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841F4-0783-41CF-957F-CB9A08B38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2BAEADF-7779-45E8-A9F4-BA4AEB647C8A}" type="datetimeFigureOut">
              <a:rPr lang="en-US" smtClean="0"/>
              <a:pPr/>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B841F4-0783-41CF-957F-CB9A08B38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2BAEADF-7779-45E8-A9F4-BA4AEB647C8A}" type="datetimeFigureOut">
              <a:rPr lang="en-US" smtClean="0"/>
              <a:pPr/>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B841F4-0783-41CF-957F-CB9A08B38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AEADF-7779-45E8-A9F4-BA4AEB647C8A}" type="datetimeFigureOut">
              <a:rPr lang="en-US" smtClean="0"/>
              <a:pPr/>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B841F4-0783-41CF-957F-CB9A08B38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2BAEADF-7779-45E8-A9F4-BA4AEB647C8A}"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841F4-0783-41CF-957F-CB9A08B38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2BAEADF-7779-45E8-A9F4-BA4AEB647C8A}"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DB841F4-0783-41CF-957F-CB9A08B383D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2BAEADF-7779-45E8-A9F4-BA4AEB647C8A}" type="datetimeFigureOut">
              <a:rPr lang="en-US" smtClean="0"/>
              <a:pPr/>
              <a:t>2/19/2020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DB841F4-0783-41CF-957F-CB9A08B383D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Sequential Circuits</a:t>
            </a:r>
            <a:endParaRPr lang="en-US" dirty="0"/>
          </a:p>
        </p:txBody>
      </p:sp>
      <p:sp>
        <p:nvSpPr>
          <p:cNvPr id="3" name="Subtitle 2"/>
          <p:cNvSpPr>
            <a:spLocks noGrp="1"/>
          </p:cNvSpPr>
          <p:nvPr>
            <p:ph type="subTitle" idx="1"/>
          </p:nvPr>
        </p:nvSpPr>
        <p:spPr/>
        <p:txBody>
          <a:bodyPr/>
          <a:lstStyle/>
          <a:p>
            <a:r>
              <a:rPr lang="en-US" dirty="0" smtClean="0"/>
              <a:t>By J.J.N.D </a:t>
            </a:r>
            <a:r>
              <a:rPr lang="en-US" dirty="0" err="1" smtClean="0"/>
              <a:t>Harshitha</a:t>
            </a:r>
            <a:endParaRPr lang="en-US" dirty="0" smtClean="0"/>
          </a:p>
          <a:p>
            <a:r>
              <a:rPr lang="en-US" dirty="0" err="1" smtClean="0"/>
              <a:t>Kasura</a:t>
            </a:r>
            <a:r>
              <a:rPr lang="en-US" dirty="0" smtClean="0"/>
              <a:t> Technologies Private Limited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JK Latch</a:t>
            </a:r>
            <a:endParaRPr lang="en-US" dirty="0"/>
          </a:p>
        </p:txBody>
      </p:sp>
      <p:sp>
        <p:nvSpPr>
          <p:cNvPr id="3" name="Content Placeholder 2"/>
          <p:cNvSpPr>
            <a:spLocks noGrp="1"/>
          </p:cNvSpPr>
          <p:nvPr>
            <p:ph idx="1"/>
          </p:nvPr>
        </p:nvSpPr>
        <p:spPr/>
        <p:txBody>
          <a:bodyPr>
            <a:normAutofit/>
          </a:bodyPr>
          <a:lstStyle/>
          <a:p>
            <a:pPr algn="just"/>
            <a:r>
              <a:rPr lang="en-US" sz="2000" dirty="0" smtClean="0"/>
              <a:t>The both JK latch, as well as RS latch, is similar. This latch comprises two inputs namely J and K which are shown in the following logic gate diagram. In this type of latch, the unclear state has been removed here. When the JK latch inputs are high, the output will be toggled. The only difference we can observe here is the output feedback toward inputs, which is not present in the RS-latch.</a:t>
            </a:r>
            <a:endParaRPr lang="en-US" sz="2000" dirty="0"/>
          </a:p>
        </p:txBody>
      </p:sp>
      <p:pic>
        <p:nvPicPr>
          <p:cNvPr id="5" name="Picture 4" descr="JK-Latch1.jpg"/>
          <p:cNvPicPr>
            <a:picLocks noChangeAspect="1"/>
          </p:cNvPicPr>
          <p:nvPr/>
        </p:nvPicPr>
        <p:blipFill>
          <a:blip r:embed="rId2" cstate="print"/>
          <a:stretch>
            <a:fillRect/>
          </a:stretch>
        </p:blipFill>
        <p:spPr>
          <a:xfrm>
            <a:off x="467544" y="3933056"/>
            <a:ext cx="4143375" cy="2673102"/>
          </a:xfrm>
          <a:prstGeom prst="rect">
            <a:avLst/>
          </a:prstGeom>
        </p:spPr>
      </p:pic>
      <p:pic>
        <p:nvPicPr>
          <p:cNvPr id="6" name="Picture 5" descr="download.png"/>
          <p:cNvPicPr>
            <a:picLocks noChangeAspect="1"/>
          </p:cNvPicPr>
          <p:nvPr/>
        </p:nvPicPr>
        <p:blipFill>
          <a:blip r:embed="rId3" cstate="print"/>
          <a:stretch>
            <a:fillRect/>
          </a:stretch>
        </p:blipFill>
        <p:spPr>
          <a:xfrm>
            <a:off x="5580112" y="3861048"/>
            <a:ext cx="2736304" cy="28083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Latch</a:t>
            </a:r>
            <a:endParaRPr lang="en-US" dirty="0"/>
          </a:p>
        </p:txBody>
      </p:sp>
      <p:sp>
        <p:nvSpPr>
          <p:cNvPr id="3" name="Content Placeholder 2"/>
          <p:cNvSpPr>
            <a:spLocks noGrp="1"/>
          </p:cNvSpPr>
          <p:nvPr>
            <p:ph idx="1"/>
          </p:nvPr>
        </p:nvSpPr>
        <p:spPr/>
        <p:txBody>
          <a:bodyPr>
            <a:normAutofit/>
          </a:bodyPr>
          <a:lstStyle/>
          <a:p>
            <a:pPr algn="just"/>
            <a:r>
              <a:rPr lang="en-US" sz="2000" dirty="0" smtClean="0"/>
              <a:t>The </a:t>
            </a:r>
            <a:r>
              <a:rPr lang="en-US" sz="2000" b="1" dirty="0" smtClean="0"/>
              <a:t>T latch</a:t>
            </a:r>
            <a:r>
              <a:rPr lang="en-US" sz="2000" dirty="0" smtClean="0"/>
              <a:t> can be formed whenever the JK latch inputs are shorted. The function of T Latch will be like this when the input of the latch is high, and then the output will be toggled.</a:t>
            </a:r>
            <a:endParaRPr lang="en-US" sz="2000" dirty="0"/>
          </a:p>
        </p:txBody>
      </p:sp>
      <p:pic>
        <p:nvPicPr>
          <p:cNvPr id="4" name="Picture 3" descr="T-Latch1.jpg"/>
          <p:cNvPicPr>
            <a:picLocks noChangeAspect="1"/>
          </p:cNvPicPr>
          <p:nvPr/>
        </p:nvPicPr>
        <p:blipFill>
          <a:blip r:embed="rId2" cstate="print"/>
          <a:stretch>
            <a:fillRect/>
          </a:stretch>
        </p:blipFill>
        <p:spPr>
          <a:xfrm>
            <a:off x="395537" y="3341655"/>
            <a:ext cx="4104455" cy="2679634"/>
          </a:xfrm>
          <a:prstGeom prst="rect">
            <a:avLst/>
          </a:prstGeom>
        </p:spPr>
      </p:pic>
      <p:graphicFrame>
        <p:nvGraphicFramePr>
          <p:cNvPr id="6" name="Table 5">
            <a:extLst>
              <a:ext uri="{FF2B5EF4-FFF2-40B4-BE49-F238E27FC236}">
                <a16:creationId xmlns="" xmlns:a16="http://schemas.microsoft.com/office/drawing/2014/main" id="{5184B8B2-9865-4CCB-9053-5B9E44F89661}"/>
              </a:ext>
            </a:extLst>
          </p:cNvPr>
          <p:cNvGraphicFramePr>
            <a:graphicFrameLocks noGrp="1"/>
          </p:cNvGraphicFramePr>
          <p:nvPr>
            <p:extLst>
              <p:ext uri="{D42A27DB-BD31-4B8C-83A1-F6EECF244321}">
                <p14:modId xmlns="" xmlns:p14="http://schemas.microsoft.com/office/powerpoint/2010/main" val="4284172648"/>
              </p:ext>
            </p:extLst>
          </p:nvPr>
        </p:nvGraphicFramePr>
        <p:xfrm>
          <a:off x="4788024" y="3429000"/>
          <a:ext cx="3960440" cy="2214660"/>
        </p:xfrm>
        <a:graphic>
          <a:graphicData uri="http://schemas.openxmlformats.org/drawingml/2006/table">
            <a:tbl>
              <a:tblPr/>
              <a:tblGrid>
                <a:gridCol w="1980220">
                  <a:extLst>
                    <a:ext uri="{9D8B030D-6E8A-4147-A177-3AD203B41FA5}">
                      <a16:colId xmlns="" xmlns:a16="http://schemas.microsoft.com/office/drawing/2014/main" val="1685854134"/>
                    </a:ext>
                  </a:extLst>
                </a:gridCol>
                <a:gridCol w="1980220">
                  <a:extLst>
                    <a:ext uri="{9D8B030D-6E8A-4147-A177-3AD203B41FA5}">
                      <a16:colId xmlns="" xmlns:a16="http://schemas.microsoft.com/office/drawing/2014/main" val="2411164953"/>
                    </a:ext>
                  </a:extLst>
                </a:gridCol>
              </a:tblGrid>
              <a:tr h="738220">
                <a:tc>
                  <a:txBody>
                    <a:bodyPr/>
                    <a:lstStyle/>
                    <a:p>
                      <a:pPr algn="ctr" fontAlgn="t"/>
                      <a:r>
                        <a:rPr lang="en-US" dirty="0">
                          <a:effectLst/>
                        </a:rPr>
                        <a:t>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Q(</a:t>
                      </a:r>
                      <a:r>
                        <a:rPr lang="en-US" b="0" i="0" u="none" strike="noStrike" dirty="0">
                          <a:effectLst/>
                          <a:latin typeface="MathJax_Math-italic"/>
                        </a:rPr>
                        <a:t>t</a:t>
                      </a:r>
                      <a:r>
                        <a:rPr lang="en-US" b="0" i="0" u="none" strike="noStrike" dirty="0">
                          <a:effectLst/>
                          <a:latin typeface="MathJax_Main"/>
                        </a:rPr>
                        <a:t>+1)</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816723851"/>
                  </a:ext>
                </a:extLst>
              </a:tr>
              <a:tr h="738220">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smtClean="0">
                          <a:effectLst/>
                        </a:rPr>
                        <a:t>Q(n)</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002931420"/>
                  </a:ext>
                </a:extLst>
              </a:tr>
              <a:tr h="738220">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smtClean="0">
                          <a:effectLst/>
                        </a:rPr>
                        <a:t>Q(n) toggle</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99030994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Flip-Flop</a:t>
            </a:r>
            <a:endParaRPr lang="en-US" dirty="0"/>
          </a:p>
        </p:txBody>
      </p:sp>
      <p:sp>
        <p:nvSpPr>
          <p:cNvPr id="3" name="Content Placeholder 2"/>
          <p:cNvSpPr>
            <a:spLocks noGrp="1"/>
          </p:cNvSpPr>
          <p:nvPr>
            <p:ph idx="1"/>
          </p:nvPr>
        </p:nvSpPr>
        <p:spPr/>
        <p:txBody>
          <a:bodyPr>
            <a:normAutofit/>
          </a:bodyPr>
          <a:lstStyle/>
          <a:p>
            <a:pPr algn="just"/>
            <a:r>
              <a:rPr lang="en-US" sz="2000" dirty="0" smtClean="0"/>
              <a:t>This SR flip-flop consists of two AND gates and a basic NOR flip-flop. The outputs of the two AND gates remain at 0 as long as the clock pulse  is 0, irrespective of the input values of S &amp; R. When the clock pulse is 1, information from the inputs S &amp; R passes through to the basic flip-flop.  When S=R=1, the occurrence of a clock pulse causes both the outputs go to 0. When the clock pulse is removed, the state of the flip-flop is unstated.</a:t>
            </a:r>
            <a:endParaRPr lang="en-US" sz="2000" dirty="0"/>
          </a:p>
        </p:txBody>
      </p:sp>
      <p:pic>
        <p:nvPicPr>
          <p:cNvPr id="4" name="Picture 6" descr="SR Flip-Flop">
            <a:extLst>
              <a:ext uri="{FF2B5EF4-FFF2-40B4-BE49-F238E27FC236}">
                <a16:creationId xmlns="" xmlns:a16="http://schemas.microsoft.com/office/drawing/2014/main" id="{DBDEE6AA-3B18-43B6-99D7-E2B4F4971186}"/>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11860" y="4221088"/>
            <a:ext cx="3932148" cy="2360188"/>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Table 4">
            <a:extLst>
              <a:ext uri="{FF2B5EF4-FFF2-40B4-BE49-F238E27FC236}">
                <a16:creationId xmlns="" xmlns:a16="http://schemas.microsoft.com/office/drawing/2014/main" id="{13A4C3C1-2EB2-4924-94C1-9B995CD1600D}"/>
              </a:ext>
            </a:extLst>
          </p:cNvPr>
          <p:cNvGraphicFramePr>
            <a:graphicFrameLocks noGrp="1"/>
          </p:cNvGraphicFramePr>
          <p:nvPr>
            <p:extLst>
              <p:ext uri="{D42A27DB-BD31-4B8C-83A1-F6EECF244321}">
                <p14:modId xmlns="" xmlns:p14="http://schemas.microsoft.com/office/powerpoint/2010/main" val="2181631480"/>
              </p:ext>
            </p:extLst>
          </p:nvPr>
        </p:nvGraphicFramePr>
        <p:xfrm>
          <a:off x="5004049" y="4149081"/>
          <a:ext cx="3888432" cy="2376265"/>
        </p:xfrm>
        <a:graphic>
          <a:graphicData uri="http://schemas.openxmlformats.org/drawingml/2006/table">
            <a:tbl>
              <a:tblPr/>
              <a:tblGrid>
                <a:gridCol w="1296144">
                  <a:extLst>
                    <a:ext uri="{9D8B030D-6E8A-4147-A177-3AD203B41FA5}">
                      <a16:colId xmlns="" xmlns:a16="http://schemas.microsoft.com/office/drawing/2014/main" val="2530796085"/>
                    </a:ext>
                  </a:extLst>
                </a:gridCol>
                <a:gridCol w="1296144">
                  <a:extLst>
                    <a:ext uri="{9D8B030D-6E8A-4147-A177-3AD203B41FA5}">
                      <a16:colId xmlns="" xmlns:a16="http://schemas.microsoft.com/office/drawing/2014/main" val="4084587788"/>
                    </a:ext>
                  </a:extLst>
                </a:gridCol>
                <a:gridCol w="1296144">
                  <a:extLst>
                    <a:ext uri="{9D8B030D-6E8A-4147-A177-3AD203B41FA5}">
                      <a16:colId xmlns="" xmlns:a16="http://schemas.microsoft.com/office/drawing/2014/main" val="2847952822"/>
                    </a:ext>
                  </a:extLst>
                </a:gridCol>
              </a:tblGrid>
              <a:tr h="475253">
                <a:tc>
                  <a:txBody>
                    <a:bodyPr/>
                    <a:lstStyle/>
                    <a:p>
                      <a:pPr algn="ctr" fontAlgn="t"/>
                      <a:r>
                        <a:rPr lang="en-US" dirty="0">
                          <a:effectLst/>
                        </a:rPr>
                        <a: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Q</a:t>
                      </a:r>
                      <a:r>
                        <a:rPr lang="en-US" b="0" i="0" u="none" strike="noStrike" dirty="0">
                          <a:effectLst/>
                        </a:rPr>
                        <a:t>t+1</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2120378835"/>
                  </a:ext>
                </a:extLst>
              </a:tr>
              <a:tr h="475253">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Q</a:t>
                      </a:r>
                      <a:r>
                        <a:rPr lang="en-US" b="0" i="0" u="none" strike="noStrike">
                          <a:effectLst/>
                        </a:rPr>
                        <a:t>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190613362"/>
                  </a:ext>
                </a:extLst>
              </a:tr>
              <a:tr h="475253">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464306584"/>
                  </a:ext>
                </a:extLst>
              </a:tr>
              <a:tr h="475253">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634295002"/>
                  </a:ext>
                </a:extLst>
              </a:tr>
              <a:tr h="475253">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smtClean="0">
                          <a:effectLst/>
                        </a:rPr>
                        <a:t>Forbidden</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7113944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Flip-Flop</a:t>
            </a:r>
            <a:endParaRPr lang="en-US" dirty="0"/>
          </a:p>
        </p:txBody>
      </p:sp>
      <p:sp>
        <p:nvSpPr>
          <p:cNvPr id="3" name="Content Placeholder 2"/>
          <p:cNvSpPr>
            <a:spLocks noGrp="1"/>
          </p:cNvSpPr>
          <p:nvPr>
            <p:ph idx="1"/>
          </p:nvPr>
        </p:nvSpPr>
        <p:spPr/>
        <p:txBody>
          <a:bodyPr>
            <a:normAutofit/>
          </a:bodyPr>
          <a:lstStyle/>
          <a:p>
            <a:pPr algn="just"/>
            <a:r>
              <a:rPr lang="en-US" sz="2000" dirty="0" smtClean="0"/>
              <a:t>The D flip-flop is the modification of the SR flip flop . The </a:t>
            </a:r>
            <a:r>
              <a:rPr lang="en-US" sz="2000" dirty="0" err="1" smtClean="0"/>
              <a:t>i</a:t>
            </a:r>
            <a:r>
              <a:rPr lang="en-US" sz="2000" dirty="0" smtClean="0"/>
              <a:t>/p D goes directly into the input S and the complement of the input D goes to the input R. The D input is sampled during the existence of a clock pulse. If it is 1, then the flip-flop is switched to the set state. If it is 0, then the flip-flop switches to the clear state.</a:t>
            </a:r>
            <a:endParaRPr lang="en-US" sz="2000" dirty="0"/>
          </a:p>
        </p:txBody>
      </p:sp>
      <p:pic>
        <p:nvPicPr>
          <p:cNvPr id="4" name="Picture 2" descr="D Flip-Flop">
            <a:extLst>
              <a:ext uri="{FF2B5EF4-FFF2-40B4-BE49-F238E27FC236}">
                <a16:creationId xmlns="" xmlns:a16="http://schemas.microsoft.com/office/drawing/2014/main" id="{DFE5CAEB-E81E-46DB-A31E-29204A45C0D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497" y="3717032"/>
            <a:ext cx="3744472" cy="2502793"/>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Table 4"/>
          <p:cNvGraphicFramePr>
            <a:graphicFrameLocks noGrp="1"/>
          </p:cNvGraphicFramePr>
          <p:nvPr/>
        </p:nvGraphicFramePr>
        <p:xfrm>
          <a:off x="4788024" y="3717032"/>
          <a:ext cx="4104456" cy="2664297"/>
        </p:xfrm>
        <a:graphic>
          <a:graphicData uri="http://schemas.openxmlformats.org/drawingml/2006/table">
            <a:tbl>
              <a:tblPr/>
              <a:tblGrid>
                <a:gridCol w="2059092"/>
                <a:gridCol w="2045364"/>
              </a:tblGrid>
              <a:tr h="888099">
                <a:tc>
                  <a:txBody>
                    <a:bodyPr/>
                    <a:lstStyle/>
                    <a:p>
                      <a:pPr algn="ctr" fontAlgn="t"/>
                      <a:r>
                        <a:rPr lang="en-US" dirty="0">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Q(t + 1)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88099">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88099">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JK Flip-Flop</a:t>
            </a:r>
            <a:endParaRPr lang="en-US" dirty="0"/>
          </a:p>
        </p:txBody>
      </p:sp>
      <p:sp>
        <p:nvSpPr>
          <p:cNvPr id="3" name="Content Placeholder 2"/>
          <p:cNvSpPr>
            <a:spLocks noGrp="1"/>
          </p:cNvSpPr>
          <p:nvPr>
            <p:ph idx="1"/>
          </p:nvPr>
        </p:nvSpPr>
        <p:spPr/>
        <p:txBody>
          <a:bodyPr>
            <a:normAutofit/>
          </a:bodyPr>
          <a:lstStyle/>
          <a:p>
            <a:pPr algn="just"/>
            <a:r>
              <a:rPr lang="en-US" sz="2000" dirty="0" smtClean="0"/>
              <a:t>A JK flip flop is a modification of the SR flip flop. The inputs of the flip flop J, K behave like the inputs S and  R. When input 1 is applied to both J &amp; K, the flip flop switches to its complement state( if Q=1, it switches to Q=0). The JK flip flop figure is shown </a:t>
            </a:r>
            <a:r>
              <a:rPr lang="en-US" sz="2000" dirty="0" err="1" smtClean="0"/>
              <a:t>below.The</a:t>
            </a:r>
            <a:r>
              <a:rPr lang="en-US" sz="2000" dirty="0" smtClean="0"/>
              <a:t> output of the flip flop Q is </a:t>
            </a:r>
            <a:r>
              <a:rPr lang="en-US" sz="2000" dirty="0" err="1" smtClean="0"/>
              <a:t>ANDed</a:t>
            </a:r>
            <a:r>
              <a:rPr lang="en-US" sz="2000" dirty="0" smtClean="0"/>
              <a:t> with inputs k and clock pulse. The flip flop would be cleared during a clock pulse only if the output Q was previously 1. Likewise, the output Q’ is </a:t>
            </a:r>
            <a:r>
              <a:rPr lang="en-US" sz="2000" dirty="0" err="1" smtClean="0"/>
              <a:t>ANDed</a:t>
            </a:r>
            <a:r>
              <a:rPr lang="en-US" sz="2000" dirty="0" smtClean="0"/>
              <a:t> with inputs CP and J. So that  the flip flop is set with a clock pulse only if Q’ was previously 1.</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JK Flip-Flop</a:t>
            </a:r>
            <a:endParaRPr lang="en-US" dirty="0"/>
          </a:p>
        </p:txBody>
      </p:sp>
      <p:pic>
        <p:nvPicPr>
          <p:cNvPr id="4" name="Picture 2" descr="JK Flip-Flop">
            <a:extLst>
              <a:ext uri="{FF2B5EF4-FFF2-40B4-BE49-F238E27FC236}">
                <a16:creationId xmlns="" xmlns:a16="http://schemas.microsoft.com/office/drawing/2014/main" id="{FD606F10-957D-45E3-8445-747100C468DD}"/>
              </a:ext>
            </a:extLst>
          </p:cNvPr>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560" y="2060848"/>
            <a:ext cx="4104456" cy="288032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Table 4">
            <a:extLst>
              <a:ext uri="{FF2B5EF4-FFF2-40B4-BE49-F238E27FC236}">
                <a16:creationId xmlns="" xmlns:a16="http://schemas.microsoft.com/office/drawing/2014/main" id="{0F8CA039-1D92-4A18-B534-A853B7E75DF9}"/>
              </a:ext>
            </a:extLst>
          </p:cNvPr>
          <p:cNvGraphicFramePr>
            <a:graphicFrameLocks noGrp="1"/>
          </p:cNvGraphicFramePr>
          <p:nvPr>
            <p:extLst>
              <p:ext uri="{D42A27DB-BD31-4B8C-83A1-F6EECF244321}">
                <p14:modId xmlns="" xmlns:p14="http://schemas.microsoft.com/office/powerpoint/2010/main" val="3494428493"/>
              </p:ext>
            </p:extLst>
          </p:nvPr>
        </p:nvGraphicFramePr>
        <p:xfrm>
          <a:off x="4932040" y="1916832"/>
          <a:ext cx="3896508" cy="4017240"/>
        </p:xfrm>
        <a:graphic>
          <a:graphicData uri="http://schemas.openxmlformats.org/drawingml/2006/table">
            <a:tbl>
              <a:tblPr/>
              <a:tblGrid>
                <a:gridCol w="974127">
                  <a:extLst>
                    <a:ext uri="{9D8B030D-6E8A-4147-A177-3AD203B41FA5}">
                      <a16:colId xmlns="" xmlns:a16="http://schemas.microsoft.com/office/drawing/2014/main" val="3436159345"/>
                    </a:ext>
                  </a:extLst>
                </a:gridCol>
                <a:gridCol w="974127">
                  <a:extLst>
                    <a:ext uri="{9D8B030D-6E8A-4147-A177-3AD203B41FA5}">
                      <a16:colId xmlns="" xmlns:a16="http://schemas.microsoft.com/office/drawing/2014/main" val="2609267832"/>
                    </a:ext>
                  </a:extLst>
                </a:gridCol>
                <a:gridCol w="974127">
                  <a:extLst>
                    <a:ext uri="{9D8B030D-6E8A-4147-A177-3AD203B41FA5}">
                      <a16:colId xmlns="" xmlns:a16="http://schemas.microsoft.com/office/drawing/2014/main" val="812446985"/>
                    </a:ext>
                  </a:extLst>
                </a:gridCol>
                <a:gridCol w="974127">
                  <a:extLst>
                    <a:ext uri="{9D8B030D-6E8A-4147-A177-3AD203B41FA5}">
                      <a16:colId xmlns="" xmlns:a16="http://schemas.microsoft.com/office/drawing/2014/main" val="2583145599"/>
                    </a:ext>
                  </a:extLst>
                </a:gridCol>
              </a:tblGrid>
              <a:tr h="614096">
                <a:tc gridSpan="2">
                  <a:txBody>
                    <a:bodyPr/>
                    <a:lstStyle/>
                    <a:p>
                      <a:pPr algn="ctr" fontAlgn="t"/>
                      <a:r>
                        <a:rPr lang="en-US" sz="1600" dirty="0">
                          <a:effectLst/>
                        </a:rPr>
                        <a:t>Present Inputs</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c>
                  <a:txBody>
                    <a:bodyPr/>
                    <a:lstStyle/>
                    <a:p>
                      <a:pPr algn="ctr" fontAlgn="t"/>
                      <a:r>
                        <a:rPr lang="en-US" sz="1600" dirty="0">
                          <a:effectLst/>
                        </a:rPr>
                        <a:t>Present State</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a:effectLst/>
                        </a:rPr>
                        <a:t>Next State</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2321727760"/>
                  </a:ext>
                </a:extLst>
              </a:tr>
              <a:tr h="373798">
                <a:tc>
                  <a:txBody>
                    <a:bodyPr/>
                    <a:lstStyle/>
                    <a:p>
                      <a:pPr algn="ctr" fontAlgn="t"/>
                      <a:r>
                        <a:rPr lang="en-US" sz="1600" b="1">
                          <a:effectLst/>
                        </a:rPr>
                        <a:t>J</a:t>
                      </a:r>
                      <a:endParaRPr lang="en-US" sz="1600">
                        <a:effectLst/>
                      </a:endParaRP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b="1">
                          <a:effectLst/>
                        </a:rPr>
                        <a:t>K</a:t>
                      </a:r>
                      <a:endParaRPr lang="en-US" sz="1600">
                        <a:effectLst/>
                      </a:endParaRP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b="1" dirty="0">
                          <a:effectLst/>
                        </a:rPr>
                        <a:t>Q</a:t>
                      </a:r>
                      <a:r>
                        <a:rPr lang="en-US" sz="1600" b="0" i="0" u="none" strike="noStrike" dirty="0">
                          <a:effectLst/>
                        </a:rPr>
                        <a:t>t</a:t>
                      </a:r>
                      <a:endParaRPr lang="en-US" sz="1600" dirty="0">
                        <a:effectLst/>
                      </a:endParaRP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b="1" dirty="0">
                          <a:effectLst/>
                        </a:rPr>
                        <a:t>Q</a:t>
                      </a:r>
                      <a:r>
                        <a:rPr lang="en-US" sz="1600" b="0" i="0" u="none" strike="noStrike" dirty="0">
                          <a:effectLst/>
                        </a:rPr>
                        <a:t>t+1</a:t>
                      </a:r>
                      <a:endParaRPr lang="en-US" sz="1600" dirty="0">
                        <a:effectLst/>
                      </a:endParaRP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754954391"/>
                  </a:ext>
                </a:extLst>
              </a:tr>
              <a:tr h="373798">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293241163"/>
                  </a:ext>
                </a:extLst>
              </a:tr>
              <a:tr h="373798">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793667932"/>
                  </a:ext>
                </a:extLst>
              </a:tr>
              <a:tr h="373798">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654466695"/>
                  </a:ext>
                </a:extLst>
              </a:tr>
              <a:tr h="373798">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dirty="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639968063"/>
                  </a:ext>
                </a:extLst>
              </a:tr>
              <a:tr h="373798">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376538066"/>
                  </a:ext>
                </a:extLst>
              </a:tr>
              <a:tr h="373798">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338832437"/>
                  </a:ext>
                </a:extLst>
              </a:tr>
              <a:tr h="373798">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20342536"/>
                  </a:ext>
                </a:extLst>
              </a:tr>
              <a:tr h="373798">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a:effectLst/>
                        </a:rPr>
                        <a:t>1</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sz="1600" dirty="0">
                          <a:effectLst/>
                        </a:rPr>
                        <a:t>0</a:t>
                      </a:r>
                    </a:p>
                  </a:txBody>
                  <a:tcPr marL="66750" marR="66750" marT="66750" marB="6675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471356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 Flip-Flop</a:t>
            </a:r>
            <a:endParaRPr lang="en-US" dirty="0"/>
          </a:p>
        </p:txBody>
      </p:sp>
      <p:sp>
        <p:nvSpPr>
          <p:cNvPr id="3" name="Content Placeholder 2"/>
          <p:cNvSpPr>
            <a:spLocks noGrp="1"/>
          </p:cNvSpPr>
          <p:nvPr>
            <p:ph idx="1"/>
          </p:nvPr>
        </p:nvSpPr>
        <p:spPr/>
        <p:txBody>
          <a:bodyPr>
            <a:normAutofit/>
          </a:bodyPr>
          <a:lstStyle/>
          <a:p>
            <a:pPr algn="just"/>
            <a:r>
              <a:rPr lang="en-US" sz="2000" dirty="0" smtClean="0"/>
              <a:t>The T flip flop is a single input version of the JK flip flop. The operation of this T flip flop is as follows: When the input of the T is  ‘0’ such that the ‘T’ will make the next state the same as the present state (i.e. T = 0 then, present state = next state = 0). However, if the input of the T is  ‘1’ then the ‘T’ will change the next state to the inverse of the present state (i.e. T = 1 present state = 0  and next state = 1).</a:t>
            </a:r>
            <a:endParaRPr lang="en-US" sz="2000" dirty="0"/>
          </a:p>
        </p:txBody>
      </p:sp>
      <p:pic>
        <p:nvPicPr>
          <p:cNvPr id="4" name="Picture 2" descr="T Flip-Flop">
            <a:extLst>
              <a:ext uri="{FF2B5EF4-FFF2-40B4-BE49-F238E27FC236}">
                <a16:creationId xmlns="" xmlns:a16="http://schemas.microsoft.com/office/drawing/2014/main" id="{C8008A15-9A9C-4CC5-83D5-F02B9653F173}"/>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3265" y="3933056"/>
            <a:ext cx="3656687" cy="2454210"/>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5" name="Table 4"/>
          <p:cNvGraphicFramePr>
            <a:graphicFrameLocks noGrp="1"/>
          </p:cNvGraphicFramePr>
          <p:nvPr/>
        </p:nvGraphicFramePr>
        <p:xfrm>
          <a:off x="4427985" y="3933056"/>
          <a:ext cx="4392489" cy="2560320"/>
        </p:xfrm>
        <a:graphic>
          <a:graphicData uri="http://schemas.openxmlformats.org/drawingml/2006/table">
            <a:tbl>
              <a:tblPr/>
              <a:tblGrid>
                <a:gridCol w="1464163"/>
                <a:gridCol w="1464163"/>
                <a:gridCol w="1464163"/>
              </a:tblGrid>
              <a:tr h="420047">
                <a:tc>
                  <a:txBody>
                    <a:bodyPr/>
                    <a:lstStyle/>
                    <a:p>
                      <a:pPr algn="ctr" fontAlgn="t"/>
                      <a:r>
                        <a:rPr lang="en-US" dirty="0">
                          <a:effectLst/>
                        </a:rPr>
                        <a:t>Inputs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Present State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Next State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420047">
                <a:tc>
                  <a:txBody>
                    <a:bodyPr/>
                    <a:lstStyle/>
                    <a:p>
                      <a:pPr algn="ctr" fontAlgn="t"/>
                      <a:r>
                        <a:rPr lang="en-US" b="1">
                          <a:effectLst/>
                        </a:rPr>
                        <a:t>T</a:t>
                      </a:r>
                      <a:endParaRPr lang="en-US">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1" dirty="0">
                          <a:effectLst/>
                        </a:rPr>
                        <a:t>Q </a:t>
                      </a:r>
                      <a:r>
                        <a:rPr lang="en-US" b="0" i="0" u="none" strike="noStrike" dirty="0">
                          <a:effectLst/>
                        </a:rPr>
                        <a:t>t</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b="1" dirty="0">
                          <a:effectLst/>
                        </a:rPr>
                        <a:t>Q </a:t>
                      </a:r>
                      <a:r>
                        <a:rPr lang="en-US" b="0" i="0" u="none" strike="noStrike" dirty="0">
                          <a:effectLst/>
                          <a:latin typeface="MathJax_Math-italic"/>
                        </a:rPr>
                        <a:t>t</a:t>
                      </a:r>
                      <a:r>
                        <a:rPr lang="en-US" b="0" i="0" u="none" strike="noStrike" dirty="0">
                          <a:effectLst/>
                          <a:latin typeface="MathJax_Main"/>
                        </a:rPr>
                        <a:t>+1</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0047">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0047">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0047">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0047">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a:bodyPr>
          <a:lstStyle/>
          <a:p>
            <a:pPr algn="just"/>
            <a:r>
              <a:rPr lang="en-US" sz="2000" dirty="0" smtClean="0"/>
              <a:t>The communication between two elements, each hold its own independent clock, and this will be achieved by these circuits.</a:t>
            </a:r>
          </a:p>
          <a:p>
            <a:pPr algn="just"/>
            <a:r>
              <a:rPr lang="en-US" sz="2000" dirty="0" smtClean="0"/>
              <a:t>sequential circuits are implemented in the design of flip-flops, counters and to develop MOORE-MEALY state-controlled machines.</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hank-you-cards-001.jpg"/>
          <p:cNvPicPr>
            <a:picLocks noGrp="1" noChangeAspect="1"/>
          </p:cNvPicPr>
          <p:nvPr>
            <p:ph idx="1"/>
          </p:nvPr>
        </p:nvPicPr>
        <p:blipFill>
          <a:blip r:embed="rId2" cstate="print"/>
          <a:stretch>
            <a:fillRect/>
          </a:stretch>
        </p:blipFill>
        <p:spPr>
          <a:xfrm rot="20620965">
            <a:off x="2428875" y="3058319"/>
            <a:ext cx="4286250" cy="2143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Classification of sequential circuits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000" dirty="0" smtClean="0"/>
              <a:t>A Sequential circuit combinational logic circuit that consists of inputs variable , logic gates (Computational circuit), and output variable.</a:t>
            </a:r>
            <a:r>
              <a:rPr lang="en-US" sz="2000" b="1" dirty="0" smtClean="0"/>
              <a:t> Sequential circuit</a:t>
            </a:r>
            <a:r>
              <a:rPr lang="en-US" sz="2000" dirty="0" smtClean="0"/>
              <a:t> produces an output based on </a:t>
            </a:r>
            <a:r>
              <a:rPr lang="en-US" sz="2000" b="1" dirty="0" smtClean="0"/>
              <a:t>current input and previous input variables</a:t>
            </a:r>
            <a:r>
              <a:rPr lang="en-US" sz="2000" dirty="0" smtClean="0"/>
              <a:t>. That means sequential circuits include memory elements which are capable of storing binary information. That binary information defines the state of the sequential circuit at that time. A latch capable of storing one bit of information.</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5" name="Content Placeholder 4" descr="1111-1.png"/>
          <p:cNvPicPr>
            <a:picLocks noGrp="1" noChangeAspect="1"/>
          </p:cNvPicPr>
          <p:nvPr>
            <p:ph idx="1"/>
          </p:nvPr>
        </p:nvPicPr>
        <p:blipFill>
          <a:blip r:embed="rId2" cstate="print"/>
          <a:stretch>
            <a:fillRect/>
          </a:stretch>
        </p:blipFill>
        <p:spPr>
          <a:xfrm>
            <a:off x="2267745" y="2353424"/>
            <a:ext cx="4707874" cy="292422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sequential circuits</a:t>
            </a:r>
            <a:endParaRPr lang="en-US" dirty="0"/>
          </a:p>
        </p:txBody>
      </p:sp>
      <p:sp>
        <p:nvSpPr>
          <p:cNvPr id="3" name="Content Placeholder 2"/>
          <p:cNvSpPr>
            <a:spLocks noGrp="1"/>
          </p:cNvSpPr>
          <p:nvPr>
            <p:ph idx="1"/>
          </p:nvPr>
        </p:nvSpPr>
        <p:spPr/>
        <p:txBody>
          <a:bodyPr/>
          <a:lstStyle/>
          <a:p>
            <a:r>
              <a:rPr lang="en-US" dirty="0" smtClean="0"/>
              <a:t>The sequential circuits are classified in to the two types . They are –</a:t>
            </a:r>
          </a:p>
          <a:p>
            <a:pPr>
              <a:buFont typeface="Wingdings" pitchFamily="2" charset="2"/>
              <a:buChar char="Ø"/>
            </a:pPr>
            <a:r>
              <a:rPr lang="en-US" dirty="0" smtClean="0"/>
              <a:t>Synchronous sequential circuits</a:t>
            </a:r>
          </a:p>
          <a:p>
            <a:pPr>
              <a:buFont typeface="Wingdings" pitchFamily="2" charset="2"/>
              <a:buChar char="Ø"/>
            </a:pPr>
            <a:r>
              <a:rPr lang="en-US" dirty="0" smtClean="0"/>
              <a:t>Asynchronous sequential circuits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sequential circuit</a:t>
            </a:r>
            <a:endParaRPr lang="en-US" dirty="0"/>
          </a:p>
        </p:txBody>
      </p:sp>
      <p:sp>
        <p:nvSpPr>
          <p:cNvPr id="3" name="Content Placeholder 2"/>
          <p:cNvSpPr>
            <a:spLocks noGrp="1"/>
          </p:cNvSpPr>
          <p:nvPr>
            <p:ph idx="1"/>
          </p:nvPr>
        </p:nvSpPr>
        <p:spPr/>
        <p:txBody>
          <a:bodyPr>
            <a:normAutofit/>
          </a:bodyPr>
          <a:lstStyle/>
          <a:p>
            <a:pPr algn="just"/>
            <a:r>
              <a:rPr lang="en-US" sz="2000" dirty="0" smtClean="0"/>
              <a:t>These circuit </a:t>
            </a:r>
            <a:r>
              <a:rPr lang="en-US" sz="2000" b="1" dirty="0" smtClean="0"/>
              <a:t>uses clock signal</a:t>
            </a:r>
            <a:r>
              <a:rPr lang="en-US" sz="2000" dirty="0" smtClean="0"/>
              <a:t> and level inputs (or pulsed) (with restrictions on pulse width and circuit propagation). The output pulse is the same duration as the clock pulse for the clocked sequential circuits. Since they wait for the next clock pulse to arrive to perform the next operation, so these circuits are bit </a:t>
            </a:r>
            <a:r>
              <a:rPr lang="en-US" sz="2000" b="1" dirty="0" smtClean="0"/>
              <a:t>slower</a:t>
            </a:r>
            <a:r>
              <a:rPr lang="en-US" sz="2000" dirty="0" smtClean="0"/>
              <a:t> compared to asynchronous. Level output changes state at the start of an input pulse and remains in that until the next input or clock pulse.</a:t>
            </a:r>
            <a:br>
              <a:rPr lang="en-US" sz="2000" dirty="0" smtClean="0"/>
            </a:br>
            <a:endParaRPr lang="en-US" sz="2000" dirty="0"/>
          </a:p>
        </p:txBody>
      </p:sp>
      <p:pic>
        <p:nvPicPr>
          <p:cNvPr id="4" name="Picture 3" descr="11-1.png"/>
          <p:cNvPicPr>
            <a:picLocks noChangeAspect="1"/>
          </p:cNvPicPr>
          <p:nvPr/>
        </p:nvPicPr>
        <p:blipFill>
          <a:blip r:embed="rId2" cstate="print"/>
          <a:stretch>
            <a:fillRect/>
          </a:stretch>
        </p:blipFill>
        <p:spPr>
          <a:xfrm>
            <a:off x="2195736" y="4293096"/>
            <a:ext cx="4010025" cy="1724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sequential circuit</a:t>
            </a:r>
            <a:endParaRPr lang="en-US" dirty="0"/>
          </a:p>
        </p:txBody>
      </p:sp>
      <p:sp>
        <p:nvSpPr>
          <p:cNvPr id="3" name="Content Placeholder 2"/>
          <p:cNvSpPr>
            <a:spLocks noGrp="1"/>
          </p:cNvSpPr>
          <p:nvPr>
            <p:ph idx="1"/>
          </p:nvPr>
        </p:nvSpPr>
        <p:spPr/>
        <p:txBody>
          <a:bodyPr>
            <a:normAutofit/>
          </a:bodyPr>
          <a:lstStyle/>
          <a:p>
            <a:pPr algn="just"/>
            <a:r>
              <a:rPr lang="en-US" sz="2000" dirty="0" smtClean="0"/>
              <a:t>These circuit </a:t>
            </a:r>
            <a:r>
              <a:rPr lang="en-US" sz="2000" b="1" dirty="0" smtClean="0"/>
              <a:t>do not use a clock signal</a:t>
            </a:r>
            <a:r>
              <a:rPr lang="en-US" sz="2000" dirty="0" smtClean="0"/>
              <a:t> but uses the pulses of the inputs. These circuits are </a:t>
            </a:r>
            <a:r>
              <a:rPr lang="en-US" sz="2000" b="1" dirty="0" smtClean="0"/>
              <a:t>faster</a:t>
            </a:r>
            <a:r>
              <a:rPr lang="en-US" sz="2000" dirty="0" smtClean="0"/>
              <a:t> than synchronous sequential circuits because there is clock pulse and change their state immediately when there is a change in the input signal. We use asynchronous sequential circuits when speed of operation is important and </a:t>
            </a:r>
            <a:r>
              <a:rPr lang="en-US" sz="2000" b="1" dirty="0" smtClean="0"/>
              <a:t>independent</a:t>
            </a:r>
            <a:r>
              <a:rPr lang="en-US" sz="2000" dirty="0" smtClean="0"/>
              <a:t> of internal clock pulse.</a:t>
            </a:r>
            <a:endParaRPr lang="en-US" sz="2000" dirty="0"/>
          </a:p>
        </p:txBody>
      </p:sp>
      <p:pic>
        <p:nvPicPr>
          <p:cNvPr id="4" name="Picture 3" descr="11212.png"/>
          <p:cNvPicPr>
            <a:picLocks noChangeAspect="1"/>
          </p:cNvPicPr>
          <p:nvPr/>
        </p:nvPicPr>
        <p:blipFill>
          <a:blip r:embed="rId2" cstate="print"/>
          <a:stretch>
            <a:fillRect/>
          </a:stretch>
        </p:blipFill>
        <p:spPr>
          <a:xfrm>
            <a:off x="2627784" y="3933056"/>
            <a:ext cx="4010025" cy="18238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 Latch</a:t>
            </a:r>
            <a:endParaRPr lang="en-US" dirty="0"/>
          </a:p>
        </p:txBody>
      </p:sp>
      <p:sp>
        <p:nvSpPr>
          <p:cNvPr id="3" name="Content Placeholder 2"/>
          <p:cNvSpPr>
            <a:spLocks noGrp="1"/>
          </p:cNvSpPr>
          <p:nvPr>
            <p:ph idx="1"/>
          </p:nvPr>
        </p:nvSpPr>
        <p:spPr/>
        <p:txBody>
          <a:bodyPr>
            <a:normAutofit/>
          </a:bodyPr>
          <a:lstStyle/>
          <a:p>
            <a:pPr algn="just"/>
            <a:r>
              <a:rPr lang="en-US" sz="2000" dirty="0" smtClean="0"/>
              <a:t>An SR latch (Set/Reset) is an asynchronous device: it works independently of control signals and relies only on the state of the S and R inputs. In the image we can see that an SR latch can be created with two NOR gates that have a cross-feedback loop. SR latches can also be made from NAND gates, but the inputs are swapped and negated. In this case, it is sometimes called an SR latch.</a:t>
            </a:r>
            <a:endParaRPr lang="en-US" sz="2000" dirty="0"/>
          </a:p>
        </p:txBody>
      </p:sp>
      <p:pic>
        <p:nvPicPr>
          <p:cNvPr id="4" name="Picture 4" descr="SR Latch">
            <a:extLst>
              <a:ext uri="{FF2B5EF4-FFF2-40B4-BE49-F238E27FC236}">
                <a16:creationId xmlns="" xmlns:a16="http://schemas.microsoft.com/office/drawing/2014/main" id="{25D54280-00C4-414C-B429-F6A4B3CD787D}"/>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3861048"/>
            <a:ext cx="4320480" cy="2820176"/>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Image result for sr latch truth table&quot;">
            <a:extLst>
              <a:ext uri="{FF2B5EF4-FFF2-40B4-BE49-F238E27FC236}">
                <a16:creationId xmlns="" xmlns:a16="http://schemas.microsoft.com/office/drawing/2014/main" id="{72234F70-A3AE-480C-B0BB-82052C4CDF1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20072" y="4077072"/>
            <a:ext cx="3744416" cy="245990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Latch</a:t>
            </a:r>
            <a:endParaRPr lang="en-US" dirty="0"/>
          </a:p>
        </p:txBody>
      </p:sp>
      <p:sp>
        <p:nvSpPr>
          <p:cNvPr id="3" name="Content Placeholder 2"/>
          <p:cNvSpPr>
            <a:spLocks noGrp="1"/>
          </p:cNvSpPr>
          <p:nvPr>
            <p:ph idx="1"/>
          </p:nvPr>
        </p:nvSpPr>
        <p:spPr/>
        <p:txBody>
          <a:bodyPr/>
          <a:lstStyle/>
          <a:p>
            <a:pPr algn="just"/>
            <a:r>
              <a:rPr lang="en-US" sz="2000" dirty="0" smtClean="0"/>
              <a:t>The </a:t>
            </a:r>
            <a:r>
              <a:rPr lang="en-US" sz="2000" b="1" dirty="0" smtClean="0"/>
              <a:t>D latch</a:t>
            </a:r>
            <a:r>
              <a:rPr lang="en-US" sz="2000" dirty="0" smtClean="0"/>
              <a:t> (D for "data") or </a:t>
            </a:r>
            <a:r>
              <a:rPr lang="en-US" sz="2000" b="1" dirty="0" smtClean="0"/>
              <a:t>transparent latch</a:t>
            </a:r>
            <a:r>
              <a:rPr lang="en-US" sz="2000" dirty="0" smtClean="0"/>
              <a:t> is a simple extension of the gated SR latch that removes the possibility of invalid input states.</a:t>
            </a:r>
          </a:p>
          <a:p>
            <a:pPr algn="just"/>
            <a:r>
              <a:rPr lang="en-US" sz="2000" dirty="0" smtClean="0"/>
              <a:t>Since the gated SR latch allows us to latch the output without using the </a:t>
            </a:r>
            <a:r>
              <a:rPr lang="en-US" sz="2000" i="1" dirty="0" smtClean="0"/>
              <a:t>S</a:t>
            </a:r>
            <a:r>
              <a:rPr lang="en-US" sz="2000" dirty="0" smtClean="0"/>
              <a:t> or </a:t>
            </a:r>
            <a:r>
              <a:rPr lang="en-US" sz="2000" i="1" dirty="0" smtClean="0"/>
              <a:t>R</a:t>
            </a:r>
            <a:r>
              <a:rPr lang="en-US" sz="2000" dirty="0" smtClean="0"/>
              <a:t> inputs, we can remove one of the inputs by driving both the </a:t>
            </a:r>
            <a:r>
              <a:rPr lang="en-US" sz="2000" i="1" dirty="0" smtClean="0"/>
              <a:t>Set</a:t>
            </a:r>
            <a:r>
              <a:rPr lang="en-US" sz="2000" dirty="0" smtClean="0"/>
              <a:t> and </a:t>
            </a:r>
            <a:r>
              <a:rPr lang="en-US" sz="2000" i="1" dirty="0" smtClean="0"/>
              <a:t>Reset</a:t>
            </a:r>
            <a:r>
              <a:rPr lang="en-US" sz="2000" dirty="0" smtClean="0"/>
              <a:t> inputs with a complementary driver: we remove one input and automatically make it the inverse of the remaining input.</a:t>
            </a:r>
          </a:p>
          <a:p>
            <a:pPr>
              <a:buNone/>
            </a:pPr>
            <a:endParaRPr lang="en-US" dirty="0"/>
          </a:p>
        </p:txBody>
      </p:sp>
      <p:pic>
        <p:nvPicPr>
          <p:cNvPr id="4" name="Picture 2" descr="D Latch">
            <a:extLst>
              <a:ext uri="{FF2B5EF4-FFF2-40B4-BE49-F238E27FC236}">
                <a16:creationId xmlns="" xmlns:a16="http://schemas.microsoft.com/office/drawing/2014/main" id="{9942CA45-815C-4E3F-A8A2-9F167C7A268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96771" y="4509120"/>
            <a:ext cx="3083141" cy="1772409"/>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6" name="Table 5">
            <a:extLst>
              <a:ext uri="{FF2B5EF4-FFF2-40B4-BE49-F238E27FC236}">
                <a16:creationId xmlns="" xmlns:a16="http://schemas.microsoft.com/office/drawing/2014/main" id="{5184B8B2-9865-4CCB-9053-5B9E44F89661}"/>
              </a:ext>
            </a:extLst>
          </p:cNvPr>
          <p:cNvGraphicFramePr>
            <a:graphicFrameLocks noGrp="1"/>
          </p:cNvGraphicFramePr>
          <p:nvPr>
            <p:extLst>
              <p:ext uri="{D42A27DB-BD31-4B8C-83A1-F6EECF244321}">
                <p14:modId xmlns="" xmlns:p14="http://schemas.microsoft.com/office/powerpoint/2010/main" val="4284172648"/>
              </p:ext>
            </p:extLst>
          </p:nvPr>
        </p:nvGraphicFramePr>
        <p:xfrm>
          <a:off x="4427984" y="4437112"/>
          <a:ext cx="3960440" cy="2214660"/>
        </p:xfrm>
        <a:graphic>
          <a:graphicData uri="http://schemas.openxmlformats.org/drawingml/2006/table">
            <a:tbl>
              <a:tblPr/>
              <a:tblGrid>
                <a:gridCol w="1980220">
                  <a:extLst>
                    <a:ext uri="{9D8B030D-6E8A-4147-A177-3AD203B41FA5}">
                      <a16:colId xmlns="" xmlns:a16="http://schemas.microsoft.com/office/drawing/2014/main" val="1685854134"/>
                    </a:ext>
                  </a:extLst>
                </a:gridCol>
                <a:gridCol w="1980220">
                  <a:extLst>
                    <a:ext uri="{9D8B030D-6E8A-4147-A177-3AD203B41FA5}">
                      <a16:colId xmlns="" xmlns:a16="http://schemas.microsoft.com/office/drawing/2014/main" val="2411164953"/>
                    </a:ext>
                  </a:extLst>
                </a:gridCol>
              </a:tblGrid>
              <a:tr h="738220">
                <a:tc>
                  <a:txBody>
                    <a:bodyPr/>
                    <a:lstStyle/>
                    <a:p>
                      <a:pPr algn="ctr" fontAlgn="t"/>
                      <a:r>
                        <a:rPr lang="en-US" dirty="0">
                          <a:effectLst/>
                        </a:rPr>
                        <a: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Q(</a:t>
                      </a:r>
                      <a:r>
                        <a:rPr lang="en-US" b="0" i="0" u="none" strike="noStrike" dirty="0">
                          <a:effectLst/>
                          <a:latin typeface="MathJax_Math-italic"/>
                        </a:rPr>
                        <a:t>t</a:t>
                      </a:r>
                      <a:r>
                        <a:rPr lang="en-US" b="0" i="0" u="none" strike="noStrike" dirty="0">
                          <a:effectLst/>
                          <a:latin typeface="MathJax_Main"/>
                        </a:rPr>
                        <a:t>+1)</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816723851"/>
                  </a:ext>
                </a:extLst>
              </a:tr>
              <a:tr h="738220">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2002931420"/>
                  </a:ext>
                </a:extLst>
              </a:tr>
              <a:tr h="738220">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3990309940"/>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304</TotalTime>
  <Words>575</Words>
  <Application>Microsoft Office PowerPoint</Application>
  <PresentationFormat>On-screen Show (4:3)</PresentationFormat>
  <Paragraphs>128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Sequential Circuits</vt:lpstr>
      <vt:lpstr>contents</vt:lpstr>
      <vt:lpstr>Introduction</vt:lpstr>
      <vt:lpstr>Block Diagram</vt:lpstr>
      <vt:lpstr>Types of sequential circuits</vt:lpstr>
      <vt:lpstr>Synchronous sequential circuit</vt:lpstr>
      <vt:lpstr>Asynchronous sequential circuit</vt:lpstr>
      <vt:lpstr>SR Latch</vt:lpstr>
      <vt:lpstr>D Latch</vt:lpstr>
      <vt:lpstr>JK Latch</vt:lpstr>
      <vt:lpstr>T Latch</vt:lpstr>
      <vt:lpstr>SR Flip-Flop</vt:lpstr>
      <vt:lpstr>D Flip-Flop</vt:lpstr>
      <vt:lpstr>JK Flip-Flop</vt:lpstr>
      <vt:lpstr>JK Flip-Flop</vt:lpstr>
      <vt:lpstr>T Flip-Flop</vt:lpstr>
      <vt:lpstr>Applications</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Sequential Circuits</dc:title>
  <dc:creator>sudhakar</dc:creator>
  <cp:lastModifiedBy>sudhakar</cp:lastModifiedBy>
  <cp:revision>39</cp:revision>
  <dcterms:created xsi:type="dcterms:W3CDTF">2020-02-18T14:34:50Z</dcterms:created>
  <dcterms:modified xsi:type="dcterms:W3CDTF">2020-02-19T11:59:01Z</dcterms:modified>
</cp:coreProperties>
</file>