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4550" y="1017270"/>
            <a:ext cx="74549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5E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F3F3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5E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5E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90"/>
            <a:ext cx="477520" cy="28613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28259" y="4171950"/>
            <a:ext cx="4006850" cy="2669540"/>
          </a:xfrm>
          <a:custGeom>
            <a:avLst/>
            <a:gdLst/>
            <a:ahLst/>
            <a:cxnLst/>
            <a:rect l="l" t="t" r="r" b="b"/>
            <a:pathLst>
              <a:path w="4006850" h="2669540">
                <a:moveTo>
                  <a:pt x="0" y="2669540"/>
                </a:moveTo>
                <a:lnTo>
                  <a:pt x="4006849" y="0"/>
                </a:lnTo>
              </a:path>
            </a:pathLst>
          </a:custGeom>
          <a:ln w="9344">
            <a:solidFill>
              <a:srgbClr val="5E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66889" y="3810"/>
            <a:ext cx="2277109" cy="68541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76769" y="0"/>
            <a:ext cx="1967229" cy="68541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11619" y="3903979"/>
            <a:ext cx="2532379" cy="29489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988810" y="0"/>
            <a:ext cx="2155190" cy="68541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63889" y="0"/>
            <a:ext cx="880109" cy="68541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064500" y="0"/>
            <a:ext cx="1079500" cy="68541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039100" y="4870450"/>
            <a:ext cx="1104900" cy="19837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90220"/>
            <a:ext cx="807211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5E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1719" y="1522729"/>
            <a:ext cx="6167120" cy="172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F3F3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550" y="1017270"/>
            <a:ext cx="587375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algn="ctr">
              <a:lnSpc>
                <a:spcPct val="100000"/>
              </a:lnSpc>
              <a:spcBef>
                <a:spcPts val="100"/>
              </a:spcBef>
            </a:pPr>
            <a:r>
              <a:rPr sz="4000" spc="-275" dirty="0">
                <a:solidFill>
                  <a:srgbClr val="006FBF"/>
                </a:solidFill>
                <a:latin typeface="Algerian" pitchFamily="82" charset="0"/>
                <a:cs typeface="Arial"/>
              </a:rPr>
              <a:t>I2C</a:t>
            </a:r>
            <a:r>
              <a:rPr sz="4000" spc="-125" dirty="0">
                <a:solidFill>
                  <a:srgbClr val="006FBF"/>
                </a:solidFill>
                <a:latin typeface="Algerian" pitchFamily="82" charset="0"/>
                <a:cs typeface="Arial"/>
              </a:rPr>
              <a:t> </a:t>
            </a:r>
            <a:r>
              <a:rPr sz="4000" spc="-40" dirty="0">
                <a:solidFill>
                  <a:srgbClr val="006FBF"/>
                </a:solidFill>
                <a:latin typeface="Algerian" pitchFamily="82" charset="0"/>
                <a:cs typeface="Arial"/>
              </a:rPr>
              <a:t>bus</a:t>
            </a:r>
            <a:endParaRPr sz="4000" dirty="0">
              <a:latin typeface="Algerian" pitchFamily="82" charset="0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006FBF"/>
                </a:solidFill>
                <a:latin typeface="Algerian" pitchFamily="82" charset="0"/>
                <a:cs typeface="Arial"/>
              </a:rPr>
              <a:t>Inter </a:t>
            </a:r>
            <a:r>
              <a:rPr sz="4000" spc="-45" dirty="0">
                <a:solidFill>
                  <a:srgbClr val="006FBF"/>
                </a:solidFill>
                <a:latin typeface="Algerian" pitchFamily="82" charset="0"/>
                <a:cs typeface="Arial"/>
              </a:rPr>
              <a:t>Integrated </a:t>
            </a:r>
            <a:r>
              <a:rPr sz="4000" spc="95" dirty="0">
                <a:solidFill>
                  <a:srgbClr val="006FBF"/>
                </a:solidFill>
                <a:latin typeface="Algerian" pitchFamily="82" charset="0"/>
                <a:cs typeface="Arial"/>
              </a:rPr>
              <a:t>circuit</a:t>
            </a:r>
            <a:r>
              <a:rPr sz="4000" spc="-380" dirty="0">
                <a:solidFill>
                  <a:srgbClr val="006FBF"/>
                </a:solidFill>
                <a:latin typeface="Algerian" pitchFamily="82" charset="0"/>
                <a:cs typeface="Arial"/>
              </a:rPr>
              <a:t> </a:t>
            </a:r>
            <a:r>
              <a:rPr sz="4000" spc="-40" dirty="0">
                <a:solidFill>
                  <a:srgbClr val="006FBF"/>
                </a:solidFill>
                <a:latin typeface="Algerian" pitchFamily="82" charset="0"/>
                <a:cs typeface="Arial"/>
              </a:rPr>
              <a:t>bus</a:t>
            </a:r>
            <a:endParaRPr sz="4000" dirty="0">
              <a:latin typeface="Algerian" pitchFamily="82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3516868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By  </a:t>
            </a:r>
            <a:r>
              <a:rPr lang="en-US" dirty="0" err="1" smtClean="0">
                <a:latin typeface="Algerian" pitchFamily="82" charset="0"/>
              </a:rPr>
              <a:t>Partha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Pratim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Dey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91820"/>
            <a:ext cx="25101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Theory </a:t>
            </a:r>
            <a:r>
              <a:rPr sz="2200" spc="-10" dirty="0"/>
              <a:t>of</a:t>
            </a:r>
            <a:r>
              <a:rPr sz="2200" spc="-60" dirty="0"/>
              <a:t> </a:t>
            </a:r>
            <a:r>
              <a:rPr sz="2200" spc="-10" dirty="0"/>
              <a:t>operation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59740" y="1027429"/>
            <a:ext cx="6768465" cy="51815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614045" marR="5080" indent="-601980">
              <a:lnSpc>
                <a:spcPct val="79600"/>
              </a:lnSpc>
              <a:spcBef>
                <a:spcPts val="540"/>
              </a:spcBef>
              <a:tabLst>
                <a:tab pos="511175" algn="l"/>
                <a:tab pos="1026160" algn="l"/>
                <a:tab pos="1322705" algn="l"/>
                <a:tab pos="2842260" algn="l"/>
                <a:tab pos="3957954" algn="l"/>
                <a:tab pos="4517390" algn="l"/>
                <a:tab pos="5400040" algn="l"/>
                <a:tab pos="641604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2C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as	a	mas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ter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/s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.	T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mas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he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communication. The sequence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events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are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568449"/>
            <a:ext cx="1879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solidFill>
                  <a:srgbClr val="5ECAEE"/>
                </a:solidFill>
                <a:latin typeface="Trebuchet MS"/>
                <a:cs typeface="Trebuchet MS"/>
              </a:rPr>
              <a:t>1</a:t>
            </a:r>
            <a:r>
              <a:rPr sz="1450" spc="-5" dirty="0">
                <a:solidFill>
                  <a:srgbClr val="5ECAEE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715" algn="just">
              <a:lnSpc>
                <a:spcPct val="79900"/>
              </a:lnSpc>
              <a:spcBef>
                <a:spcPts val="535"/>
              </a:spcBef>
            </a:pPr>
            <a:r>
              <a:rPr spc="-5" dirty="0"/>
              <a:t>The Master device </a:t>
            </a:r>
            <a:r>
              <a:rPr dirty="0"/>
              <a:t>issues a </a:t>
            </a:r>
            <a:r>
              <a:rPr spc="-5" dirty="0"/>
              <a:t>start condition. </a:t>
            </a:r>
            <a:r>
              <a:rPr dirty="0"/>
              <a:t>This </a:t>
            </a:r>
            <a:r>
              <a:rPr spc="-5" dirty="0"/>
              <a:t>condition  informs all the slave devices to listen </a:t>
            </a:r>
            <a:r>
              <a:rPr spc="5" dirty="0"/>
              <a:t>on </a:t>
            </a:r>
            <a:r>
              <a:rPr spc="-5" dirty="0"/>
              <a:t>the serial data </a:t>
            </a:r>
            <a:r>
              <a:rPr spc="530" dirty="0"/>
              <a:t> </a:t>
            </a:r>
            <a:r>
              <a:rPr spc="-5" dirty="0"/>
              <a:t>line for instructions.</a:t>
            </a:r>
          </a:p>
          <a:p>
            <a:pPr marL="12700" marR="5080" algn="just">
              <a:lnSpc>
                <a:spcPts val="1730"/>
              </a:lnSpc>
              <a:spcBef>
                <a:spcPts val="425"/>
              </a:spcBef>
            </a:pPr>
            <a:r>
              <a:rPr spc="-5" dirty="0"/>
              <a:t>The Master device </a:t>
            </a:r>
            <a:r>
              <a:rPr dirty="0"/>
              <a:t>sends </a:t>
            </a:r>
            <a:r>
              <a:rPr spc="-5" dirty="0"/>
              <a:t>the address </a:t>
            </a:r>
            <a:r>
              <a:rPr dirty="0"/>
              <a:t>of </a:t>
            </a:r>
            <a:r>
              <a:rPr spc="-5" dirty="0"/>
              <a:t>the target slave  device and </a:t>
            </a:r>
            <a:r>
              <a:rPr dirty="0"/>
              <a:t>a </a:t>
            </a:r>
            <a:r>
              <a:rPr spc="-5" dirty="0"/>
              <a:t>read/write flag.</a:t>
            </a:r>
          </a:p>
          <a:p>
            <a:pPr marL="12700" marR="6350" algn="just">
              <a:lnSpc>
                <a:spcPts val="1730"/>
              </a:lnSpc>
              <a:spcBef>
                <a:spcPts val="440"/>
              </a:spcBef>
            </a:pPr>
            <a:r>
              <a:rPr spc="-5" dirty="0"/>
              <a:t>The Slave device with the matching address </a:t>
            </a:r>
            <a:r>
              <a:rPr dirty="0"/>
              <a:t>responds </a:t>
            </a:r>
            <a:r>
              <a:rPr spc="-5" dirty="0"/>
              <a:t>with  an acknowledgement signal</a:t>
            </a:r>
            <a:r>
              <a:rPr spc="-15" dirty="0"/>
              <a:t> </a:t>
            </a:r>
            <a:r>
              <a:rPr dirty="0"/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740" y="2282190"/>
            <a:ext cx="1879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solidFill>
                  <a:srgbClr val="5ECAEE"/>
                </a:solidFill>
                <a:latin typeface="Trebuchet MS"/>
                <a:cs typeface="Trebuchet MS"/>
              </a:rPr>
              <a:t>2</a:t>
            </a:r>
            <a:r>
              <a:rPr sz="1450" spc="-5" dirty="0">
                <a:solidFill>
                  <a:srgbClr val="5ECAEE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2777490"/>
            <a:ext cx="1879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solidFill>
                  <a:srgbClr val="5ECAEE"/>
                </a:solidFill>
                <a:latin typeface="Trebuchet MS"/>
                <a:cs typeface="Trebuchet MS"/>
              </a:rPr>
              <a:t>3</a:t>
            </a:r>
            <a:r>
              <a:rPr sz="1450" spc="-5" dirty="0">
                <a:solidFill>
                  <a:srgbClr val="5ECAEE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3272790"/>
            <a:ext cx="1879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solidFill>
                  <a:srgbClr val="5ECAEE"/>
                </a:solidFill>
                <a:latin typeface="Trebuchet MS"/>
                <a:cs typeface="Trebuchet MS"/>
              </a:rPr>
              <a:t>4</a:t>
            </a:r>
            <a:r>
              <a:rPr sz="1450" spc="-5" dirty="0">
                <a:solidFill>
                  <a:srgbClr val="5ECAEE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1719" y="3227070"/>
            <a:ext cx="616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285" algn="l"/>
                <a:tab pos="2863215" algn="l"/>
                <a:tab pos="3919854" algn="l"/>
                <a:tab pos="4427220" algn="l"/>
                <a:tab pos="5273675" algn="l"/>
                <a:tab pos="5814695" algn="l"/>
              </a:tabLst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Comm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on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et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he	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	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nd	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1719" y="3446779"/>
            <a:ext cx="6167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1990" algn="l"/>
                <a:tab pos="1067435" algn="l"/>
                <a:tab pos="1544320" algn="l"/>
                <a:tab pos="2140585" algn="l"/>
                <a:tab pos="2706370" algn="l"/>
                <a:tab pos="3310890" algn="l"/>
                <a:tab pos="3787775" algn="l"/>
                <a:tab pos="4632325" algn="l"/>
                <a:tab pos="5142230" algn="l"/>
                <a:tab pos="5795645" algn="l"/>
              </a:tabLst>
            </a:pP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on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s.	B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mas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	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nd	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719" y="3666490"/>
            <a:ext cx="6167755" cy="14528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just">
              <a:lnSpc>
                <a:spcPct val="79900"/>
              </a:lnSpc>
              <a:spcBef>
                <a:spcPts val="535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receive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transmit data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depending on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whether the  communication is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read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write. The transmitter sends 8-  bits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data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to the receiver which replies with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1-bit  acknowledgment</a:t>
            </a:r>
            <a:endParaRPr sz="1800">
              <a:latin typeface="Trebuchet MS"/>
              <a:cs typeface="Trebuchet MS"/>
            </a:endParaRPr>
          </a:p>
          <a:p>
            <a:pPr marL="12700" marR="7620" algn="just">
              <a:lnSpc>
                <a:spcPts val="1730"/>
              </a:lnSpc>
              <a:spcBef>
                <a:spcPts val="425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When the communication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complete, the master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issues a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stop condition indicating that everything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done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4645659"/>
            <a:ext cx="1879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solidFill>
                  <a:srgbClr val="5ECAEE"/>
                </a:solidFill>
                <a:latin typeface="Trebuchet MS"/>
                <a:cs typeface="Trebuchet MS"/>
              </a:rPr>
              <a:t>5</a:t>
            </a:r>
            <a:r>
              <a:rPr sz="1450" spc="-5" dirty="0">
                <a:solidFill>
                  <a:srgbClr val="5ECAEE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8530" y="5486400"/>
            <a:ext cx="604774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0220"/>
            <a:ext cx="4385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Standard Mode Wires And</a:t>
            </a:r>
            <a:r>
              <a:rPr sz="2400" spc="-95" dirty="0"/>
              <a:t> </a:t>
            </a:r>
            <a:r>
              <a:rPr sz="2400" spc="-5" dirty="0"/>
              <a:t>Signal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4990" y="1054735"/>
            <a:ext cx="5240655" cy="390461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14"/>
              </a:spcBef>
            </a:pPr>
            <a:r>
              <a:rPr sz="2850" spc="-179" baseline="11695" dirty="0">
                <a:solidFill>
                  <a:srgbClr val="5ECAEE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Two-wired</a:t>
            </a:r>
            <a:r>
              <a:rPr sz="24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bus</a:t>
            </a:r>
            <a:endParaRPr sz="2400">
              <a:latin typeface="Trebuchet MS"/>
              <a:cs typeface="Trebuchet MS"/>
            </a:endParaRPr>
          </a:p>
          <a:p>
            <a:pPr marL="161290" indent="-135890">
              <a:lnSpc>
                <a:spcPct val="100000"/>
              </a:lnSpc>
              <a:spcBef>
                <a:spcPts val="209"/>
              </a:spcBef>
              <a:buChar char="–"/>
              <a:tabLst>
                <a:tab pos="161290" algn="l"/>
              </a:tabLst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serial data line (SDA)</a:t>
            </a:r>
            <a:endParaRPr sz="1600">
              <a:latin typeface="Trebuchet MS"/>
              <a:cs typeface="Trebuchet MS"/>
            </a:endParaRPr>
          </a:p>
          <a:p>
            <a:pPr marL="161290" indent="-135890">
              <a:lnSpc>
                <a:spcPct val="100000"/>
              </a:lnSpc>
              <a:spcBef>
                <a:spcPts val="200"/>
              </a:spcBef>
              <a:buChar char="–"/>
              <a:tabLst>
                <a:tab pos="161290" algn="l"/>
              </a:tabLst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serial clock line</a:t>
            </a:r>
            <a:r>
              <a:rPr sz="16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(SCL)</a:t>
            </a:r>
            <a:endParaRPr sz="1600">
              <a:latin typeface="Trebuchet MS"/>
              <a:cs typeface="Trebuchet MS"/>
            </a:endParaRPr>
          </a:p>
          <a:p>
            <a:pPr marL="276860" indent="-251460">
              <a:lnSpc>
                <a:spcPct val="100000"/>
              </a:lnSpc>
              <a:spcBef>
                <a:spcPts val="309"/>
              </a:spcBef>
              <a:buChar char="•"/>
              <a:tabLst>
                <a:tab pos="276860" algn="l"/>
              </a:tabLst>
            </a:pP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Voltage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levels</a:t>
            </a:r>
            <a:endParaRPr sz="2400">
              <a:latin typeface="Trebuchet MS"/>
              <a:cs typeface="Trebuchet MS"/>
            </a:endParaRPr>
          </a:p>
          <a:p>
            <a:pPr marL="177800" indent="-152400">
              <a:lnSpc>
                <a:spcPct val="100000"/>
              </a:lnSpc>
              <a:spcBef>
                <a:spcPts val="229"/>
              </a:spcBef>
              <a:buChar char="–"/>
              <a:tabLst>
                <a:tab pos="1778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HIGH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77800" indent="-152400">
              <a:lnSpc>
                <a:spcPct val="100000"/>
              </a:lnSpc>
              <a:spcBef>
                <a:spcPts val="229"/>
              </a:spcBef>
              <a:buChar char="–"/>
              <a:tabLst>
                <a:tab pos="1778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LOW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77800" indent="-152400">
              <a:lnSpc>
                <a:spcPct val="100000"/>
              </a:lnSpc>
              <a:spcBef>
                <a:spcPts val="229"/>
              </a:spcBef>
              <a:buChar char="–"/>
              <a:tabLst>
                <a:tab pos="1778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not fixed,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depends on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associated level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voltage</a:t>
            </a:r>
            <a:endParaRPr sz="1800">
              <a:latin typeface="Trebuchet MS"/>
              <a:cs typeface="Trebuchet MS"/>
            </a:endParaRPr>
          </a:p>
          <a:p>
            <a:pPr marL="276860" indent="-251460">
              <a:lnSpc>
                <a:spcPct val="100000"/>
              </a:lnSpc>
              <a:spcBef>
                <a:spcPts val="309"/>
              </a:spcBef>
              <a:buChar char="•"/>
              <a:tabLst>
                <a:tab pos="276860" algn="l"/>
              </a:tabLst>
            </a:pP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Bit transfer (level</a:t>
            </a:r>
            <a:r>
              <a:rPr sz="24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triggered)</a:t>
            </a:r>
            <a:endParaRPr sz="2400">
              <a:latin typeface="Trebuchet MS"/>
              <a:cs typeface="Trebuchet MS"/>
            </a:endParaRPr>
          </a:p>
          <a:p>
            <a:pPr marL="177800" indent="-152400">
              <a:lnSpc>
                <a:spcPct val="100000"/>
              </a:lnSpc>
              <a:spcBef>
                <a:spcPts val="219"/>
              </a:spcBef>
              <a:buChar char="–"/>
              <a:tabLst>
                <a:tab pos="177800" algn="l"/>
                <a:tab pos="10541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SCL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= 1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SDA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valid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77800" indent="-152400">
              <a:lnSpc>
                <a:spcPct val="100000"/>
              </a:lnSpc>
              <a:spcBef>
                <a:spcPts val="229"/>
              </a:spcBef>
              <a:buChar char="–"/>
              <a:tabLst>
                <a:tab pos="1778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one clock pulse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per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bit</a:t>
            </a:r>
            <a:endParaRPr sz="1800">
              <a:latin typeface="Trebuchet MS"/>
              <a:cs typeface="Trebuchet MS"/>
            </a:endParaRPr>
          </a:p>
          <a:p>
            <a:pPr marL="177800" indent="-152400">
              <a:lnSpc>
                <a:spcPct val="100000"/>
              </a:lnSpc>
              <a:spcBef>
                <a:spcPts val="229"/>
              </a:spcBef>
              <a:buChar char="–"/>
              <a:tabLst>
                <a:tab pos="1778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stable data during high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clocks</a:t>
            </a:r>
            <a:endParaRPr sz="1800">
              <a:latin typeface="Trebuchet MS"/>
              <a:cs typeface="Trebuchet MS"/>
            </a:endParaRPr>
          </a:p>
          <a:p>
            <a:pPr marL="177800" indent="-152400">
              <a:lnSpc>
                <a:spcPct val="100000"/>
              </a:lnSpc>
              <a:spcBef>
                <a:spcPts val="229"/>
              </a:spcBef>
              <a:buChar char="–"/>
              <a:tabLst>
                <a:tab pos="1778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data change during clocks low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9429" y="1220469"/>
            <a:ext cx="4711700" cy="1821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0220"/>
            <a:ext cx="1385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Fra</a:t>
            </a:r>
            <a:r>
              <a:rPr sz="3600" b="1" spc="-10" dirty="0">
                <a:latin typeface="Trebuchet MS"/>
                <a:cs typeface="Trebuchet MS"/>
              </a:rPr>
              <a:t>m</a:t>
            </a:r>
            <a:r>
              <a:rPr sz="3600" b="1" dirty="0"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42390"/>
            <a:ext cx="3586479" cy="36677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start condition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(S)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SDA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10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transition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when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SCL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=</a:t>
            </a:r>
            <a:r>
              <a:rPr sz="1800" spc="-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rebuchet MS"/>
              <a:cs typeface="Trebuchet MS"/>
            </a:endParaRPr>
          </a:p>
          <a:p>
            <a:pPr marL="201930" indent="-189230">
              <a:lnSpc>
                <a:spcPct val="100000"/>
              </a:lnSpc>
              <a:buChar char="•"/>
              <a:tabLst>
                <a:tab pos="20193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stop condition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(P)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SDA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01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transition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when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SCL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=</a:t>
            </a:r>
            <a:r>
              <a:rPr sz="1800" spc="-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rebuchet MS"/>
              <a:cs typeface="Trebuchet MS"/>
            </a:endParaRPr>
          </a:p>
          <a:p>
            <a:pPr marL="201930" indent="-189230">
              <a:lnSpc>
                <a:spcPct val="100000"/>
              </a:lnSpc>
              <a:spcBef>
                <a:spcPts val="5"/>
              </a:spcBef>
              <a:buChar char="•"/>
              <a:tabLst>
                <a:tab pos="20193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repeated start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(Sr)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start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generated instead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stop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rebuchet MS"/>
              <a:cs typeface="Trebuchet MS"/>
            </a:endParaRPr>
          </a:p>
          <a:p>
            <a:pPr marL="201930" indent="-189230">
              <a:lnSpc>
                <a:spcPct val="100000"/>
              </a:lnSpc>
              <a:buChar char="•"/>
              <a:tabLst>
                <a:tab pos="201930" algn="l"/>
              </a:tabLst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bus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state</a:t>
            </a:r>
            <a:endParaRPr sz="1800">
              <a:latin typeface="Trebuchet MS"/>
              <a:cs typeface="Trebuchet MS"/>
            </a:endParaRPr>
          </a:p>
          <a:p>
            <a:pPr marL="165100" indent="-152400">
              <a:lnSpc>
                <a:spcPct val="100000"/>
              </a:lnSpc>
              <a:spcBef>
                <a:spcPts val="229"/>
              </a:spcBef>
              <a:buChar char="–"/>
              <a:tabLst>
                <a:tab pos="165100" algn="l"/>
              </a:tabLst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busy …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after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 before next</a:t>
            </a:r>
            <a:r>
              <a:rPr sz="1800" spc="-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165100" indent="-152400">
              <a:lnSpc>
                <a:spcPct val="100000"/>
              </a:lnSpc>
              <a:spcBef>
                <a:spcPts val="229"/>
              </a:spcBef>
              <a:buChar char="–"/>
              <a:tabLst>
                <a:tab pos="1651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free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…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after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P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 before next</a:t>
            </a:r>
            <a:r>
              <a:rPr sz="1800" spc="-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2020" y="1520019"/>
            <a:ext cx="1988820" cy="1426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0" y="3375659"/>
            <a:ext cx="1968500" cy="1732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0220"/>
            <a:ext cx="27895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Masters and</a:t>
            </a:r>
            <a:r>
              <a:rPr b="1" spc="-6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Slaves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010919"/>
            <a:ext cx="6084570" cy="38900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ECAEE"/>
              </a:buClr>
              <a:buSzPct val="80357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Master</a:t>
            </a:r>
            <a:r>
              <a:rPr sz="2800" spc="-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device</a:t>
            </a:r>
            <a:endParaRPr sz="2800">
              <a:latin typeface="Trebuchet MS"/>
              <a:cs typeface="Trebuchet MS"/>
            </a:endParaRPr>
          </a:p>
          <a:p>
            <a:pPr marL="622300" lvl="1" indent="-152400">
              <a:lnSpc>
                <a:spcPct val="100000"/>
              </a:lnSpc>
              <a:spcBef>
                <a:spcPts val="450"/>
              </a:spcBef>
              <a:buChar char="–"/>
              <a:tabLst>
                <a:tab pos="6223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controls the</a:t>
            </a:r>
            <a:r>
              <a:rPr sz="1800" spc="-9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SCL</a:t>
            </a:r>
            <a:endParaRPr sz="1800">
              <a:latin typeface="Trebuchet MS"/>
              <a:cs typeface="Trebuchet MS"/>
            </a:endParaRPr>
          </a:p>
          <a:p>
            <a:pPr marL="622300" lvl="1" indent="-152400">
              <a:lnSpc>
                <a:spcPct val="100000"/>
              </a:lnSpc>
              <a:spcBef>
                <a:spcPts val="440"/>
              </a:spcBef>
              <a:buChar char="–"/>
              <a:tabLst>
                <a:tab pos="6223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starts and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stops data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transfer</a:t>
            </a:r>
            <a:endParaRPr sz="1800">
              <a:latin typeface="Trebuchet MS"/>
              <a:cs typeface="Trebuchet MS"/>
            </a:endParaRPr>
          </a:p>
          <a:p>
            <a:pPr marL="622300" lvl="1" indent="-152400">
              <a:lnSpc>
                <a:spcPct val="100000"/>
              </a:lnSpc>
              <a:spcBef>
                <a:spcPts val="450"/>
              </a:spcBef>
              <a:buChar char="–"/>
              <a:tabLst>
                <a:tab pos="6223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controls addressing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other devices</a:t>
            </a:r>
            <a:endParaRPr sz="1800">
              <a:latin typeface="Trebuchet MS"/>
              <a:cs typeface="Trebuchet MS"/>
            </a:endParaRPr>
          </a:p>
          <a:p>
            <a:pPr marL="304800" indent="-292100">
              <a:lnSpc>
                <a:spcPct val="100000"/>
              </a:lnSpc>
              <a:spcBef>
                <a:spcPts val="700"/>
              </a:spcBef>
              <a:buChar char="•"/>
              <a:tabLst>
                <a:tab pos="304800" algn="l"/>
              </a:tabLst>
            </a:pPr>
            <a:r>
              <a:rPr sz="2800" spc="-5" dirty="0">
                <a:solidFill>
                  <a:srgbClr val="3F3F3F"/>
                </a:solidFill>
                <a:latin typeface="Trebuchet MS"/>
                <a:cs typeface="Trebuchet MS"/>
              </a:rPr>
              <a:t>Slave</a:t>
            </a:r>
            <a:r>
              <a:rPr sz="2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device</a:t>
            </a:r>
            <a:endParaRPr sz="2800">
              <a:latin typeface="Trebuchet MS"/>
              <a:cs typeface="Trebuchet MS"/>
            </a:endParaRPr>
          </a:p>
          <a:p>
            <a:pPr marL="622300" lvl="1" indent="-152400">
              <a:lnSpc>
                <a:spcPct val="100000"/>
              </a:lnSpc>
              <a:spcBef>
                <a:spcPts val="450"/>
              </a:spcBef>
              <a:buChar char="–"/>
              <a:tabLst>
                <a:tab pos="6223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device addressed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by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 master</a:t>
            </a:r>
            <a:endParaRPr sz="1800">
              <a:latin typeface="Trebuchet MS"/>
              <a:cs typeface="Trebuchet MS"/>
            </a:endParaRPr>
          </a:p>
          <a:p>
            <a:pPr marL="304800" indent="-292100">
              <a:lnSpc>
                <a:spcPct val="100000"/>
              </a:lnSpc>
              <a:spcBef>
                <a:spcPts val="690"/>
              </a:spcBef>
              <a:buChar char="•"/>
              <a:tabLst>
                <a:tab pos="304800" algn="l"/>
              </a:tabLst>
            </a:pPr>
            <a:r>
              <a:rPr sz="2800" spc="-10" dirty="0">
                <a:solidFill>
                  <a:srgbClr val="3F3F3F"/>
                </a:solidFill>
                <a:latin typeface="Trebuchet MS"/>
                <a:cs typeface="Trebuchet MS"/>
              </a:rPr>
              <a:t>Transmitter/Receiver</a:t>
            </a:r>
            <a:endParaRPr sz="2800">
              <a:latin typeface="Trebuchet MS"/>
              <a:cs typeface="Trebuchet MS"/>
            </a:endParaRPr>
          </a:p>
          <a:p>
            <a:pPr marL="622300" lvl="1" indent="-152400">
              <a:lnSpc>
                <a:spcPct val="100000"/>
              </a:lnSpc>
              <a:spcBef>
                <a:spcPts val="450"/>
              </a:spcBef>
              <a:buChar char="–"/>
              <a:tabLst>
                <a:tab pos="6223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master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slave</a:t>
            </a:r>
            <a:endParaRPr sz="1800">
              <a:latin typeface="Trebuchet MS"/>
              <a:cs typeface="Trebuchet MS"/>
            </a:endParaRPr>
          </a:p>
          <a:p>
            <a:pPr marL="622300" lvl="1" indent="-152400">
              <a:lnSpc>
                <a:spcPct val="100000"/>
              </a:lnSpc>
              <a:spcBef>
                <a:spcPts val="450"/>
              </a:spcBef>
              <a:buChar char="–"/>
              <a:tabLst>
                <a:tab pos="6223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master-transmitter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sends data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slave-recevier</a:t>
            </a:r>
            <a:endParaRPr sz="1800">
              <a:latin typeface="Trebuchet MS"/>
              <a:cs typeface="Trebuchet MS"/>
            </a:endParaRPr>
          </a:p>
          <a:p>
            <a:pPr marL="622300" lvl="1" indent="-152400">
              <a:lnSpc>
                <a:spcPct val="100000"/>
              </a:lnSpc>
              <a:spcBef>
                <a:spcPts val="450"/>
              </a:spcBef>
              <a:buChar char="–"/>
              <a:tabLst>
                <a:tab pos="6223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master-receiver requires data from slave-transmitter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0220"/>
            <a:ext cx="20459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Data</a:t>
            </a:r>
            <a:r>
              <a:rPr b="1" spc="-7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1259"/>
            <a:ext cx="5846445" cy="419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data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bits are transferred after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start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condition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223520" indent="-210820">
              <a:lnSpc>
                <a:spcPct val="100000"/>
              </a:lnSpc>
              <a:buChar char="•"/>
              <a:tabLst>
                <a:tab pos="223520" algn="l"/>
              </a:tabLst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transmission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is byte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oriented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F3F3F"/>
              </a:buClr>
              <a:buFont typeface="Trebuchet MS"/>
              <a:buChar char="•"/>
            </a:pPr>
            <a:endParaRPr sz="2050">
              <a:latin typeface="Trebuchet MS"/>
              <a:cs typeface="Trebuchet MS"/>
            </a:endParaRPr>
          </a:p>
          <a:p>
            <a:pPr marL="223520" indent="-210820">
              <a:lnSpc>
                <a:spcPct val="100000"/>
              </a:lnSpc>
              <a:buChar char="•"/>
              <a:tabLst>
                <a:tab pos="223520" algn="l"/>
              </a:tabLst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byte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= 8 bits +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one acknowledge</a:t>
            </a:r>
            <a:r>
              <a:rPr sz="20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bit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3F3F3F"/>
              </a:buClr>
              <a:buFont typeface="Trebuchet MS"/>
              <a:buChar char="•"/>
            </a:pPr>
            <a:endParaRPr sz="2100">
              <a:latin typeface="Trebuchet MS"/>
              <a:cs typeface="Trebuchet MS"/>
            </a:endParaRPr>
          </a:p>
          <a:p>
            <a:pPr marL="223520" indent="-210820">
              <a:lnSpc>
                <a:spcPct val="100000"/>
              </a:lnSpc>
              <a:buChar char="•"/>
              <a:tabLst>
                <a:tab pos="223520" algn="l"/>
              </a:tabLst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most significant bit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(MSB)</a:t>
            </a:r>
            <a:r>
              <a:rPr sz="20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first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F3F3F"/>
              </a:buClr>
              <a:buFont typeface="Trebuchet MS"/>
              <a:buChar char="•"/>
            </a:pPr>
            <a:endParaRPr sz="2050">
              <a:latin typeface="Trebuchet MS"/>
              <a:cs typeface="Trebuchet MS"/>
            </a:endParaRPr>
          </a:p>
          <a:p>
            <a:pPr marL="223520" indent="-210820">
              <a:lnSpc>
                <a:spcPct val="100000"/>
              </a:lnSpc>
              <a:buChar char="•"/>
              <a:tabLst>
                <a:tab pos="223520" algn="l"/>
              </a:tabLst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slave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address is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also</a:t>
            </a:r>
            <a:r>
              <a:rPr sz="20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datum</a:t>
            </a:r>
            <a:endParaRPr sz="2000">
              <a:latin typeface="Trebuchet MS"/>
              <a:cs typeface="Trebuchet MS"/>
            </a:endParaRPr>
          </a:p>
          <a:p>
            <a:pPr marL="622300" lvl="1" indent="-152400">
              <a:lnSpc>
                <a:spcPct val="100000"/>
              </a:lnSpc>
              <a:spcBef>
                <a:spcPts val="20"/>
              </a:spcBef>
              <a:buChar char="–"/>
              <a:tabLst>
                <a:tab pos="6223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first byte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transferred</a:t>
            </a:r>
            <a:endParaRPr sz="1800">
              <a:latin typeface="Trebuchet MS"/>
              <a:cs typeface="Trebuchet MS"/>
            </a:endParaRPr>
          </a:p>
          <a:p>
            <a:pPr marL="961390" marR="2185670" lvl="1" indent="-491490">
              <a:lnSpc>
                <a:spcPts val="2180"/>
              </a:lnSpc>
              <a:spcBef>
                <a:spcPts val="65"/>
              </a:spcBef>
              <a:buChar char="–"/>
              <a:tabLst>
                <a:tab pos="6223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during the first byte transfer:  master is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transmitter</a:t>
            </a:r>
            <a:endParaRPr sz="1800">
              <a:latin typeface="Trebuchet MS"/>
              <a:cs typeface="Trebuchet MS"/>
            </a:endParaRPr>
          </a:p>
          <a:p>
            <a:pPr marL="466090">
              <a:lnSpc>
                <a:spcPct val="100000"/>
              </a:lnSpc>
              <a:spcBef>
                <a:spcPts val="85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addressed slave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receiver</a:t>
            </a:r>
            <a:endParaRPr sz="1800">
              <a:latin typeface="Trebuchet MS"/>
              <a:cs typeface="Trebuchet MS"/>
            </a:endParaRPr>
          </a:p>
          <a:p>
            <a:pPr marL="622300" lvl="1" indent="-152400">
              <a:lnSpc>
                <a:spcPct val="100000"/>
              </a:lnSpc>
              <a:spcBef>
                <a:spcPts val="60"/>
              </a:spcBef>
              <a:buChar char="–"/>
              <a:tabLst>
                <a:tab pos="6223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next bytes: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depends on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last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bit in address</a:t>
            </a:r>
            <a:r>
              <a:rPr sz="1800" spc="-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byte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26739"/>
            <a:ext cx="8153400" cy="3731260"/>
            <a:chOff x="0" y="3126739"/>
            <a:chExt cx="8153400" cy="3731260"/>
          </a:xfrm>
        </p:grpSpPr>
        <p:sp>
          <p:nvSpPr>
            <p:cNvPr id="3" name="object 3"/>
            <p:cNvSpPr/>
            <p:nvPr/>
          </p:nvSpPr>
          <p:spPr>
            <a:xfrm>
              <a:off x="0" y="3996689"/>
              <a:ext cx="477520" cy="28613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3126739"/>
              <a:ext cx="7696200" cy="30365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123587" y="0"/>
            <a:ext cx="4020820" cy="6858000"/>
            <a:chOff x="5123587" y="0"/>
            <a:chExt cx="4020820" cy="6858000"/>
          </a:xfrm>
        </p:grpSpPr>
        <p:sp>
          <p:nvSpPr>
            <p:cNvPr id="6" name="object 6"/>
            <p:cNvSpPr/>
            <p:nvPr/>
          </p:nvSpPr>
          <p:spPr>
            <a:xfrm>
              <a:off x="5128259" y="4171950"/>
              <a:ext cx="4006850" cy="2669540"/>
            </a:xfrm>
            <a:custGeom>
              <a:avLst/>
              <a:gdLst/>
              <a:ahLst/>
              <a:cxnLst/>
              <a:rect l="l" t="t" r="r" b="b"/>
              <a:pathLst>
                <a:path w="4006850" h="2669540">
                  <a:moveTo>
                    <a:pt x="0" y="2669540"/>
                  </a:moveTo>
                  <a:lnTo>
                    <a:pt x="4006849" y="0"/>
                  </a:lnTo>
                </a:path>
              </a:pathLst>
            </a:custGeom>
            <a:ln w="9344">
              <a:solidFill>
                <a:srgbClr val="5E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6889" y="3810"/>
              <a:ext cx="2277109" cy="68541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6769" y="0"/>
              <a:ext cx="1967229" cy="68541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11619" y="3903979"/>
              <a:ext cx="2532379" cy="29489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88810" y="0"/>
              <a:ext cx="2155190" cy="68541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63889" y="0"/>
              <a:ext cx="880109" cy="68541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4500" y="0"/>
              <a:ext cx="1079500" cy="68541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39100" y="4870450"/>
              <a:ext cx="1104900" cy="19837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5940" y="490220"/>
            <a:ext cx="2882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Data Transfer </a:t>
            </a:r>
            <a:r>
              <a:rPr b="1" dirty="0">
                <a:latin typeface="Trebuchet MS"/>
                <a:cs typeface="Trebuchet MS"/>
              </a:rPr>
              <a:t>-</a:t>
            </a:r>
            <a:r>
              <a:rPr b="1" spc="-7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SCL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5940" y="1271269"/>
            <a:ext cx="6299835" cy="14757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330"/>
              </a:spcBef>
              <a:buChar char="•"/>
              <a:tabLst>
                <a:tab pos="20193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master sets SCL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= 0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 generates pulse for each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bit</a:t>
            </a:r>
            <a:endParaRPr sz="1800">
              <a:latin typeface="Trebuchet MS"/>
              <a:cs typeface="Trebuchet MS"/>
            </a:endParaRPr>
          </a:p>
          <a:p>
            <a:pPr marL="201930" indent="-189230">
              <a:lnSpc>
                <a:spcPct val="100000"/>
              </a:lnSpc>
              <a:spcBef>
                <a:spcPts val="229"/>
              </a:spcBef>
              <a:buChar char="•"/>
              <a:tabLst>
                <a:tab pos="201930" algn="l"/>
              </a:tabLst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8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pulses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for data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bits are followed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one pulse for ack.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bit</a:t>
            </a:r>
            <a:endParaRPr sz="1800">
              <a:latin typeface="Trebuchet MS"/>
              <a:cs typeface="Trebuchet MS"/>
            </a:endParaRPr>
          </a:p>
          <a:p>
            <a:pPr marL="201930" indent="-189230">
              <a:lnSpc>
                <a:spcPct val="100000"/>
              </a:lnSpc>
              <a:spcBef>
                <a:spcPts val="229"/>
              </a:spcBef>
              <a:buChar char="•"/>
              <a:tabLst>
                <a:tab pos="20193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after</a:t>
            </a:r>
            <a:r>
              <a:rPr sz="18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ack.</a:t>
            </a:r>
            <a:endParaRPr sz="1800">
              <a:latin typeface="Trebuchet MS"/>
              <a:cs typeface="Trebuchet MS"/>
            </a:endParaRPr>
          </a:p>
          <a:p>
            <a:pPr marL="605790" lvl="1" indent="-135890">
              <a:lnSpc>
                <a:spcPct val="100000"/>
              </a:lnSpc>
              <a:spcBef>
                <a:spcPts val="200"/>
              </a:spcBef>
              <a:buChar char="–"/>
              <a:tabLst>
                <a:tab pos="605790" algn="l"/>
              </a:tabLst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master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tries to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generate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next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byte’s first</a:t>
            </a:r>
            <a:r>
              <a:rPr sz="1600" spc="-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pulse</a:t>
            </a:r>
            <a:endParaRPr sz="1600">
              <a:latin typeface="Trebuchet MS"/>
              <a:cs typeface="Trebuchet MS"/>
            </a:endParaRPr>
          </a:p>
          <a:p>
            <a:pPr marL="605790" lvl="1" indent="-135890">
              <a:lnSpc>
                <a:spcPct val="100000"/>
              </a:lnSpc>
              <a:spcBef>
                <a:spcPts val="210"/>
              </a:spcBef>
              <a:buChar char="–"/>
              <a:tabLst>
                <a:tab pos="605790" algn="l"/>
              </a:tabLst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slave can </a:t>
            </a:r>
            <a:r>
              <a:rPr sz="1600" spc="-10" dirty="0">
                <a:solidFill>
                  <a:srgbClr val="3F3F3F"/>
                </a:solidFill>
                <a:latin typeface="Trebuchet MS"/>
                <a:cs typeface="Trebuchet MS"/>
              </a:rPr>
              <a:t>hold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SCL </a:t>
            </a:r>
            <a:r>
              <a:rPr sz="1600" spc="-10" dirty="0">
                <a:solidFill>
                  <a:srgbClr val="3F3F3F"/>
                </a:solidFill>
                <a:latin typeface="Trebuchet MS"/>
                <a:cs typeface="Trebuchet MS"/>
              </a:rPr>
              <a:t>low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master switches to wait</a:t>
            </a:r>
            <a:r>
              <a:rPr sz="1600" spc="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state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48000"/>
            <a:ext cx="8547100" cy="3810000"/>
            <a:chOff x="0" y="3048000"/>
            <a:chExt cx="8547100" cy="3810000"/>
          </a:xfrm>
        </p:grpSpPr>
        <p:sp>
          <p:nvSpPr>
            <p:cNvPr id="3" name="object 3"/>
            <p:cNvSpPr/>
            <p:nvPr/>
          </p:nvSpPr>
          <p:spPr>
            <a:xfrm>
              <a:off x="0" y="3996689"/>
              <a:ext cx="477520" cy="28613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3048000"/>
              <a:ext cx="8089900" cy="30365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123587" y="0"/>
            <a:ext cx="4020820" cy="6858000"/>
            <a:chOff x="5123587" y="0"/>
            <a:chExt cx="4020820" cy="6858000"/>
          </a:xfrm>
        </p:grpSpPr>
        <p:sp>
          <p:nvSpPr>
            <p:cNvPr id="6" name="object 6"/>
            <p:cNvSpPr/>
            <p:nvPr/>
          </p:nvSpPr>
          <p:spPr>
            <a:xfrm>
              <a:off x="5128259" y="4171950"/>
              <a:ext cx="4006850" cy="2669540"/>
            </a:xfrm>
            <a:custGeom>
              <a:avLst/>
              <a:gdLst/>
              <a:ahLst/>
              <a:cxnLst/>
              <a:rect l="l" t="t" r="r" b="b"/>
              <a:pathLst>
                <a:path w="4006850" h="2669540">
                  <a:moveTo>
                    <a:pt x="0" y="2669540"/>
                  </a:moveTo>
                  <a:lnTo>
                    <a:pt x="4006849" y="0"/>
                  </a:lnTo>
                </a:path>
              </a:pathLst>
            </a:custGeom>
            <a:ln w="9344">
              <a:solidFill>
                <a:srgbClr val="5E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6889" y="3810"/>
              <a:ext cx="2277109" cy="68541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6769" y="0"/>
              <a:ext cx="1967229" cy="68541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11619" y="3903979"/>
              <a:ext cx="2532379" cy="29489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88810" y="0"/>
              <a:ext cx="2155190" cy="68541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63889" y="0"/>
              <a:ext cx="880109" cy="68541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4500" y="0"/>
              <a:ext cx="1079500" cy="68541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39100" y="4870450"/>
              <a:ext cx="1104900" cy="19837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5940" y="490220"/>
            <a:ext cx="29197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Data Transfer </a:t>
            </a:r>
            <a:r>
              <a:rPr b="1" dirty="0">
                <a:latin typeface="Trebuchet MS"/>
                <a:cs typeface="Trebuchet MS"/>
              </a:rPr>
              <a:t>-</a:t>
            </a:r>
            <a:r>
              <a:rPr b="1" spc="-7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SDA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5940" y="1118869"/>
            <a:ext cx="6684645" cy="15709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5ECAEE"/>
              </a:buClr>
              <a:buSzPct val="80555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data bits are generated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transmitter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as SCL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pulses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9-th pulse:</a:t>
            </a:r>
            <a:endParaRPr sz="1800">
              <a:latin typeface="Trebuchet MS"/>
              <a:cs typeface="Trebuchet MS"/>
            </a:endParaRPr>
          </a:p>
          <a:p>
            <a:pPr marL="605790" lvl="1" indent="-135890">
              <a:lnSpc>
                <a:spcPct val="100000"/>
              </a:lnSpc>
              <a:spcBef>
                <a:spcPts val="400"/>
              </a:spcBef>
              <a:buChar char="–"/>
              <a:tabLst>
                <a:tab pos="605790" algn="l"/>
              </a:tabLst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transmitter releases</a:t>
            </a:r>
            <a:r>
              <a:rPr sz="16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SDA</a:t>
            </a:r>
            <a:endParaRPr sz="1600">
              <a:latin typeface="Trebuchet MS"/>
              <a:cs typeface="Trebuchet MS"/>
            </a:endParaRPr>
          </a:p>
          <a:p>
            <a:pPr marL="605790" lvl="1" indent="-135890">
              <a:lnSpc>
                <a:spcPct val="100000"/>
              </a:lnSpc>
              <a:spcBef>
                <a:spcPts val="390"/>
              </a:spcBef>
              <a:buChar char="–"/>
              <a:tabLst>
                <a:tab pos="605790" algn="l"/>
              </a:tabLst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receiver must hold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SDA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low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order to ack. received</a:t>
            </a:r>
            <a:r>
              <a:rPr sz="16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  <a:p>
            <a:pPr marL="605790" lvl="1" indent="-135890">
              <a:lnSpc>
                <a:spcPct val="100000"/>
              </a:lnSpc>
              <a:spcBef>
                <a:spcPts val="400"/>
              </a:spcBef>
              <a:buChar char="–"/>
              <a:tabLst>
                <a:tab pos="605790" algn="l"/>
              </a:tabLst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slave must release SDA after ack. bit (allows master to end</a:t>
            </a:r>
            <a:r>
              <a:rPr sz="16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frame)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0220"/>
            <a:ext cx="2438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rebuchet MS"/>
                <a:cs typeface="Trebuchet MS"/>
              </a:rPr>
              <a:t>Multiple</a:t>
            </a:r>
            <a:r>
              <a:rPr b="1" spc="-5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Masters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8491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176020"/>
            <a:ext cx="398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More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bus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controllers can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be</a:t>
            </a:r>
            <a:r>
              <a:rPr sz="1800" spc="-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connected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846579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838959"/>
            <a:ext cx="412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Several masters can start frame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at</a:t>
            </a:r>
            <a:r>
              <a:rPr sz="1800" spc="-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50952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2500629"/>
            <a:ext cx="321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Synchronization needed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SCL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17246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3163570"/>
            <a:ext cx="273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Arbitration needed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SDA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834129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39" y="3825240"/>
            <a:ext cx="41325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Using wired-AND connection to</a:t>
            </a:r>
            <a:r>
              <a:rPr sz="18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SCL/SDA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0220"/>
            <a:ext cx="339915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Benefits </a:t>
            </a:r>
            <a:r>
              <a:rPr spc="-5" dirty="0"/>
              <a:t>and</a:t>
            </a:r>
            <a:r>
              <a:rPr spc="-50" dirty="0"/>
              <a:t> </a:t>
            </a:r>
            <a:r>
              <a:rPr spc="-5" dirty="0"/>
              <a:t>Drawbacks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0140"/>
            <a:ext cx="1219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972819"/>
            <a:ext cx="6426835" cy="17767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Only two wires are required</a:t>
            </a:r>
            <a:endParaRPr sz="1800">
              <a:latin typeface="Trebuchet MS"/>
              <a:cs typeface="Trebuchet MS"/>
            </a:endParaRPr>
          </a:p>
          <a:p>
            <a:pPr marL="12700" marR="635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I2C is well suited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boards with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many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devices connected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on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bus.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Reduce the cost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complexity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circuit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additional  devices are added to the</a:t>
            </a:r>
            <a:r>
              <a:rPr sz="1800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system.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21460"/>
            <a:ext cx="1219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195829"/>
            <a:ext cx="1219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272790"/>
            <a:ext cx="1219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3252470"/>
            <a:ext cx="6426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Due to the presence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only two wires, there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additional  complexity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handling the overhead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addressing and  acknowledgments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222750"/>
            <a:ext cx="1219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4202429"/>
            <a:ext cx="6424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This can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inefficient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simple configurations and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direct-  link interface such as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SPI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might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be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preferred.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651000"/>
            <a:ext cx="6015809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08659"/>
            <a:ext cx="1308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H</a:t>
            </a:r>
            <a:r>
              <a:rPr sz="3200" spc="-5" dirty="0"/>
              <a:t>i</a:t>
            </a:r>
            <a:r>
              <a:rPr sz="3200" dirty="0"/>
              <a:t>s</a:t>
            </a:r>
            <a:r>
              <a:rPr sz="3200" spc="-5" dirty="0"/>
              <a:t>t</a:t>
            </a:r>
            <a:r>
              <a:rPr sz="3200" spc="-10" dirty="0"/>
              <a:t>o</a:t>
            </a:r>
            <a:r>
              <a:rPr sz="3200" dirty="0"/>
              <a:t>ry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348740"/>
            <a:ext cx="1219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1328420"/>
            <a:ext cx="634936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When connecting multiple devices to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microcontroller, the  address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data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lines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each device were conventionally  connected individually. This would take up precious pins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on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microcontroller, result in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lot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traces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PCB, and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require more components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connect everything together.  This made these systems expensive to produce and  susceptible to interference and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noise.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726179"/>
            <a:ext cx="1219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439" y="3705859"/>
            <a:ext cx="63500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To solve this problem, Philips developed Inter-IC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bus, or I2C,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 the 1980s. I2C is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low-bandwidth, short distance protocol  for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board communications.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All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devices are connected  through two wires: serial data (SDA)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serial clock (SCL).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42620"/>
            <a:ext cx="1718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33731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69" y="1328420"/>
            <a:ext cx="5162550" cy="177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Used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moving data simply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quickly from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one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device to another</a:t>
            </a:r>
            <a:endParaRPr sz="1800">
              <a:latin typeface="Trebuchet MS"/>
              <a:cs typeface="Trebuchet MS"/>
            </a:endParaRPr>
          </a:p>
          <a:p>
            <a:pPr marL="12700" marR="3564890">
              <a:lnSpc>
                <a:spcPct val="146100"/>
              </a:lnSpc>
              <a:spcBef>
                <a:spcPts val="5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Serial</a:t>
            </a:r>
            <a:r>
              <a:rPr sz="1800" spc="-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Interface  Synchronous  Bidirectional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011679"/>
            <a:ext cx="195580" cy="1047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42620"/>
            <a:ext cx="1718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33604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69" y="1328420"/>
            <a:ext cx="301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I2C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Synchronous</a:t>
            </a:r>
            <a:r>
              <a:rPr sz="1800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protocol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1737360"/>
            <a:ext cx="154940" cy="590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229" dirty="0">
                <a:solidFill>
                  <a:srgbClr val="5ECAEE"/>
                </a:solidFill>
                <a:latin typeface="UnDotum"/>
                <a:cs typeface="UnDotum"/>
              </a:rPr>
              <a:t></a:t>
            </a:r>
            <a:endParaRPr sz="125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spc="-229" dirty="0">
                <a:solidFill>
                  <a:srgbClr val="5ECAEE"/>
                </a:solidFill>
                <a:latin typeface="UnDotum"/>
                <a:cs typeface="UnDotum"/>
              </a:rPr>
              <a:t>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019" y="1601470"/>
            <a:ext cx="5434965" cy="16230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The data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clocked along with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clock</a:t>
            </a:r>
            <a:r>
              <a:rPr sz="1600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signal(SCL).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The clock signal controls when data is changed and when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it 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should be read.</a:t>
            </a:r>
            <a:endParaRPr sz="1600">
              <a:latin typeface="Trebuchet MS"/>
              <a:cs typeface="Trebuchet MS"/>
            </a:endParaRPr>
          </a:p>
          <a:p>
            <a:pPr marL="12700" marR="300355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Since I2C is synchronous, the clock rate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can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vary, unlike  asynchronous (RS-232 style)</a:t>
            </a:r>
            <a:r>
              <a:rPr sz="16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communications.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272033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229" dirty="0">
                <a:solidFill>
                  <a:srgbClr val="5ECAEE"/>
                </a:solidFill>
                <a:latin typeface="UnDotum"/>
                <a:cs typeface="UnDotum"/>
              </a:rPr>
              <a:t></a:t>
            </a:r>
            <a:endParaRPr sz="1250">
              <a:latin typeface="UnDotum"/>
              <a:cs typeface="UnDot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42620"/>
            <a:ext cx="1718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33731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69" y="1328420"/>
            <a:ext cx="304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I2C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Master-Slave</a:t>
            </a:r>
            <a:r>
              <a:rPr sz="1800" spc="-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protocol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1737360"/>
            <a:ext cx="154940" cy="590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229" dirty="0">
                <a:solidFill>
                  <a:srgbClr val="5ECAEE"/>
                </a:solidFill>
                <a:latin typeface="UnDotum"/>
                <a:cs typeface="UnDotum"/>
              </a:rPr>
              <a:t></a:t>
            </a:r>
            <a:endParaRPr sz="125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spc="-229" dirty="0">
                <a:solidFill>
                  <a:srgbClr val="5ECAEE"/>
                </a:solidFill>
                <a:latin typeface="UnDotum"/>
                <a:cs typeface="UnDotum"/>
              </a:rPr>
              <a:t>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019" y="1604010"/>
            <a:ext cx="5267325" cy="17475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The Master device controls the clock (SCL).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The slave devices may hold the clock low to prevent data  transfer.</a:t>
            </a:r>
            <a:endParaRPr sz="1600">
              <a:latin typeface="Trebuchet MS"/>
              <a:cs typeface="Trebuchet MS"/>
            </a:endParaRPr>
          </a:p>
          <a:p>
            <a:pPr marL="12700" marR="330835">
              <a:lnSpc>
                <a:spcPct val="151600"/>
              </a:lnSpc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No data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transferred unless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clock signal is present.  All slaves are controlled by the master</a:t>
            </a:r>
            <a:r>
              <a:rPr sz="16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clock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2720339"/>
            <a:ext cx="154940" cy="591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229" dirty="0">
                <a:solidFill>
                  <a:srgbClr val="5ECAEE"/>
                </a:solidFill>
                <a:latin typeface="UnDotum"/>
                <a:cs typeface="UnDotum"/>
              </a:rPr>
              <a:t></a:t>
            </a:r>
            <a:endParaRPr sz="125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spc="-229" dirty="0">
                <a:solidFill>
                  <a:srgbClr val="5ECAEE"/>
                </a:solidFill>
                <a:latin typeface="UnDotum"/>
                <a:cs typeface="UnDotum"/>
              </a:rPr>
              <a:t></a:t>
            </a:r>
            <a:endParaRPr sz="1250">
              <a:latin typeface="UnDotum"/>
              <a:cs typeface="UnDot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42620"/>
            <a:ext cx="1718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26111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69" y="1252220"/>
            <a:ext cx="3059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I2C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Bidirectional</a:t>
            </a:r>
            <a:r>
              <a:rPr sz="18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protocol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166116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229" dirty="0">
                <a:solidFill>
                  <a:srgbClr val="5ECAEE"/>
                </a:solidFill>
                <a:latin typeface="UnDotum"/>
                <a:cs typeface="UnDotum"/>
              </a:rPr>
              <a:t>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019" y="1652270"/>
            <a:ext cx="5205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Data is sent either direction 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on the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serial data line (SDA)  by the master or</a:t>
            </a:r>
            <a:r>
              <a:rPr sz="16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rebuchet MS"/>
                <a:cs typeface="Trebuchet MS"/>
              </a:rPr>
              <a:t>slave.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42620"/>
            <a:ext cx="1718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33731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5ECAEE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69" y="1328420"/>
            <a:ext cx="4464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I2C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006FBF"/>
                </a:solidFill>
                <a:latin typeface="Trebuchet MS"/>
                <a:cs typeface="Trebuchet MS"/>
              </a:rPr>
              <a:t>Serial Interface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only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two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signals: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1737360"/>
            <a:ext cx="17208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00" dirty="0">
                <a:solidFill>
                  <a:srgbClr val="5ECAEE"/>
                </a:solidFill>
                <a:latin typeface="UnDotum"/>
                <a:cs typeface="UnDotum"/>
              </a:rPr>
              <a:t>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019" y="1729740"/>
            <a:ext cx="347535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9515" algn="l"/>
              </a:tabLst>
            </a:pPr>
            <a:r>
              <a:rPr sz="1600" dirty="0">
                <a:solidFill>
                  <a:srgbClr val="006FBF"/>
                </a:solidFill>
                <a:latin typeface="Trebuchet MS"/>
                <a:cs typeface="Trebuchet MS"/>
              </a:rPr>
              <a:t>SDA	</a:t>
            </a:r>
            <a:r>
              <a:rPr sz="1600" spc="-5" dirty="0">
                <a:solidFill>
                  <a:srgbClr val="006FBF"/>
                </a:solidFill>
                <a:latin typeface="Trebuchet MS"/>
                <a:cs typeface="Trebuchet MS"/>
              </a:rPr>
              <a:t>Serial</a:t>
            </a:r>
            <a:r>
              <a:rPr sz="1600" spc="-70" dirty="0">
                <a:solidFill>
                  <a:srgbClr val="006FB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006FB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9969" y="2099309"/>
            <a:ext cx="477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line transfers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data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from the</a:t>
            </a:r>
            <a:r>
              <a:rPr sz="1800" spc="-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master.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539" y="2508249"/>
            <a:ext cx="17208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00" dirty="0">
                <a:solidFill>
                  <a:srgbClr val="5ECAEE"/>
                </a:solidFill>
                <a:latin typeface="UnDotum"/>
                <a:cs typeface="UnDotum"/>
              </a:rPr>
              <a:t>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0019" y="2500629"/>
            <a:ext cx="35483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9515" algn="l"/>
              </a:tabLst>
            </a:pPr>
            <a:r>
              <a:rPr sz="1600" spc="-5" dirty="0">
                <a:solidFill>
                  <a:srgbClr val="006FBF"/>
                </a:solidFill>
                <a:latin typeface="Trebuchet MS"/>
                <a:cs typeface="Trebuchet MS"/>
              </a:rPr>
              <a:t>SCL	Serial</a:t>
            </a:r>
            <a:r>
              <a:rPr sz="1600" spc="-75" dirty="0">
                <a:solidFill>
                  <a:srgbClr val="006FB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006FBF"/>
                </a:solidFill>
                <a:latin typeface="Trebuchet MS"/>
                <a:cs typeface="Trebuchet MS"/>
              </a:rPr>
              <a:t>Clock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969" y="2870200"/>
            <a:ext cx="531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controls when data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sent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when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it is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read.  The master controls SCK.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42620"/>
            <a:ext cx="1399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Features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8340" y="1272540"/>
            <a:ext cx="525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I2C has many important features worth</a:t>
            </a:r>
            <a:r>
              <a:rPr sz="1800" spc="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mentioning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569719"/>
            <a:ext cx="1219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969" y="1549400"/>
            <a:ext cx="434086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It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supports multiple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sz="1800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speeds:</a:t>
            </a:r>
            <a:endParaRPr sz="1800">
              <a:latin typeface="Trebuchet MS"/>
              <a:cs typeface="Trebuchet MS"/>
            </a:endParaRPr>
          </a:p>
          <a:p>
            <a:pPr marL="280670" indent="-153035">
              <a:lnSpc>
                <a:spcPct val="100000"/>
              </a:lnSpc>
              <a:spcBef>
                <a:spcPts val="10"/>
              </a:spcBef>
              <a:buChar char="-"/>
              <a:tabLst>
                <a:tab pos="281305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standard (100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kbps)</a:t>
            </a:r>
            <a:endParaRPr sz="1800">
              <a:latin typeface="Trebuchet MS"/>
              <a:cs typeface="Trebuchet MS"/>
            </a:endParaRPr>
          </a:p>
          <a:p>
            <a:pPr marL="280670" indent="-153035">
              <a:lnSpc>
                <a:spcPct val="100000"/>
              </a:lnSpc>
              <a:spcBef>
                <a:spcPts val="20"/>
              </a:spcBef>
              <a:buChar char="-"/>
              <a:tabLst>
                <a:tab pos="281305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fast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(400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kbps)</a:t>
            </a:r>
            <a:endParaRPr sz="1800">
              <a:latin typeface="Trebuchet MS"/>
              <a:cs typeface="Trebuchet MS"/>
            </a:endParaRPr>
          </a:p>
          <a:p>
            <a:pPr marL="280670" indent="-153035">
              <a:lnSpc>
                <a:spcPct val="100000"/>
              </a:lnSpc>
              <a:spcBef>
                <a:spcPts val="10"/>
              </a:spcBef>
              <a:buChar char="-"/>
              <a:tabLst>
                <a:tab pos="281305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high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speed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(3.4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Mbps)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communications.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894076"/>
            <a:ext cx="121920" cy="25095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9969" y="2929890"/>
            <a:ext cx="6721475" cy="250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Built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collision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detection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338705" algn="l"/>
              </a:tabLst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7 bit or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10-bit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unique	Addressing</a:t>
            </a:r>
            <a:endParaRPr sz="1800">
              <a:latin typeface="Trebuchet MS"/>
              <a:cs typeface="Trebuchet MS"/>
            </a:endParaRPr>
          </a:p>
          <a:p>
            <a:pPr marL="12700" marR="3218815">
              <a:lnSpc>
                <a:spcPct val="100499"/>
              </a:lnSpc>
              <a:spcBef>
                <a:spcPts val="1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Multi-master support (arbitration)  Data broadcast (general call).  two-wired bus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data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transfers: serial, 8-bit oriented,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bi-directional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2180"/>
              </a:lnSpc>
              <a:spcBef>
                <a:spcPts val="65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master/slave relationships with multi-master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option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(arbitration)  master can operate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transmitter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18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receiver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95"/>
              </a:lnSpc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device count limit: max. capacitance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400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pF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0220"/>
            <a:ext cx="4405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Sample I2C</a:t>
            </a:r>
            <a:r>
              <a:rPr sz="2800" spc="-80" dirty="0"/>
              <a:t> </a:t>
            </a:r>
            <a:r>
              <a:rPr sz="2800" spc="-10" dirty="0"/>
              <a:t>implementation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3404870"/>
            <a:ext cx="1219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385820"/>
            <a:ext cx="6653530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Regardless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how many slave units are attached to the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I2C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bus,  there are only two signals connected to all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 them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439"/>
              </a:spcBef>
            </a:pP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All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devices must have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unique address to identify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it on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bus.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Slave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devices have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predefined address,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but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lower bits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address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can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be assigned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to allow for multiples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same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devices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bus.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98645"/>
            <a:ext cx="121920" cy="68834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50" spc="-10" dirty="0">
                <a:solidFill>
                  <a:srgbClr val="5ECAEE"/>
                </a:solidFill>
                <a:latin typeface="Trebuchet MS"/>
                <a:cs typeface="Trebuchet MS"/>
              </a:rPr>
              <a:t>•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1143000"/>
            <a:ext cx="6046470" cy="208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978</Words>
  <Application>Microsoft Office PowerPoint</Application>
  <PresentationFormat>On-screen Show (4:3)</PresentationFormat>
  <Paragraphs>179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History</vt:lpstr>
      <vt:lpstr>Overview</vt:lpstr>
      <vt:lpstr>Overview</vt:lpstr>
      <vt:lpstr>Overview</vt:lpstr>
      <vt:lpstr>Overview</vt:lpstr>
      <vt:lpstr>Overview</vt:lpstr>
      <vt:lpstr>Features</vt:lpstr>
      <vt:lpstr>Sample I2C implementation</vt:lpstr>
      <vt:lpstr>Theory of operation</vt:lpstr>
      <vt:lpstr>Standard Mode Wires And Signal</vt:lpstr>
      <vt:lpstr>Frame</vt:lpstr>
      <vt:lpstr>Masters and Slaves</vt:lpstr>
      <vt:lpstr>Data Transfer</vt:lpstr>
      <vt:lpstr>Data Transfer - SCL</vt:lpstr>
      <vt:lpstr>Data Transfer - SDA</vt:lpstr>
      <vt:lpstr>Multiple Masters</vt:lpstr>
      <vt:lpstr>Benefits and Drawbacks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</cp:revision>
  <dcterms:created xsi:type="dcterms:W3CDTF">2020-04-11T17:09:51Z</dcterms:created>
  <dcterms:modified xsi:type="dcterms:W3CDTF">2020-04-11T17:17:50Z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2016-09-16T00:00:00Z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2020-04-11T00:00:00Z</vt:filetime>
  </property>
</Properties>
</file>