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85117-5F27-45A1-A16A-057116D21E25}" v="1230" dt="2020-02-22T16:17:01.668"/>
    <p1510:client id="{126C8C45-1A27-41A0-BA8A-E0462E6042A6}" v="984" dt="2020-02-22T08:00:47.439"/>
    <p1510:client id="{13273650-2696-4FF5-ABA1-91B1BD2CE6F7}" v="148" dt="2020-02-22T05:56:39.022"/>
    <p1510:client id="{43C797B1-0B85-4668-B810-B95B9FBDD47E}" v="2574" dt="2020-02-21T21:06:54.689"/>
    <p1510:client id="{B9F47D7C-DCC7-4DB6-B37E-3E13628BDB38}" v="55" dt="2020-02-22T05:34:11.469"/>
    <p1510:client id="{FC5B9C8E-EA1F-4B29-BE3D-56FD1A43E1F9}" v="736" dt="2020-02-20T12:33:0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63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630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428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36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77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617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207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878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01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4070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533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2/22/2020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11573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50" r:id="rId5"/>
    <p:sldLayoutId id="2147483744" r:id="rId6"/>
    <p:sldLayoutId id="2147483745" r:id="rId7"/>
    <p:sldLayoutId id="2147483746" r:id="rId8"/>
    <p:sldLayoutId id="2147483749" r:id="rId9"/>
    <p:sldLayoutId id="2147483747" r:id="rId10"/>
    <p:sldLayoutId id="2147483748" r:id="rId11"/>
  </p:sldLayoutIdLst>
  <p:hf sldNum="0" hdr="0" ftr="0" dt="0"/>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30000" y="639098"/>
            <a:ext cx="4813072" cy="3494790"/>
          </a:xfrm>
        </p:spPr>
        <p:txBody>
          <a:bodyPr>
            <a:normAutofit/>
          </a:bodyPr>
          <a:lstStyle/>
          <a:p>
            <a:r>
              <a:rPr lang="en-US" sz="3800">
                <a:solidFill>
                  <a:srgbClr val="C00000"/>
                </a:solidFill>
                <a:latin typeface="Consolas"/>
              </a:rPr>
              <a:t>Sequential</a:t>
            </a:r>
            <a:br>
              <a:rPr lang="en-US" sz="3800" dirty="0">
                <a:solidFill>
                  <a:srgbClr val="C00000"/>
                </a:solidFill>
                <a:latin typeface="Consolas"/>
              </a:rPr>
            </a:br>
            <a:r>
              <a:rPr lang="en-US" sz="3800">
                <a:solidFill>
                  <a:srgbClr val="C00000"/>
                </a:solidFill>
                <a:latin typeface="Consolas"/>
              </a:rPr>
              <a:t>Circuits</a:t>
            </a:r>
            <a:br>
              <a:rPr lang="en-US" sz="3800" dirty="0">
                <a:solidFill>
                  <a:srgbClr val="C00000"/>
                </a:solidFill>
                <a:latin typeface="Consolas"/>
              </a:rPr>
            </a:br>
            <a:r>
              <a:rPr lang="en-US" sz="3800">
                <a:solidFill>
                  <a:srgbClr val="C00000"/>
                </a:solidFill>
                <a:latin typeface="Consolas"/>
              </a:rPr>
              <a:t>and it's</a:t>
            </a:r>
            <a:br>
              <a:rPr lang="en-US" sz="3800" dirty="0">
                <a:solidFill>
                  <a:srgbClr val="C00000"/>
                </a:solidFill>
                <a:latin typeface="Consolas"/>
              </a:rPr>
            </a:br>
            <a:br>
              <a:rPr lang="en-US" sz="3800" dirty="0">
                <a:solidFill>
                  <a:srgbClr val="C00000"/>
                </a:solidFill>
                <a:latin typeface="Consolas"/>
              </a:rPr>
            </a:br>
            <a:r>
              <a:rPr lang="en-US" sz="3800">
                <a:solidFill>
                  <a:srgbClr val="C00000"/>
                </a:solidFill>
                <a:latin typeface="Consolas"/>
              </a:rPr>
              <a:t>Industrial</a:t>
            </a:r>
            <a:br>
              <a:rPr lang="en-US" sz="3800" dirty="0">
                <a:solidFill>
                  <a:srgbClr val="C00000"/>
                </a:solidFill>
                <a:latin typeface="Consolas"/>
              </a:rPr>
            </a:br>
            <a:r>
              <a:rPr lang="en-US" sz="3800">
                <a:solidFill>
                  <a:srgbClr val="C00000"/>
                </a:solidFill>
                <a:latin typeface="Consolas"/>
              </a:rPr>
              <a:t>Application</a:t>
            </a:r>
            <a:endParaRPr lang="en-US" sz="3800">
              <a:solidFill>
                <a:srgbClr val="C00000"/>
              </a:solidFill>
              <a:latin typeface="Consolas"/>
              <a:cs typeface="Calibri Light"/>
            </a:endParaRPr>
          </a:p>
        </p:txBody>
      </p:sp>
      <p:sp>
        <p:nvSpPr>
          <p:cNvPr id="3" name="Subtitle 2"/>
          <p:cNvSpPr>
            <a:spLocks noGrp="1"/>
          </p:cNvSpPr>
          <p:nvPr>
            <p:ph type="subTitle" idx="1"/>
          </p:nvPr>
        </p:nvSpPr>
        <p:spPr>
          <a:xfrm>
            <a:off x="6729999" y="4455621"/>
            <a:ext cx="4829101" cy="1238616"/>
          </a:xfrm>
        </p:spPr>
        <p:txBody>
          <a:bodyPr vert="horz" lIns="91440" tIns="45720" rIns="91440" bIns="45720" rtlCol="0" anchor="t">
            <a:normAutofit/>
          </a:bodyPr>
          <a:lstStyle/>
          <a:p>
            <a:r>
              <a:rPr lang="en-US" dirty="0">
                <a:solidFill>
                  <a:schemeClr val="tx1">
                    <a:lumMod val="85000"/>
                    <a:lumOff val="15000"/>
                  </a:schemeClr>
                </a:solidFill>
                <a:cs typeface="Calibri Light"/>
              </a:rPr>
              <a:t>By : Md </a:t>
            </a:r>
            <a:r>
              <a:rPr lang="en-US">
                <a:solidFill>
                  <a:schemeClr val="tx1">
                    <a:lumMod val="85000"/>
                    <a:lumOff val="15000"/>
                  </a:schemeClr>
                </a:solidFill>
                <a:cs typeface="Calibri Light"/>
              </a:rPr>
              <a:t>shakil  ansari  </a:t>
            </a:r>
            <a:endParaRPr lang="en-US" dirty="0" err="1">
              <a:solidFill>
                <a:schemeClr val="tx1">
                  <a:lumMod val="85000"/>
                  <a:lumOff val="15000"/>
                </a:schemeClr>
              </a:solidFill>
            </a:endParaRPr>
          </a:p>
        </p:txBody>
      </p:sp>
      <p:pic>
        <p:nvPicPr>
          <p:cNvPr id="4" name="Picture 4" descr="A close up of a device&#10;&#10;Description generated with high confidence">
            <a:extLst>
              <a:ext uri="{FF2B5EF4-FFF2-40B4-BE49-F238E27FC236}">
                <a16:creationId xmlns:a16="http://schemas.microsoft.com/office/drawing/2014/main" id="{197DDDF4-655C-4887-9D54-4722E2C9539D}"/>
              </a:ext>
            </a:extLst>
          </p:cNvPr>
          <p:cNvPicPr>
            <a:picLocks noChangeAspect="1"/>
          </p:cNvPicPr>
          <p:nvPr/>
        </p:nvPicPr>
        <p:blipFill>
          <a:blip r:embed="rId2"/>
          <a:stretch>
            <a:fillRect/>
          </a:stretch>
        </p:blipFill>
        <p:spPr>
          <a:xfrm>
            <a:off x="633999" y="1509615"/>
            <a:ext cx="5462001" cy="3395297"/>
          </a:xfrm>
          <a:prstGeom prst="rect">
            <a:avLst/>
          </a:prstGeom>
        </p:spPr>
      </p:pic>
      <p:cxnSp>
        <p:nvCxnSpPr>
          <p:cNvPr id="24" name="Straight Connector 10">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12">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305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ED5F1-1F4B-41FD-BE44-A562A36A2321}"/>
              </a:ext>
            </a:extLst>
          </p:cNvPr>
          <p:cNvSpPr txBox="1"/>
          <p:nvPr/>
        </p:nvSpPr>
        <p:spPr>
          <a:xfrm>
            <a:off x="4152900" y="0"/>
            <a:ext cx="3848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FF0000"/>
                </a:solidFill>
              </a:rPr>
              <a:t>FLIP-FLOPs Contd..</a:t>
            </a:r>
            <a:r>
              <a:rPr lang="en-GB" sz="3600" dirty="0"/>
              <a:t>​</a:t>
            </a:r>
          </a:p>
        </p:txBody>
      </p:sp>
      <p:sp>
        <p:nvSpPr>
          <p:cNvPr id="3" name="TextBox 2">
            <a:extLst>
              <a:ext uri="{FF2B5EF4-FFF2-40B4-BE49-F238E27FC236}">
                <a16:creationId xmlns:a16="http://schemas.microsoft.com/office/drawing/2014/main" id="{43510FDA-30A7-4E29-A9CF-937413CF066D}"/>
              </a:ext>
            </a:extLst>
          </p:cNvPr>
          <p:cNvSpPr txBox="1"/>
          <p:nvPr/>
        </p:nvSpPr>
        <p:spPr>
          <a:xfrm>
            <a:off x="847725" y="581025"/>
            <a:ext cx="100584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solidFill>
                  <a:srgbClr val="00B050"/>
                </a:solidFill>
              </a:rPr>
              <a:t>D Flip-Flop : </a:t>
            </a:r>
            <a:r>
              <a:rPr lang="en-GB" sz="2400" dirty="0"/>
              <a:t>It is also called as transparent flip-flop. It works as buffer. Whatever input is applied ,appears at output .</a:t>
            </a:r>
          </a:p>
        </p:txBody>
      </p:sp>
      <p:pic>
        <p:nvPicPr>
          <p:cNvPr id="4" name="Picture 4" descr="A close up of a logo&#10;&#10;Description generated with very high confidence">
            <a:extLst>
              <a:ext uri="{FF2B5EF4-FFF2-40B4-BE49-F238E27FC236}">
                <a16:creationId xmlns:a16="http://schemas.microsoft.com/office/drawing/2014/main" id="{DC8E626B-19DB-43C3-A9C5-27070458D98B}"/>
              </a:ext>
            </a:extLst>
          </p:cNvPr>
          <p:cNvPicPr>
            <a:picLocks noChangeAspect="1"/>
          </p:cNvPicPr>
          <p:nvPr/>
        </p:nvPicPr>
        <p:blipFill>
          <a:blip r:embed="rId2"/>
          <a:stretch>
            <a:fillRect/>
          </a:stretch>
        </p:blipFill>
        <p:spPr>
          <a:xfrm>
            <a:off x="961524" y="2348010"/>
            <a:ext cx="3274594" cy="2051690"/>
          </a:xfrm>
          <a:prstGeom prst="rect">
            <a:avLst/>
          </a:prstGeom>
        </p:spPr>
      </p:pic>
      <p:pic>
        <p:nvPicPr>
          <p:cNvPr id="6" name="Picture 6" descr="A picture containing clock&#10;&#10;Description generated with very high confidence">
            <a:extLst>
              <a:ext uri="{FF2B5EF4-FFF2-40B4-BE49-F238E27FC236}">
                <a16:creationId xmlns:a16="http://schemas.microsoft.com/office/drawing/2014/main" id="{5091DBD1-1D14-46C1-833E-F334FA895E7F}"/>
              </a:ext>
            </a:extLst>
          </p:cNvPr>
          <p:cNvPicPr>
            <a:picLocks noChangeAspect="1"/>
          </p:cNvPicPr>
          <p:nvPr/>
        </p:nvPicPr>
        <p:blipFill>
          <a:blip r:embed="rId3"/>
          <a:stretch>
            <a:fillRect/>
          </a:stretch>
        </p:blipFill>
        <p:spPr>
          <a:xfrm>
            <a:off x="6679532" y="2434258"/>
            <a:ext cx="3194384" cy="1889220"/>
          </a:xfrm>
          <a:prstGeom prst="rect">
            <a:avLst/>
          </a:prstGeom>
        </p:spPr>
      </p:pic>
      <p:sp>
        <p:nvSpPr>
          <p:cNvPr id="5" name="TextBox 4">
            <a:extLst>
              <a:ext uri="{FF2B5EF4-FFF2-40B4-BE49-F238E27FC236}">
                <a16:creationId xmlns:a16="http://schemas.microsoft.com/office/drawing/2014/main" id="{11BD4E79-9A80-499A-9A06-D8B87829A93C}"/>
              </a:ext>
            </a:extLst>
          </p:cNvPr>
          <p:cNvSpPr txBox="1"/>
          <p:nvPr/>
        </p:nvSpPr>
        <p:spPr>
          <a:xfrm>
            <a:off x="1495425" y="45910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Logic Circuit</a:t>
            </a:r>
            <a:endParaRPr lang="en-GB" dirty="0"/>
          </a:p>
        </p:txBody>
      </p:sp>
      <p:sp>
        <p:nvSpPr>
          <p:cNvPr id="7" name="TextBox 6">
            <a:extLst>
              <a:ext uri="{FF2B5EF4-FFF2-40B4-BE49-F238E27FC236}">
                <a16:creationId xmlns:a16="http://schemas.microsoft.com/office/drawing/2014/main" id="{700CC57A-353F-470A-89F6-B860AD934B52}"/>
              </a:ext>
            </a:extLst>
          </p:cNvPr>
          <p:cNvSpPr txBox="1"/>
          <p:nvPr/>
        </p:nvSpPr>
        <p:spPr>
          <a:xfrm>
            <a:off x="7134224" y="45910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Truth Table</a:t>
            </a:r>
            <a:endParaRPr lang="en-GB" dirty="0"/>
          </a:p>
        </p:txBody>
      </p:sp>
    </p:spTree>
    <p:extLst>
      <p:ext uri="{BB962C8B-B14F-4D97-AF65-F5344CB8AC3E}">
        <p14:creationId xmlns:p14="http://schemas.microsoft.com/office/powerpoint/2010/main" val="288494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4E9DF-58B8-46E8-AB7A-4E64B71AC6A7}"/>
              </a:ext>
            </a:extLst>
          </p:cNvPr>
          <p:cNvSpPr txBox="1"/>
          <p:nvPr/>
        </p:nvSpPr>
        <p:spPr>
          <a:xfrm>
            <a:off x="4562475" y="133350"/>
            <a:ext cx="47339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0000"/>
                </a:solidFill>
                <a:ea typeface="+mn-lt"/>
                <a:cs typeface="+mn-lt"/>
              </a:rPr>
              <a:t>FLIP-FLOPs Contd..</a:t>
            </a:r>
            <a:r>
              <a:rPr lang="en-GB" sz="3600" dirty="0">
                <a:ea typeface="+mn-lt"/>
                <a:cs typeface="+mn-lt"/>
              </a:rPr>
              <a:t> </a:t>
            </a:r>
          </a:p>
          <a:p>
            <a:pPr algn="l"/>
            <a:endParaRPr lang="en-GB" sz="3600" dirty="0"/>
          </a:p>
        </p:txBody>
      </p:sp>
      <p:sp>
        <p:nvSpPr>
          <p:cNvPr id="3" name="TextBox 2">
            <a:extLst>
              <a:ext uri="{FF2B5EF4-FFF2-40B4-BE49-F238E27FC236}">
                <a16:creationId xmlns:a16="http://schemas.microsoft.com/office/drawing/2014/main" id="{071CDFA4-3939-4935-B014-2B19CA94A8DC}"/>
              </a:ext>
            </a:extLst>
          </p:cNvPr>
          <p:cNvSpPr txBox="1"/>
          <p:nvPr/>
        </p:nvSpPr>
        <p:spPr>
          <a:xfrm>
            <a:off x="819150" y="733425"/>
            <a:ext cx="110394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00B050"/>
                </a:solidFill>
              </a:rPr>
              <a:t>T Flip-Flop : </a:t>
            </a:r>
            <a:r>
              <a:rPr lang="en-GB" sz="2400"/>
              <a:t>It is also known as Toggle Flip flop.It toggles the present output whenever input is HIGH .</a:t>
            </a:r>
          </a:p>
          <a:p>
            <a:r>
              <a:rPr lang="en-GB" sz="2400"/>
              <a:t>It can be obtained by JK flip flop by simply short circuiting the J and K inputs.</a:t>
            </a:r>
            <a:endParaRPr lang="en-GB" sz="2400" dirty="0"/>
          </a:p>
        </p:txBody>
      </p:sp>
      <p:pic>
        <p:nvPicPr>
          <p:cNvPr id="4" name="Picture 4" descr="A close up of text on a white background&#10;&#10;Description generated with high confidence">
            <a:extLst>
              <a:ext uri="{FF2B5EF4-FFF2-40B4-BE49-F238E27FC236}">
                <a16:creationId xmlns:a16="http://schemas.microsoft.com/office/drawing/2014/main" id="{B703CA96-B2BC-43A6-9992-578DD04CF756}"/>
              </a:ext>
            </a:extLst>
          </p:cNvPr>
          <p:cNvPicPr>
            <a:picLocks noChangeAspect="1"/>
          </p:cNvPicPr>
          <p:nvPr/>
        </p:nvPicPr>
        <p:blipFill>
          <a:blip r:embed="rId2"/>
          <a:stretch>
            <a:fillRect/>
          </a:stretch>
        </p:blipFill>
        <p:spPr>
          <a:xfrm>
            <a:off x="1057275" y="2687337"/>
            <a:ext cx="3404936" cy="2065854"/>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6AC58D98-C454-40CE-875A-B368214B8B99}"/>
              </a:ext>
            </a:extLst>
          </p:cNvPr>
          <p:cNvPicPr>
            <a:picLocks noChangeAspect="1"/>
          </p:cNvPicPr>
          <p:nvPr/>
        </p:nvPicPr>
        <p:blipFill>
          <a:blip r:embed="rId3"/>
          <a:stretch>
            <a:fillRect/>
          </a:stretch>
        </p:blipFill>
        <p:spPr>
          <a:xfrm>
            <a:off x="7241005" y="2467823"/>
            <a:ext cx="3294647" cy="2283302"/>
          </a:xfrm>
          <a:prstGeom prst="rect">
            <a:avLst/>
          </a:prstGeom>
        </p:spPr>
      </p:pic>
      <p:sp>
        <p:nvSpPr>
          <p:cNvPr id="8" name="TextBox 7">
            <a:extLst>
              <a:ext uri="{FF2B5EF4-FFF2-40B4-BE49-F238E27FC236}">
                <a16:creationId xmlns:a16="http://schemas.microsoft.com/office/drawing/2014/main" id="{0143DD20-A645-466B-B9A7-B5D318BA4449}"/>
              </a:ext>
            </a:extLst>
          </p:cNvPr>
          <p:cNvSpPr txBox="1"/>
          <p:nvPr/>
        </p:nvSpPr>
        <p:spPr>
          <a:xfrm>
            <a:off x="1912018" y="49299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Logic Circuit</a:t>
            </a:r>
          </a:p>
        </p:txBody>
      </p:sp>
      <p:sp>
        <p:nvSpPr>
          <p:cNvPr id="9" name="TextBox 8">
            <a:extLst>
              <a:ext uri="{FF2B5EF4-FFF2-40B4-BE49-F238E27FC236}">
                <a16:creationId xmlns:a16="http://schemas.microsoft.com/office/drawing/2014/main" id="{A33E0E52-22EB-44DF-B838-BB7635FFFF8B}"/>
              </a:ext>
            </a:extLst>
          </p:cNvPr>
          <p:cNvSpPr txBox="1"/>
          <p:nvPr/>
        </p:nvSpPr>
        <p:spPr>
          <a:xfrm>
            <a:off x="8208043" y="49299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Truth Table</a:t>
            </a:r>
            <a:endParaRPr lang="en-GB" dirty="0"/>
          </a:p>
        </p:txBody>
      </p:sp>
    </p:spTree>
    <p:extLst>
      <p:ext uri="{BB962C8B-B14F-4D97-AF65-F5344CB8AC3E}">
        <p14:creationId xmlns:p14="http://schemas.microsoft.com/office/powerpoint/2010/main" val="223299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970DC-EDFA-4144-8A3E-A843B2B616D4}"/>
              </a:ext>
            </a:extLst>
          </p:cNvPr>
          <p:cNvSpPr txBox="1"/>
          <p:nvPr/>
        </p:nvSpPr>
        <p:spPr>
          <a:xfrm>
            <a:off x="4829175" y="0"/>
            <a:ext cx="28479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rgbClr val="FF0000"/>
                </a:solidFill>
                <a:cs typeface="Segoe UI"/>
              </a:rPr>
              <a:t>CONCLUSION</a:t>
            </a:r>
            <a:r>
              <a:rPr lang="en-GB" sz="3600" dirty="0">
                <a:cs typeface="Segoe UI"/>
              </a:rPr>
              <a:t> </a:t>
            </a:r>
            <a:r>
              <a:rPr lang="en-US" sz="3600">
                <a:cs typeface="Segoe UI"/>
              </a:rPr>
              <a:t>​</a:t>
            </a:r>
            <a:endParaRPr lang="en-US"/>
          </a:p>
          <a:p>
            <a:r>
              <a:rPr lang="en-GB" sz="3600">
                <a:cs typeface="Segoe UI"/>
              </a:rPr>
              <a:t>​</a:t>
            </a:r>
            <a:endParaRPr lang="en-GB" sz="3600" dirty="0">
              <a:cs typeface="Segoe UI"/>
            </a:endParaRPr>
          </a:p>
        </p:txBody>
      </p:sp>
      <p:sp>
        <p:nvSpPr>
          <p:cNvPr id="3" name="TextBox 2">
            <a:extLst>
              <a:ext uri="{FF2B5EF4-FFF2-40B4-BE49-F238E27FC236}">
                <a16:creationId xmlns:a16="http://schemas.microsoft.com/office/drawing/2014/main" id="{50619DE9-10A7-41E6-BD85-0A0E7B6D03B9}"/>
              </a:ext>
            </a:extLst>
          </p:cNvPr>
          <p:cNvSpPr txBox="1"/>
          <p:nvPr/>
        </p:nvSpPr>
        <p:spPr>
          <a:xfrm>
            <a:off x="457200" y="876300"/>
            <a:ext cx="108585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GB" sz="2400" dirty="0"/>
              <a:t>Any modern digital system or device is a combination of both combinational and </a:t>
            </a:r>
            <a:r>
              <a:rPr lang="en-GB" sz="2400"/>
              <a:t>sequential circuit .</a:t>
            </a:r>
            <a:endParaRPr lang="en-US"/>
          </a:p>
          <a:p>
            <a:endParaRPr lang="en-GB" sz="2400" dirty="0"/>
          </a:p>
          <a:p>
            <a:pPr marL="342900" indent="-342900">
              <a:buFont typeface="Wingdings"/>
              <a:buChar char="q"/>
            </a:pPr>
            <a:r>
              <a:rPr lang="en-GB" sz="2400"/>
              <a:t>Although sequential circuits play an important role in terms of holding digital information of any digital system .</a:t>
            </a:r>
            <a:endParaRPr lang="en-GB" sz="2400" dirty="0"/>
          </a:p>
          <a:p>
            <a:pPr marL="342900" indent="-342900">
              <a:buFont typeface="Wingdings"/>
              <a:buChar char="q"/>
            </a:pPr>
            <a:r>
              <a:rPr lang="en-GB" sz="2400"/>
              <a:t>Sequential circuits like counters ,registers and flip flops are the essential building blocks of a Digital system</a:t>
            </a:r>
            <a:endParaRPr lang="en-GB" sz="2400" dirty="0"/>
          </a:p>
          <a:p>
            <a:pPr marL="342900" indent="-342900">
              <a:buFont typeface="Wingdings"/>
              <a:buChar char="q"/>
            </a:pPr>
            <a:endParaRPr lang="en-GB" sz="2400" dirty="0"/>
          </a:p>
        </p:txBody>
      </p:sp>
      <p:pic>
        <p:nvPicPr>
          <p:cNvPr id="4" name="Picture 4" descr="A circuit board&#10;&#10;Description generated with very high confidence">
            <a:extLst>
              <a:ext uri="{FF2B5EF4-FFF2-40B4-BE49-F238E27FC236}">
                <a16:creationId xmlns:a16="http://schemas.microsoft.com/office/drawing/2014/main" id="{0BAB9AF3-C9AA-4785-8727-74FC2016C763}"/>
              </a:ext>
            </a:extLst>
          </p:cNvPr>
          <p:cNvPicPr>
            <a:picLocks noChangeAspect="1"/>
          </p:cNvPicPr>
          <p:nvPr/>
        </p:nvPicPr>
        <p:blipFill>
          <a:blip r:embed="rId2"/>
          <a:stretch>
            <a:fillRect/>
          </a:stretch>
        </p:blipFill>
        <p:spPr>
          <a:xfrm>
            <a:off x="3816517" y="3551303"/>
            <a:ext cx="4327357" cy="2648987"/>
          </a:xfrm>
          <a:prstGeom prst="rect">
            <a:avLst/>
          </a:prstGeom>
        </p:spPr>
      </p:pic>
    </p:spTree>
    <p:extLst>
      <p:ext uri="{BB962C8B-B14F-4D97-AF65-F5344CB8AC3E}">
        <p14:creationId xmlns:p14="http://schemas.microsoft.com/office/powerpoint/2010/main" val="120038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3631A-50C9-4DE4-A411-6CDC71C0E759}"/>
              </a:ext>
            </a:extLst>
          </p:cNvPr>
          <p:cNvSpPr txBox="1"/>
          <p:nvPr/>
        </p:nvSpPr>
        <p:spPr>
          <a:xfrm>
            <a:off x="4724400" y="-206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u="sng" dirty="0">
                <a:solidFill>
                  <a:srgbClr val="C00000"/>
                </a:solidFill>
              </a:rPr>
              <a:t>CONTENTS</a:t>
            </a:r>
            <a:endParaRPr lang="en-US" u="sng" dirty="0"/>
          </a:p>
        </p:txBody>
      </p:sp>
      <p:sp>
        <p:nvSpPr>
          <p:cNvPr id="3" name="TextBox 2">
            <a:extLst>
              <a:ext uri="{FF2B5EF4-FFF2-40B4-BE49-F238E27FC236}">
                <a16:creationId xmlns:a16="http://schemas.microsoft.com/office/drawing/2014/main" id="{D7823189-510D-4BE8-8738-8116DE9F72A1}"/>
              </a:ext>
            </a:extLst>
          </p:cNvPr>
          <p:cNvSpPr txBox="1"/>
          <p:nvPr/>
        </p:nvSpPr>
        <p:spPr>
          <a:xfrm>
            <a:off x="563005" y="892517"/>
            <a:ext cx="6501712"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q"/>
            </a:pPr>
            <a:r>
              <a:rPr lang="en-GB" sz="2400" dirty="0">
                <a:solidFill>
                  <a:schemeClr val="accent3">
                    <a:lumMod val="75000"/>
                  </a:schemeClr>
                </a:solidFill>
                <a:latin typeface="Consolas"/>
              </a:rPr>
              <a:t>INTRODUCTION</a:t>
            </a:r>
            <a:endParaRPr lang="en-US"/>
          </a:p>
          <a:p>
            <a:pPr marL="342900" indent="-342900">
              <a:buFont typeface="Wingdings"/>
              <a:buChar char="q"/>
            </a:pPr>
            <a:r>
              <a:rPr lang="en-GB" sz="2400" dirty="0">
                <a:solidFill>
                  <a:schemeClr val="accent3">
                    <a:lumMod val="75000"/>
                  </a:schemeClr>
                </a:solidFill>
                <a:latin typeface="Consolas"/>
              </a:rPr>
              <a:t>WHAT A SEQUENTIAL CIRCUIT IS</a:t>
            </a:r>
          </a:p>
          <a:p>
            <a:pPr marL="342900" indent="-342900">
              <a:buFont typeface="Wingdings"/>
              <a:buChar char="q"/>
            </a:pPr>
            <a:r>
              <a:rPr lang="en-GB" sz="2400" dirty="0">
                <a:solidFill>
                  <a:schemeClr val="accent3">
                    <a:lumMod val="75000"/>
                  </a:schemeClr>
                </a:solidFill>
                <a:latin typeface="Consolas"/>
              </a:rPr>
              <a:t>IMPORTANCE OF SEQUENTIAL CIRCUITS IN DESIGNING DIGITAL SYSTEM</a:t>
            </a:r>
          </a:p>
          <a:p>
            <a:pPr marL="342900" indent="-342900">
              <a:buFont typeface="Wingdings"/>
              <a:buChar char="q"/>
            </a:pPr>
            <a:r>
              <a:rPr lang="en-GB" sz="2400" dirty="0">
                <a:solidFill>
                  <a:schemeClr val="accent3">
                    <a:lumMod val="75000"/>
                  </a:schemeClr>
                </a:solidFill>
                <a:latin typeface="Consolas"/>
              </a:rPr>
              <a:t>VARIOUS TYPES OF SEQUENTIAL CIRCUITS</a:t>
            </a:r>
          </a:p>
          <a:p>
            <a:pPr marL="342900" indent="-342900">
              <a:buFont typeface="Wingdings"/>
              <a:buChar char="q"/>
            </a:pPr>
            <a:r>
              <a:rPr lang="en-GB" sz="2400" dirty="0">
                <a:solidFill>
                  <a:schemeClr val="accent3">
                    <a:lumMod val="75000"/>
                  </a:schemeClr>
                </a:solidFill>
                <a:latin typeface="Consolas"/>
              </a:rPr>
              <a:t>LATCH</a:t>
            </a:r>
          </a:p>
          <a:p>
            <a:pPr marL="914400" lvl="1" indent="-457200">
              <a:buAutoNum type="romanUcPeriod"/>
            </a:pPr>
            <a:r>
              <a:rPr lang="en-GB" sz="2400" dirty="0">
                <a:solidFill>
                  <a:srgbClr val="C00000"/>
                </a:solidFill>
                <a:latin typeface="Consolas"/>
                <a:ea typeface="+mn-lt"/>
                <a:cs typeface="+mn-lt"/>
              </a:rPr>
              <a:t>S-R LATCH</a:t>
            </a:r>
          </a:p>
          <a:p>
            <a:pPr marL="914400" lvl="1" indent="-457200">
              <a:buAutoNum type="romanUcPeriod"/>
            </a:pPr>
            <a:r>
              <a:rPr lang="en-GB" sz="2400" dirty="0">
                <a:solidFill>
                  <a:srgbClr val="C00000"/>
                </a:solidFill>
                <a:latin typeface="Consolas"/>
                <a:ea typeface="+mn-lt"/>
                <a:cs typeface="+mn-lt"/>
              </a:rPr>
              <a:t>D LATCH</a:t>
            </a:r>
          </a:p>
          <a:p>
            <a:pPr marL="342900" indent="-342900">
              <a:buFont typeface="Wingdings"/>
              <a:buChar char="q"/>
            </a:pPr>
            <a:r>
              <a:rPr lang="en-GB" sz="2400" dirty="0">
                <a:solidFill>
                  <a:schemeClr val="accent3">
                    <a:lumMod val="75000"/>
                  </a:schemeClr>
                </a:solidFill>
                <a:latin typeface="Consolas"/>
                <a:ea typeface="+mn-lt"/>
                <a:cs typeface="+mn-lt"/>
              </a:rPr>
              <a:t>  FLIP-FLOP</a:t>
            </a:r>
            <a:endParaRPr lang="en-GB">
              <a:solidFill>
                <a:schemeClr val="accent3">
                  <a:lumMod val="75000"/>
                </a:schemeClr>
              </a:solidFill>
              <a:latin typeface="Consolas"/>
            </a:endParaRPr>
          </a:p>
          <a:p>
            <a:pPr marL="914400" lvl="1" indent="-457200">
              <a:buAutoNum type="romanUcPeriod"/>
            </a:pPr>
            <a:r>
              <a:rPr lang="en-GB" sz="2400" dirty="0">
                <a:solidFill>
                  <a:srgbClr val="C00000"/>
                </a:solidFill>
                <a:latin typeface="Consolas"/>
              </a:rPr>
              <a:t>SR</a:t>
            </a:r>
          </a:p>
          <a:p>
            <a:pPr marL="914400" lvl="1" indent="-457200">
              <a:buAutoNum type="romanUcPeriod"/>
            </a:pPr>
            <a:r>
              <a:rPr lang="en-GB" sz="2400" dirty="0">
                <a:solidFill>
                  <a:srgbClr val="C00000"/>
                </a:solidFill>
                <a:latin typeface="Consolas"/>
                <a:ea typeface="+mn-lt"/>
                <a:cs typeface="+mn-lt"/>
              </a:rPr>
              <a:t>JK</a:t>
            </a:r>
          </a:p>
          <a:p>
            <a:pPr marL="914400" lvl="1" indent="-457200">
              <a:buAutoNum type="romanUcPeriod"/>
            </a:pPr>
            <a:r>
              <a:rPr lang="en-GB" sz="2400" dirty="0">
                <a:solidFill>
                  <a:srgbClr val="C00000"/>
                </a:solidFill>
                <a:latin typeface="Consolas"/>
                <a:ea typeface="+mn-lt"/>
                <a:cs typeface="+mn-lt"/>
              </a:rPr>
              <a:t>D</a:t>
            </a:r>
          </a:p>
          <a:p>
            <a:pPr marL="914400" lvl="1" indent="-457200">
              <a:buAutoNum type="romanUcPeriod"/>
            </a:pPr>
            <a:r>
              <a:rPr lang="en-GB" sz="2400" dirty="0">
                <a:solidFill>
                  <a:srgbClr val="C00000"/>
                </a:solidFill>
                <a:latin typeface="Consolas"/>
                <a:ea typeface="+mn-lt"/>
                <a:cs typeface="+mn-lt"/>
              </a:rPr>
              <a:t>T</a:t>
            </a:r>
          </a:p>
          <a:p>
            <a:pPr marL="342900" indent="-342900">
              <a:buFont typeface="Wingdings"/>
              <a:buChar char="q"/>
            </a:pPr>
            <a:r>
              <a:rPr lang="en-GB" sz="2400" dirty="0">
                <a:solidFill>
                  <a:schemeClr val="accent3">
                    <a:lumMod val="75000"/>
                  </a:schemeClr>
                </a:solidFill>
                <a:latin typeface="Consolas"/>
              </a:rPr>
              <a:t>CONCLUSION</a:t>
            </a:r>
          </a:p>
          <a:p>
            <a:pPr marL="457200" indent="-457200">
              <a:buFont typeface="Wingdings"/>
              <a:buChar char="q"/>
            </a:pPr>
            <a:endParaRPr lang="en-GB" sz="2400" dirty="0">
              <a:solidFill>
                <a:schemeClr val="accent3">
                  <a:lumMod val="75000"/>
                </a:schemeClr>
              </a:solidFill>
              <a:latin typeface="Consolas"/>
            </a:endParaRPr>
          </a:p>
          <a:p>
            <a:pPr marL="342900" indent="-342900">
              <a:buFont typeface="Wingdings"/>
              <a:buChar char="q"/>
            </a:pPr>
            <a:endParaRPr lang="en-GB" sz="2400" dirty="0">
              <a:solidFill>
                <a:schemeClr val="accent3">
                  <a:lumMod val="75000"/>
                </a:schemeClr>
              </a:solidFill>
              <a:latin typeface="Consolas"/>
            </a:endParaRPr>
          </a:p>
          <a:p>
            <a:pPr marL="342900" indent="-342900">
              <a:buFont typeface="Wingdings"/>
              <a:buChar char="q"/>
            </a:pPr>
            <a:endParaRPr lang="en-GB" sz="2400" dirty="0">
              <a:solidFill>
                <a:schemeClr val="accent3">
                  <a:lumMod val="75000"/>
                </a:schemeClr>
              </a:solidFill>
              <a:latin typeface="Consolas"/>
            </a:endParaRPr>
          </a:p>
          <a:p>
            <a:pPr marL="457200" indent="-457200">
              <a:buFont typeface="Wingdings"/>
              <a:buChar char="q"/>
            </a:pPr>
            <a:endParaRPr lang="en-GB" sz="2400" dirty="0">
              <a:solidFill>
                <a:schemeClr val="accent3">
                  <a:lumMod val="75000"/>
                </a:schemeClr>
              </a:solidFill>
              <a:latin typeface="Consolas"/>
            </a:endParaRPr>
          </a:p>
          <a:p>
            <a:pPr marL="342900" indent="-342900">
              <a:buFont typeface="Wingdings"/>
              <a:buChar char="q"/>
            </a:pPr>
            <a:endParaRPr lang="en-GB" sz="2400" dirty="0">
              <a:solidFill>
                <a:schemeClr val="accent3">
                  <a:lumMod val="75000"/>
                </a:schemeClr>
              </a:solidFill>
              <a:latin typeface="Consolas"/>
            </a:endParaRPr>
          </a:p>
          <a:p>
            <a:pPr marL="342900" indent="-342900">
              <a:buFont typeface="Wingdings"/>
              <a:buChar char="q"/>
            </a:pPr>
            <a:endParaRPr lang="en-GB" sz="2400" dirty="0">
              <a:solidFill>
                <a:schemeClr val="accent3">
                  <a:lumMod val="75000"/>
                </a:schemeClr>
              </a:solidFill>
              <a:latin typeface="Consolas"/>
            </a:endParaRPr>
          </a:p>
          <a:p>
            <a:pPr marL="342900" indent="-342900">
              <a:buFont typeface="Wingdings"/>
              <a:buChar char="q"/>
            </a:pPr>
            <a:endParaRPr lang="en-GB" sz="2400" dirty="0">
              <a:solidFill>
                <a:schemeClr val="accent3">
                  <a:lumMod val="75000"/>
                </a:schemeClr>
              </a:solidFill>
              <a:latin typeface="Consolas"/>
            </a:endParaRPr>
          </a:p>
        </p:txBody>
      </p:sp>
    </p:spTree>
    <p:extLst>
      <p:ext uri="{BB962C8B-B14F-4D97-AF65-F5344CB8AC3E}">
        <p14:creationId xmlns:p14="http://schemas.microsoft.com/office/powerpoint/2010/main" val="208204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AF6FE2-0DB9-4414-9D6F-E15D896DC05A}"/>
              </a:ext>
            </a:extLst>
          </p:cNvPr>
          <p:cNvSpPr txBox="1"/>
          <p:nvPr/>
        </p:nvSpPr>
        <p:spPr>
          <a:xfrm>
            <a:off x="5010150" y="-4762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800" u="sng" dirty="0">
                <a:solidFill>
                  <a:srgbClr val="C00000"/>
                </a:solidFill>
              </a:rPr>
              <a:t>INTRODUCTION</a:t>
            </a:r>
            <a:endParaRPr lang="en-US" sz="2800" u="sng">
              <a:solidFill>
                <a:srgbClr val="C00000"/>
              </a:solidFill>
            </a:endParaRPr>
          </a:p>
        </p:txBody>
      </p:sp>
      <p:sp>
        <p:nvSpPr>
          <p:cNvPr id="3" name="TextBox 2">
            <a:extLst>
              <a:ext uri="{FF2B5EF4-FFF2-40B4-BE49-F238E27FC236}">
                <a16:creationId xmlns:a16="http://schemas.microsoft.com/office/drawing/2014/main" id="{CD78C826-A53F-4BC0-89D8-786742463F50}"/>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4" name="TextBox 3">
            <a:extLst>
              <a:ext uri="{FF2B5EF4-FFF2-40B4-BE49-F238E27FC236}">
                <a16:creationId xmlns:a16="http://schemas.microsoft.com/office/drawing/2014/main" id="{FBE0331A-13E9-4E91-9C6C-EA16E63487C2}"/>
              </a:ext>
            </a:extLst>
          </p:cNvPr>
          <p:cNvSpPr txBox="1"/>
          <p:nvPr/>
        </p:nvSpPr>
        <p:spPr>
          <a:xfrm>
            <a:off x="866775" y="733425"/>
            <a:ext cx="1084897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t>In Digital circuit theory,Sequential circuits are those logic circuit whose output depends on not  only on the presents inputs but also on the sequence of past inputs and outputs.In contrast with combinational circuit,sequential circuit has it's own state or memory.It </a:t>
            </a:r>
            <a:r>
              <a:rPr lang="en-GB" sz="2800"/>
              <a:t>employs memory elements like Flip-Flops in it's circuitary for it's functioning.</a:t>
            </a:r>
            <a:endParaRPr lang="en-GB" sz="2800" dirty="0"/>
          </a:p>
        </p:txBody>
      </p:sp>
      <p:pic>
        <p:nvPicPr>
          <p:cNvPr id="5" name="Picture 5" descr="A screenshot of a cell phone&#10;&#10;Description generated with very high confidence">
            <a:extLst>
              <a:ext uri="{FF2B5EF4-FFF2-40B4-BE49-F238E27FC236}">
                <a16:creationId xmlns:a16="http://schemas.microsoft.com/office/drawing/2014/main" id="{15E77B32-9140-4477-A2DD-E4009A8EA062}"/>
              </a:ext>
            </a:extLst>
          </p:cNvPr>
          <p:cNvPicPr>
            <a:picLocks noChangeAspect="1"/>
          </p:cNvPicPr>
          <p:nvPr/>
        </p:nvPicPr>
        <p:blipFill>
          <a:blip r:embed="rId2"/>
          <a:stretch>
            <a:fillRect/>
          </a:stretch>
        </p:blipFill>
        <p:spPr>
          <a:xfrm>
            <a:off x="4076700" y="3135498"/>
            <a:ext cx="3562350" cy="2530105"/>
          </a:xfrm>
          <a:prstGeom prst="rect">
            <a:avLst/>
          </a:prstGeom>
        </p:spPr>
      </p:pic>
    </p:spTree>
    <p:extLst>
      <p:ext uri="{BB962C8B-B14F-4D97-AF65-F5344CB8AC3E}">
        <p14:creationId xmlns:p14="http://schemas.microsoft.com/office/powerpoint/2010/main" val="170031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C7C0837-C8EE-4321-839F-BFB5304D2680}"/>
              </a:ext>
            </a:extLst>
          </p:cNvPr>
          <p:cNvSpPr txBox="1"/>
          <p:nvPr/>
        </p:nvSpPr>
        <p:spPr>
          <a:xfrm>
            <a:off x="1147412" y="667603"/>
            <a:ext cx="10058400" cy="163123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400" u="sng" spc="-50">
                <a:solidFill>
                  <a:schemeClr val="tx1">
                    <a:lumMod val="75000"/>
                    <a:lumOff val="25000"/>
                  </a:schemeClr>
                </a:solidFill>
                <a:latin typeface="+mj-lt"/>
                <a:ea typeface="+mj-ea"/>
                <a:cs typeface="+mj-cs"/>
              </a:rPr>
              <a:t>IMPORTANCE OF SEQUENTIAL CIRCUITS IN DESIGNING DIGITAL SYSTEMS</a:t>
            </a:r>
            <a:endParaRPr lang="en-US" sz="4400" spc="-50">
              <a:solidFill>
                <a:schemeClr val="tx1">
                  <a:lumMod val="75000"/>
                  <a:lumOff val="25000"/>
                </a:schemeClr>
              </a:solidFill>
              <a:latin typeface="+mj-lt"/>
              <a:ea typeface="+mj-ea"/>
              <a:cs typeface="+mj-cs"/>
            </a:endParaRPr>
          </a:p>
          <a:p>
            <a:pPr defTabSz="914400">
              <a:lnSpc>
                <a:spcPct val="90000"/>
              </a:lnSpc>
              <a:spcBef>
                <a:spcPct val="0"/>
              </a:spcBef>
              <a:spcAft>
                <a:spcPts val="600"/>
              </a:spcAft>
            </a:pPr>
            <a:endParaRPr lang="en-US" sz="4400" spc="-50">
              <a:solidFill>
                <a:schemeClr val="tx1">
                  <a:lumMod val="75000"/>
                  <a:lumOff val="25000"/>
                </a:schemeClr>
              </a:solidFill>
              <a:latin typeface="+mj-lt"/>
              <a:ea typeface="+mj-ea"/>
              <a:cs typeface="+mj-cs"/>
            </a:endParaRPr>
          </a:p>
        </p:txBody>
      </p:sp>
      <p:cxnSp>
        <p:nvCxnSpPr>
          <p:cNvPr id="15" name="Straight Connector 14">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3DB07B5-9A0C-44CD-8157-22972ABBCB65}"/>
              </a:ext>
            </a:extLst>
          </p:cNvPr>
          <p:cNvSpPr txBox="1"/>
          <p:nvPr/>
        </p:nvSpPr>
        <p:spPr>
          <a:xfrm>
            <a:off x="1097280" y="2108201"/>
            <a:ext cx="5856103" cy="4081733"/>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Autofit/>
          </a:bodyPr>
          <a:lstStyle/>
          <a:p>
            <a:pPr defTabSz="914400">
              <a:spcAft>
                <a:spcPts val="600"/>
              </a:spcAft>
              <a:buFont typeface="Calibri" panose="020F0502020204030204" pitchFamily="34" charset="0"/>
            </a:pPr>
            <a:r>
              <a:rPr lang="en-US" sz="2400" dirty="0">
                <a:solidFill>
                  <a:srgbClr val="FF0000"/>
                </a:solidFill>
              </a:rPr>
              <a:t>Any digital system is meant for capable of storing and processing informations .Almost all circuits in practical digital systems are a combination of both combinational and sequential circuits.Sequential circuits like flip-</a:t>
            </a:r>
            <a:r>
              <a:rPr lang="en-US" sz="2400">
                <a:solidFill>
                  <a:srgbClr val="FF0000"/>
                </a:solidFill>
              </a:rPr>
              <a:t>flops,registers,counters etc play a major role in </a:t>
            </a:r>
            <a:r>
              <a:rPr lang="en-US" sz="2400" dirty="0">
                <a:solidFill>
                  <a:srgbClr val="FF0000"/>
                </a:solidFill>
              </a:rPr>
              <a:t>terms of holding the state of any digital system.It is an essential part of any digital system.In short we can say that imagination of a digital system is impossible without sequential circuits. </a:t>
            </a:r>
          </a:p>
        </p:txBody>
      </p:sp>
      <p:pic>
        <p:nvPicPr>
          <p:cNvPr id="4" name="Picture 4" descr="A close up of a clock&#10;&#10;Description generated with high confidence">
            <a:extLst>
              <a:ext uri="{FF2B5EF4-FFF2-40B4-BE49-F238E27FC236}">
                <a16:creationId xmlns:a16="http://schemas.microsoft.com/office/drawing/2014/main" id="{D9049A09-5B91-4E13-8840-1AFCBE6B8996}"/>
              </a:ext>
            </a:extLst>
          </p:cNvPr>
          <p:cNvPicPr>
            <a:picLocks noChangeAspect="1"/>
          </p:cNvPicPr>
          <p:nvPr/>
        </p:nvPicPr>
        <p:blipFill rotWithShape="1">
          <a:blip r:embed="rId2"/>
          <a:srcRect t="564" r="-1" b="-1"/>
          <a:stretch/>
        </p:blipFill>
        <p:spPr>
          <a:xfrm>
            <a:off x="7534656" y="2108200"/>
            <a:ext cx="3621024" cy="3460245"/>
          </a:xfrm>
          <a:prstGeom prst="rect">
            <a:avLst/>
          </a:prstGeom>
        </p:spPr>
      </p:pic>
      <p:sp>
        <p:nvSpPr>
          <p:cNvPr id="17" name="Rectangle 16">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308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A6A1CC-4472-4738-B0F7-F901936F81D5}"/>
              </a:ext>
            </a:extLst>
          </p:cNvPr>
          <p:cNvSpPr txBox="1"/>
          <p:nvPr/>
        </p:nvSpPr>
        <p:spPr>
          <a:xfrm>
            <a:off x="642256" y="642257"/>
            <a:ext cx="3628229" cy="52268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90000"/>
              </a:lnSpc>
              <a:spcBef>
                <a:spcPct val="0"/>
              </a:spcBef>
              <a:spcAft>
                <a:spcPts val="600"/>
              </a:spcAft>
            </a:pPr>
            <a:r>
              <a:rPr lang="en-US" sz="4800" u="sng" spc="-50">
                <a:solidFill>
                  <a:schemeClr val="tx1">
                    <a:lumMod val="75000"/>
                    <a:lumOff val="25000"/>
                  </a:schemeClr>
                </a:solidFill>
                <a:latin typeface="Consolas"/>
                <a:ea typeface="+mj-ea"/>
                <a:cs typeface="+mj-cs"/>
              </a:rPr>
              <a:t>VARIOUS KINDS OF SEQUENTIAL CIRCUITS</a:t>
            </a:r>
            <a:endParaRPr lang="en-US" sz="4800" spc="-50">
              <a:solidFill>
                <a:schemeClr val="tx1">
                  <a:lumMod val="75000"/>
                  <a:lumOff val="25000"/>
                </a:schemeClr>
              </a:solidFill>
              <a:latin typeface="Consolas"/>
              <a:ea typeface="+mj-ea"/>
              <a:cs typeface="+mj-cs"/>
            </a:endParaRPr>
          </a:p>
          <a:p>
            <a:pPr defTabSz="914400">
              <a:lnSpc>
                <a:spcPct val="90000"/>
              </a:lnSpc>
              <a:spcBef>
                <a:spcPct val="0"/>
              </a:spcBef>
              <a:spcAft>
                <a:spcPts val="600"/>
              </a:spcAft>
            </a:pPr>
            <a:endParaRPr lang="en-US" sz="4800" spc="-50" dirty="0">
              <a:solidFill>
                <a:schemeClr val="tx1">
                  <a:lumMod val="75000"/>
                  <a:lumOff val="25000"/>
                </a:schemeClr>
              </a:solidFill>
              <a:latin typeface="Consolas"/>
              <a:ea typeface="+mj-ea"/>
              <a:cs typeface="+mj-cs"/>
            </a:endParaRPr>
          </a:p>
        </p:txBody>
      </p:sp>
      <p:sp>
        <p:nvSpPr>
          <p:cNvPr id="4" name="TextBox 3">
            <a:extLst>
              <a:ext uri="{FF2B5EF4-FFF2-40B4-BE49-F238E27FC236}">
                <a16:creationId xmlns:a16="http://schemas.microsoft.com/office/drawing/2014/main" id="{C5F9AA21-EB58-41FC-ABA5-0CBA31AEC62F}"/>
              </a:ext>
            </a:extLst>
          </p:cNvPr>
          <p:cNvSpPr txBox="1"/>
          <p:nvPr/>
        </p:nvSpPr>
        <p:spPr>
          <a:xfrm>
            <a:off x="4362591" y="642258"/>
            <a:ext cx="7198038" cy="2788329"/>
          </a:xfrm>
          <a:prstGeom prst="rect">
            <a:avLst/>
          </a:prstGeom>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defTabSz="914400">
              <a:spcAft>
                <a:spcPts val="600"/>
              </a:spcAft>
              <a:buFont typeface="Calibri" panose="020F0502020204030204" pitchFamily="34" charset="0"/>
            </a:pPr>
            <a:r>
              <a:rPr lang="en-US" sz="2000">
                <a:solidFill>
                  <a:schemeClr val="tx1">
                    <a:lumMod val="75000"/>
                    <a:lumOff val="25000"/>
                  </a:schemeClr>
                </a:solidFill>
              </a:rPr>
              <a:t>Sequential circuits are divided into two types </a:t>
            </a:r>
            <a:endParaRPr lang="en-US" sz="2000" dirty="0">
              <a:solidFill>
                <a:schemeClr val="tx1">
                  <a:lumMod val="75000"/>
                  <a:lumOff val="25000"/>
                </a:schemeClr>
              </a:solidFill>
            </a:endParaRPr>
          </a:p>
          <a:p>
            <a:pPr defTabSz="914400">
              <a:spcAft>
                <a:spcPts val="600"/>
              </a:spcAft>
            </a:pPr>
            <a:r>
              <a:rPr lang="en-US" sz="2000" dirty="0">
                <a:solidFill>
                  <a:srgbClr val="FF0000"/>
                </a:solidFill>
              </a:rPr>
              <a:t>     </a:t>
            </a:r>
            <a:r>
              <a:rPr lang="en-US" sz="2400">
                <a:solidFill>
                  <a:srgbClr val="FF0000"/>
                </a:solidFill>
              </a:rPr>
              <a:t>Asynchronous</a:t>
            </a:r>
            <a:r>
              <a:rPr lang="en-US" sz="2000">
                <a:solidFill>
                  <a:schemeClr val="tx1">
                    <a:lumMod val="75000"/>
                    <a:lumOff val="25000"/>
                  </a:schemeClr>
                </a:solidFill>
              </a:rPr>
              <a:t> :state of device can change at any time irrespective of clock signal. E.g- ripple counters etc</a:t>
            </a:r>
          </a:p>
          <a:p>
            <a:pPr defTabSz="914400">
              <a:spcAft>
                <a:spcPts val="600"/>
              </a:spcAft>
              <a:buFont typeface="Calibri" panose="020F0502020204030204" pitchFamily="34" charset="0"/>
            </a:pPr>
            <a:r>
              <a:rPr lang="en-US" sz="2000" dirty="0">
                <a:solidFill>
                  <a:schemeClr val="tx1">
                    <a:lumMod val="75000"/>
                    <a:lumOff val="25000"/>
                  </a:schemeClr>
                </a:solidFill>
              </a:rPr>
              <a:t>     </a:t>
            </a:r>
            <a:r>
              <a:rPr lang="en-US" sz="2400">
                <a:solidFill>
                  <a:srgbClr val="FF0000"/>
                </a:solidFill>
              </a:rPr>
              <a:t>Synchronous</a:t>
            </a:r>
            <a:r>
              <a:rPr lang="en-US" sz="2000">
                <a:solidFill>
                  <a:srgbClr val="FF0000"/>
                </a:solidFill>
              </a:rPr>
              <a:t> </a:t>
            </a:r>
            <a:r>
              <a:rPr lang="en-US" sz="2000">
                <a:solidFill>
                  <a:schemeClr val="tx1">
                    <a:lumMod val="75000"/>
                    <a:lumOff val="25000"/>
                  </a:schemeClr>
                </a:solidFill>
              </a:rPr>
              <a:t>: state of device can change only at the arrival of respective clock signal. E.g- ring counter, johnson counter etc</a:t>
            </a:r>
            <a:endParaRPr lang="en-US" sz="2000" dirty="0">
              <a:solidFill>
                <a:schemeClr val="tx1">
                  <a:lumMod val="75000"/>
                  <a:lumOff val="25000"/>
                </a:schemeClr>
              </a:solidFill>
            </a:endParaRPr>
          </a:p>
          <a:p>
            <a:pPr defTabSz="914400">
              <a:spcAft>
                <a:spcPts val="600"/>
              </a:spcAft>
            </a:pPr>
            <a:endParaRPr lang="en-US" sz="2000" dirty="0">
              <a:solidFill>
                <a:schemeClr val="tx1">
                  <a:lumMod val="75000"/>
                  <a:lumOff val="25000"/>
                </a:schemeClr>
              </a:solidFill>
            </a:endParaRPr>
          </a:p>
          <a:p>
            <a:pPr defTabSz="914400">
              <a:spcAft>
                <a:spcPts val="600"/>
              </a:spcAft>
              <a:buFont typeface="Calibri" panose="020F0502020204030204" pitchFamily="34" charset="0"/>
            </a:pPr>
            <a:r>
              <a:rPr lang="en-US" sz="2000">
                <a:solidFill>
                  <a:schemeClr val="tx1">
                    <a:lumMod val="75000"/>
                    <a:lumOff val="25000"/>
                  </a:schemeClr>
                </a:solidFill>
              </a:rPr>
              <a:t>More specific types of sequential circuits are discussed in upcoming slides..</a:t>
            </a:r>
            <a:endParaRPr lang="en-US" sz="2000" dirty="0">
              <a:solidFill>
                <a:schemeClr val="tx1">
                  <a:lumMod val="75000"/>
                  <a:lumOff val="25000"/>
                </a:schemeClr>
              </a:solidFill>
            </a:endParaRPr>
          </a:p>
          <a:p>
            <a:pPr marL="457200" indent="-457200" defTabSz="914400">
              <a:spcAft>
                <a:spcPts val="600"/>
              </a:spcAft>
              <a:buFont typeface="Calibri" panose="020F0502020204030204" pitchFamily="34" charset="0"/>
              <a:buChar char="v"/>
            </a:pPr>
            <a:endParaRPr lang="en-US" sz="2000" dirty="0">
              <a:solidFill>
                <a:schemeClr val="tx1">
                  <a:lumMod val="75000"/>
                  <a:lumOff val="25000"/>
                </a:schemeClr>
              </a:solidFill>
            </a:endParaRPr>
          </a:p>
          <a:p>
            <a:pPr marL="457200" indent="-457200" defTabSz="914400">
              <a:spcAft>
                <a:spcPts val="600"/>
              </a:spcAft>
              <a:buFont typeface="Calibri" panose="020F0502020204030204" pitchFamily="34" charset="0"/>
              <a:buChar char="v"/>
            </a:pPr>
            <a:endParaRPr lang="en-US" sz="2000" dirty="0">
              <a:solidFill>
                <a:schemeClr val="tx1">
                  <a:lumMod val="75000"/>
                  <a:lumOff val="25000"/>
                </a:schemeClr>
              </a:solidFill>
            </a:endParaRPr>
          </a:p>
          <a:p>
            <a:pPr marL="457200" indent="-457200" defTabSz="914400">
              <a:spcAft>
                <a:spcPts val="600"/>
              </a:spcAft>
              <a:buFont typeface="Calibri" panose="020F0502020204030204" pitchFamily="34" charset="0"/>
              <a:buChar char="v"/>
            </a:pPr>
            <a:endParaRPr lang="en-US" sz="2000" dirty="0">
              <a:solidFill>
                <a:schemeClr val="tx1">
                  <a:lumMod val="75000"/>
                  <a:lumOff val="25000"/>
                </a:schemeClr>
              </a:solidFill>
            </a:endParaRPr>
          </a:p>
        </p:txBody>
      </p:sp>
      <p:pic>
        <p:nvPicPr>
          <p:cNvPr id="5" name="Picture 5" descr="A close up of a piece of paper&#10;&#10;Description generated with high confidence">
            <a:extLst>
              <a:ext uri="{FF2B5EF4-FFF2-40B4-BE49-F238E27FC236}">
                <a16:creationId xmlns:a16="http://schemas.microsoft.com/office/drawing/2014/main" id="{0C35C057-B130-4DC4-BCC2-11C901F9F8F5}"/>
              </a:ext>
            </a:extLst>
          </p:cNvPr>
          <p:cNvPicPr>
            <a:picLocks noChangeAspect="1"/>
          </p:cNvPicPr>
          <p:nvPr/>
        </p:nvPicPr>
        <p:blipFill>
          <a:blip r:embed="rId2"/>
          <a:stretch>
            <a:fillRect/>
          </a:stretch>
        </p:blipFill>
        <p:spPr>
          <a:xfrm>
            <a:off x="4713512" y="3609834"/>
            <a:ext cx="5804904" cy="2361062"/>
          </a:xfrm>
          <a:prstGeom prst="rect">
            <a:avLst/>
          </a:prstGeom>
        </p:spPr>
      </p:pic>
      <p:sp>
        <p:nvSpPr>
          <p:cNvPr id="27" name="Rectangle 26">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F07C2FC-7C71-412F-95AB-5076EAC222AA}"/>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Tree>
    <p:extLst>
      <p:ext uri="{BB962C8B-B14F-4D97-AF65-F5344CB8AC3E}">
        <p14:creationId xmlns:p14="http://schemas.microsoft.com/office/powerpoint/2010/main" val="82245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42DC4-F216-4AC7-83AF-D8394CA79805}"/>
              </a:ext>
            </a:extLst>
          </p:cNvPr>
          <p:cNvSpPr txBox="1"/>
          <p:nvPr/>
        </p:nvSpPr>
        <p:spPr>
          <a:xfrm>
            <a:off x="4943475" y="-762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u="sng">
                <a:solidFill>
                  <a:srgbClr val="C00000"/>
                </a:solidFill>
                <a:ea typeface="+mn-lt"/>
                <a:cs typeface="+mn-lt"/>
              </a:rPr>
              <a:t>LATCH</a:t>
            </a:r>
            <a:endParaRPr lang="en-US" sz="3600"/>
          </a:p>
        </p:txBody>
      </p:sp>
      <p:sp>
        <p:nvSpPr>
          <p:cNvPr id="3" name="TextBox 2">
            <a:extLst>
              <a:ext uri="{FF2B5EF4-FFF2-40B4-BE49-F238E27FC236}">
                <a16:creationId xmlns:a16="http://schemas.microsoft.com/office/drawing/2014/main" id="{0D3EBD52-2A2D-44F9-B02B-7E4907A49BEA}"/>
              </a:ext>
            </a:extLst>
          </p:cNvPr>
          <p:cNvSpPr txBox="1"/>
          <p:nvPr/>
        </p:nvSpPr>
        <p:spPr>
          <a:xfrm>
            <a:off x="762000" y="571500"/>
            <a:ext cx="1106805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q"/>
            </a:pPr>
            <a:r>
              <a:rPr lang="en-GB" sz="2400" dirty="0"/>
              <a:t>Latches are basically fundamental memory elements in any digital system .They are capable of storing one bit of information .They are bi-stable in nature .Latches are actually un-clocked flip-flops.</a:t>
            </a:r>
          </a:p>
          <a:p>
            <a:pPr marL="342900" indent="-342900">
              <a:buFont typeface="Wingdings"/>
              <a:buChar char="q"/>
            </a:pPr>
            <a:r>
              <a:rPr lang="en-GB" sz="2400" dirty="0"/>
              <a:t>Latches operate with Enable signal which are Level-sensitive.</a:t>
            </a:r>
          </a:p>
          <a:p>
            <a:r>
              <a:rPr lang="en-GB" sz="2400" dirty="0"/>
              <a:t>        </a:t>
            </a:r>
            <a:r>
              <a:rPr lang="en-GB" sz="2400" b="1" dirty="0"/>
              <a:t>Few types of Latches are discussed here... </a:t>
            </a:r>
          </a:p>
          <a:p>
            <a:r>
              <a:rPr lang="en-GB" sz="2400" b="1" dirty="0">
                <a:solidFill>
                  <a:srgbClr val="00B050"/>
                </a:solidFill>
              </a:rPr>
              <a:t>S-R Latch using NOR Gate: </a:t>
            </a:r>
            <a:r>
              <a:rPr lang="en-GB" sz="2400" dirty="0"/>
              <a:t>S-R Latch is also called set-reset latch .It works when it's Enable input is HIGH.</a:t>
            </a:r>
          </a:p>
          <a:p>
            <a:endParaRPr lang="en-GB" sz="2400" dirty="0"/>
          </a:p>
        </p:txBody>
      </p:sp>
      <p:sp>
        <p:nvSpPr>
          <p:cNvPr id="6" name="TextBox 5">
            <a:extLst>
              <a:ext uri="{FF2B5EF4-FFF2-40B4-BE49-F238E27FC236}">
                <a16:creationId xmlns:a16="http://schemas.microsoft.com/office/drawing/2014/main" id="{86583C31-6861-4730-BC5B-3ACFB6C022AD}"/>
              </a:ext>
            </a:extLst>
          </p:cNvPr>
          <p:cNvSpPr txBox="1"/>
          <p:nvPr/>
        </p:nvSpPr>
        <p:spPr>
          <a:xfrm>
            <a:off x="1428750" y="5495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Circuit   </a:t>
            </a:r>
            <a:r>
              <a:rPr lang="en-GB" dirty="0" err="1"/>
              <a:t>Diagramme</a:t>
            </a:r>
          </a:p>
        </p:txBody>
      </p:sp>
      <p:pic>
        <p:nvPicPr>
          <p:cNvPr id="14" name="Picture 14" descr="A picture containing clock&#10;&#10;Description generated with very high confidence">
            <a:extLst>
              <a:ext uri="{FF2B5EF4-FFF2-40B4-BE49-F238E27FC236}">
                <a16:creationId xmlns:a16="http://schemas.microsoft.com/office/drawing/2014/main" id="{64535CD9-26A8-4D37-AD47-59FC38AC6BE5}"/>
              </a:ext>
            </a:extLst>
          </p:cNvPr>
          <p:cNvPicPr>
            <a:picLocks noChangeAspect="1"/>
          </p:cNvPicPr>
          <p:nvPr/>
        </p:nvPicPr>
        <p:blipFill>
          <a:blip r:embed="rId2"/>
          <a:stretch>
            <a:fillRect/>
          </a:stretch>
        </p:blipFill>
        <p:spPr>
          <a:xfrm>
            <a:off x="6401301" y="3567432"/>
            <a:ext cx="2981325" cy="1770008"/>
          </a:xfrm>
          <a:prstGeom prst="rect">
            <a:avLst/>
          </a:prstGeom>
        </p:spPr>
      </p:pic>
      <p:sp>
        <p:nvSpPr>
          <p:cNvPr id="19" name="TextBox 18">
            <a:extLst>
              <a:ext uri="{FF2B5EF4-FFF2-40B4-BE49-F238E27FC236}">
                <a16:creationId xmlns:a16="http://schemas.microsoft.com/office/drawing/2014/main" id="{651BD94C-26CB-41EF-ABBA-2AE9AD1F603D}"/>
              </a:ext>
            </a:extLst>
          </p:cNvPr>
          <p:cNvSpPr txBox="1"/>
          <p:nvPr/>
        </p:nvSpPr>
        <p:spPr>
          <a:xfrm>
            <a:off x="6467475" y="54959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Truth Table</a:t>
            </a:r>
          </a:p>
        </p:txBody>
      </p:sp>
      <p:sp>
        <p:nvSpPr>
          <p:cNvPr id="20" name="Arrow: Left 19">
            <a:extLst>
              <a:ext uri="{FF2B5EF4-FFF2-40B4-BE49-F238E27FC236}">
                <a16:creationId xmlns:a16="http://schemas.microsoft.com/office/drawing/2014/main" id="{3B66D540-ED22-4209-B01C-255BA40B968D}"/>
              </a:ext>
            </a:extLst>
          </p:cNvPr>
          <p:cNvSpPr/>
          <p:nvPr/>
        </p:nvSpPr>
        <p:spPr>
          <a:xfrm>
            <a:off x="9464420" y="5053583"/>
            <a:ext cx="466725" cy="1714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705C46A8-8FBD-4CF4-AA23-55DFC19514AE}"/>
              </a:ext>
            </a:extLst>
          </p:cNvPr>
          <p:cNvSpPr txBox="1"/>
          <p:nvPr/>
        </p:nvSpPr>
        <p:spPr>
          <a:xfrm>
            <a:off x="9877425" y="4962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a:solidFill>
                  <a:srgbClr val="FF0000"/>
                </a:solidFill>
              </a:rPr>
              <a:t>Drawback</a:t>
            </a:r>
          </a:p>
        </p:txBody>
      </p:sp>
      <p:pic>
        <p:nvPicPr>
          <p:cNvPr id="23" name="Picture 23" descr="A picture containing drawing, table, mirror&#10;&#10;Description generated with very high confidence">
            <a:extLst>
              <a:ext uri="{FF2B5EF4-FFF2-40B4-BE49-F238E27FC236}">
                <a16:creationId xmlns:a16="http://schemas.microsoft.com/office/drawing/2014/main" id="{C29C631A-43F6-4739-AB4E-6F6EE61925C8}"/>
              </a:ext>
            </a:extLst>
          </p:cNvPr>
          <p:cNvPicPr>
            <a:picLocks noChangeAspect="1"/>
          </p:cNvPicPr>
          <p:nvPr/>
        </p:nvPicPr>
        <p:blipFill>
          <a:blip r:embed="rId3"/>
          <a:stretch>
            <a:fillRect/>
          </a:stretch>
        </p:blipFill>
        <p:spPr>
          <a:xfrm>
            <a:off x="1283368" y="3756109"/>
            <a:ext cx="2506578" cy="1581651"/>
          </a:xfrm>
          <a:prstGeom prst="rect">
            <a:avLst/>
          </a:prstGeom>
        </p:spPr>
      </p:pic>
    </p:spTree>
    <p:extLst>
      <p:ext uri="{BB962C8B-B14F-4D97-AF65-F5344CB8AC3E}">
        <p14:creationId xmlns:p14="http://schemas.microsoft.com/office/powerpoint/2010/main" val="184893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173803-66A5-42C1-9D23-A0D7EB0C0F55}"/>
              </a:ext>
            </a:extLst>
          </p:cNvPr>
          <p:cNvSpPr txBox="1"/>
          <p:nvPr/>
        </p:nvSpPr>
        <p:spPr>
          <a:xfrm>
            <a:off x="4352925" y="0"/>
            <a:ext cx="372427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u="sng" dirty="0">
                <a:solidFill>
                  <a:srgbClr val="C00000"/>
                </a:solidFill>
                <a:ea typeface="+mn-lt"/>
                <a:cs typeface="+mn-lt"/>
              </a:rPr>
              <a:t>LATCH CONTD..</a:t>
            </a:r>
            <a:endParaRPr lang="en-GB" sz="3600" dirty="0">
              <a:ea typeface="+mn-lt"/>
              <a:cs typeface="+mn-lt"/>
            </a:endParaRPr>
          </a:p>
          <a:p>
            <a:endParaRPr lang="en-GB" sz="3600" dirty="0"/>
          </a:p>
        </p:txBody>
      </p:sp>
      <p:sp>
        <p:nvSpPr>
          <p:cNvPr id="3" name="TextBox 2">
            <a:extLst>
              <a:ext uri="{FF2B5EF4-FFF2-40B4-BE49-F238E27FC236}">
                <a16:creationId xmlns:a16="http://schemas.microsoft.com/office/drawing/2014/main" id="{6C2BEF77-74D1-4DF2-A740-C128C9DD6BC4}"/>
              </a:ext>
            </a:extLst>
          </p:cNvPr>
          <p:cNvSpPr txBox="1"/>
          <p:nvPr/>
        </p:nvSpPr>
        <p:spPr>
          <a:xfrm>
            <a:off x="990600" y="742950"/>
            <a:ext cx="106108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solidFill>
                  <a:srgbClr val="00B050"/>
                </a:solidFill>
              </a:rPr>
              <a:t>D Latch : </a:t>
            </a:r>
            <a:r>
              <a:rPr lang="en-GB" sz="2400" dirty="0">
                <a:ea typeface="+mn-lt"/>
                <a:cs typeface="+mn-lt"/>
              </a:rPr>
              <a:t> D Latch is obtained from SR Latch by placing an inverter between S and R inputs and connect D input to S .The drawback of SR Latch is </a:t>
            </a:r>
            <a:r>
              <a:rPr lang="en-GB" sz="2400" dirty="0" err="1">
                <a:ea typeface="+mn-lt"/>
                <a:cs typeface="+mn-lt"/>
              </a:rPr>
              <a:t>Overcomed</a:t>
            </a:r>
            <a:r>
              <a:rPr lang="en-GB" sz="2400" dirty="0">
                <a:ea typeface="+mn-lt"/>
                <a:cs typeface="+mn-lt"/>
              </a:rPr>
              <a:t> by using D Latch .It is also known as Data Latch.</a:t>
            </a:r>
            <a:endParaRPr lang="en-GB" sz="2400" b="1" dirty="0">
              <a:solidFill>
                <a:srgbClr val="00B050"/>
              </a:solidFill>
            </a:endParaRPr>
          </a:p>
        </p:txBody>
      </p:sp>
      <p:sp>
        <p:nvSpPr>
          <p:cNvPr id="6" name="TextBox 5">
            <a:extLst>
              <a:ext uri="{FF2B5EF4-FFF2-40B4-BE49-F238E27FC236}">
                <a16:creationId xmlns:a16="http://schemas.microsoft.com/office/drawing/2014/main" id="{F720EA9F-AB76-4DEA-82C6-3807C994FCCD}"/>
              </a:ext>
            </a:extLst>
          </p:cNvPr>
          <p:cNvSpPr txBox="1"/>
          <p:nvPr/>
        </p:nvSpPr>
        <p:spPr>
          <a:xfrm>
            <a:off x="7562850" y="4619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Truth Table</a:t>
            </a:r>
          </a:p>
        </p:txBody>
      </p:sp>
      <p:sp>
        <p:nvSpPr>
          <p:cNvPr id="7" name="TextBox 6">
            <a:extLst>
              <a:ext uri="{FF2B5EF4-FFF2-40B4-BE49-F238E27FC236}">
                <a16:creationId xmlns:a16="http://schemas.microsoft.com/office/drawing/2014/main" id="{EA07F928-A781-4695-8C10-795236ED1688}"/>
              </a:ext>
            </a:extLst>
          </p:cNvPr>
          <p:cNvSpPr txBox="1"/>
          <p:nvPr/>
        </p:nvSpPr>
        <p:spPr>
          <a:xfrm>
            <a:off x="2371725" y="46196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Circuit </a:t>
            </a:r>
            <a:r>
              <a:rPr lang="en-GB" dirty="0" err="1"/>
              <a:t>Diagramme</a:t>
            </a:r>
          </a:p>
        </p:txBody>
      </p:sp>
      <p:pic>
        <p:nvPicPr>
          <p:cNvPr id="10" name="Picture 10" descr="A picture containing clock, photo, hanging, black&#10;&#10;Description generated with very high confidence">
            <a:extLst>
              <a:ext uri="{FF2B5EF4-FFF2-40B4-BE49-F238E27FC236}">
                <a16:creationId xmlns:a16="http://schemas.microsoft.com/office/drawing/2014/main" id="{D236550E-5CDD-45FE-A2D7-CE96E75CD98F}"/>
              </a:ext>
            </a:extLst>
          </p:cNvPr>
          <p:cNvPicPr>
            <a:picLocks noChangeAspect="1"/>
          </p:cNvPicPr>
          <p:nvPr/>
        </p:nvPicPr>
        <p:blipFill>
          <a:blip r:embed="rId2"/>
          <a:stretch>
            <a:fillRect/>
          </a:stretch>
        </p:blipFill>
        <p:spPr>
          <a:xfrm>
            <a:off x="7296150" y="2773317"/>
            <a:ext cx="2743200" cy="1768567"/>
          </a:xfrm>
          <a:prstGeom prst="rect">
            <a:avLst/>
          </a:prstGeom>
        </p:spPr>
      </p:pic>
      <p:sp>
        <p:nvSpPr>
          <p:cNvPr id="12" name="Arrow: Bent 11">
            <a:extLst>
              <a:ext uri="{FF2B5EF4-FFF2-40B4-BE49-F238E27FC236}">
                <a16:creationId xmlns:a16="http://schemas.microsoft.com/office/drawing/2014/main" id="{048C245B-2B8D-4BB9-9158-EFDF30AFD50E}"/>
              </a:ext>
            </a:extLst>
          </p:cNvPr>
          <p:cNvSpPr/>
          <p:nvPr/>
        </p:nvSpPr>
        <p:spPr>
          <a:xfrm>
            <a:off x="593216" y="2916454"/>
            <a:ext cx="850231" cy="82065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TextBox 12">
            <a:extLst>
              <a:ext uri="{FF2B5EF4-FFF2-40B4-BE49-F238E27FC236}">
                <a16:creationId xmlns:a16="http://schemas.microsoft.com/office/drawing/2014/main" id="{E43E94F8-B3F5-4CAB-AC2B-57E213397D57}"/>
              </a:ext>
            </a:extLst>
          </p:cNvPr>
          <p:cNvSpPr txBox="1"/>
          <p:nvPr/>
        </p:nvSpPr>
        <p:spPr>
          <a:xfrm>
            <a:off x="60158" y="3801979"/>
            <a:ext cx="16478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INPUT SIGNAL</a:t>
            </a:r>
          </a:p>
        </p:txBody>
      </p:sp>
      <p:pic>
        <p:nvPicPr>
          <p:cNvPr id="14" name="Picture 14" descr="A picture containing drawing&#10;&#10;Description generated with very high confidence">
            <a:extLst>
              <a:ext uri="{FF2B5EF4-FFF2-40B4-BE49-F238E27FC236}">
                <a16:creationId xmlns:a16="http://schemas.microsoft.com/office/drawing/2014/main" id="{9E066E72-1818-4774-AB82-225A0B4EB659}"/>
              </a:ext>
            </a:extLst>
          </p:cNvPr>
          <p:cNvPicPr>
            <a:picLocks noChangeAspect="1"/>
          </p:cNvPicPr>
          <p:nvPr/>
        </p:nvPicPr>
        <p:blipFill>
          <a:blip r:embed="rId3"/>
          <a:stretch>
            <a:fillRect/>
          </a:stretch>
        </p:blipFill>
        <p:spPr>
          <a:xfrm>
            <a:off x="132347" y="4930352"/>
            <a:ext cx="2743200" cy="994285"/>
          </a:xfrm>
          <a:prstGeom prst="rect">
            <a:avLst/>
          </a:prstGeom>
        </p:spPr>
      </p:pic>
      <p:pic>
        <p:nvPicPr>
          <p:cNvPr id="18" name="Picture 18" descr="A close up of a clock&#10;&#10;Description generated with very high confidence">
            <a:extLst>
              <a:ext uri="{FF2B5EF4-FFF2-40B4-BE49-F238E27FC236}">
                <a16:creationId xmlns:a16="http://schemas.microsoft.com/office/drawing/2014/main" id="{BF7F8E6D-E41F-4CCC-ABCD-588AB140C9B2}"/>
              </a:ext>
            </a:extLst>
          </p:cNvPr>
          <p:cNvPicPr>
            <a:picLocks noChangeAspect="1"/>
          </p:cNvPicPr>
          <p:nvPr/>
        </p:nvPicPr>
        <p:blipFill>
          <a:blip r:embed="rId4"/>
          <a:stretch>
            <a:fillRect/>
          </a:stretch>
        </p:blipFill>
        <p:spPr>
          <a:xfrm>
            <a:off x="1606216" y="2711820"/>
            <a:ext cx="3214436" cy="1737154"/>
          </a:xfrm>
          <a:prstGeom prst="rect">
            <a:avLst/>
          </a:prstGeom>
        </p:spPr>
      </p:pic>
    </p:spTree>
    <p:extLst>
      <p:ext uri="{BB962C8B-B14F-4D97-AF65-F5344CB8AC3E}">
        <p14:creationId xmlns:p14="http://schemas.microsoft.com/office/powerpoint/2010/main" val="30094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321467-EE7B-4E21-94CF-8A32BF98A928}"/>
              </a:ext>
            </a:extLst>
          </p:cNvPr>
          <p:cNvSpPr txBox="1"/>
          <p:nvPr/>
        </p:nvSpPr>
        <p:spPr>
          <a:xfrm>
            <a:off x="4122821" y="200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600" u="sng" dirty="0">
                <a:solidFill>
                  <a:srgbClr val="C00000"/>
                </a:solidFill>
                <a:ea typeface="+mn-lt"/>
                <a:cs typeface="+mn-lt"/>
              </a:rPr>
              <a:t>FLIP-FLOPs</a:t>
            </a:r>
          </a:p>
          <a:p>
            <a:pPr algn="ctr"/>
            <a:endParaRPr lang="en-GB" sz="3600" dirty="0">
              <a:ea typeface="+mn-lt"/>
              <a:cs typeface="+mn-lt"/>
            </a:endParaRPr>
          </a:p>
          <a:p>
            <a:pPr algn="ctr"/>
            <a:endParaRPr lang="en-GB" sz="3600" dirty="0"/>
          </a:p>
        </p:txBody>
      </p:sp>
      <p:sp>
        <p:nvSpPr>
          <p:cNvPr id="3" name="TextBox 2">
            <a:extLst>
              <a:ext uri="{FF2B5EF4-FFF2-40B4-BE49-F238E27FC236}">
                <a16:creationId xmlns:a16="http://schemas.microsoft.com/office/drawing/2014/main" id="{97EA90BF-982F-44C0-9115-B6133C80B1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5" name="TextBox 1">
            <a:extLst>
              <a:ext uri="{FF2B5EF4-FFF2-40B4-BE49-F238E27FC236}">
                <a16:creationId xmlns:a16="http://schemas.microsoft.com/office/drawing/2014/main" id="{9080EA69-2DA1-4FE5-947B-2706A9786BC5}"/>
              </a:ext>
            </a:extLst>
          </p:cNvPr>
          <p:cNvSpPr txBox="1"/>
          <p:nvPr/>
        </p:nvSpPr>
        <p:spPr>
          <a:xfrm>
            <a:off x="4867275" y="3343275"/>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GB" dirty="0"/>
          </a:p>
        </p:txBody>
      </p:sp>
      <p:sp>
        <p:nvSpPr>
          <p:cNvPr id="6" name="TextBox 1">
            <a:extLst>
              <a:ext uri="{FF2B5EF4-FFF2-40B4-BE49-F238E27FC236}">
                <a16:creationId xmlns:a16="http://schemas.microsoft.com/office/drawing/2014/main" id="{9080EA69-2DA1-4FE5-947B-2706A9786BC5}"/>
              </a:ext>
            </a:extLst>
          </p:cNvPr>
          <p:cNvSpPr txBox="1"/>
          <p:nvPr/>
        </p:nvSpPr>
        <p:spPr>
          <a:xfrm>
            <a:off x="5010150" y="348615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GB" dirty="0"/>
          </a:p>
        </p:txBody>
      </p:sp>
      <p:sp>
        <p:nvSpPr>
          <p:cNvPr id="7" name="TextBox 1">
            <a:extLst>
              <a:ext uri="{FF2B5EF4-FFF2-40B4-BE49-F238E27FC236}">
                <a16:creationId xmlns:a16="http://schemas.microsoft.com/office/drawing/2014/main" id="{16059383-70E2-4706-B6C4-1211574B3899}"/>
              </a:ext>
            </a:extLst>
          </p:cNvPr>
          <p:cNvSpPr txBox="1"/>
          <p:nvPr/>
        </p:nvSpPr>
        <p:spPr>
          <a:xfrm>
            <a:off x="4122821" y="2005"/>
            <a:ext cx="2743200"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3600" u="sng" dirty="0">
                <a:solidFill>
                  <a:srgbClr val="C00000"/>
                </a:solidFill>
                <a:ea typeface="+mn-lt"/>
                <a:cs typeface="+mn-lt"/>
              </a:rPr>
              <a:t>FLIP-FLOPs</a:t>
            </a:r>
          </a:p>
          <a:p>
            <a:pPr algn="ctr"/>
            <a:endParaRPr lang="en-GB" sz="3600" dirty="0">
              <a:ea typeface="+mn-lt"/>
              <a:cs typeface="+mn-lt"/>
            </a:endParaRPr>
          </a:p>
          <a:p>
            <a:pPr algn="ctr"/>
            <a:endParaRPr lang="en-GB" sz="3600" dirty="0"/>
          </a:p>
        </p:txBody>
      </p:sp>
      <p:sp>
        <p:nvSpPr>
          <p:cNvPr id="8" name="TextBox 2">
            <a:extLst>
              <a:ext uri="{FF2B5EF4-FFF2-40B4-BE49-F238E27FC236}">
                <a16:creationId xmlns:a16="http://schemas.microsoft.com/office/drawing/2014/main" id="{ED3014A9-39E1-4564-B0A4-D5B8BEA6BBE4}"/>
              </a:ext>
            </a:extLst>
          </p:cNvPr>
          <p:cNvSpPr txBox="1"/>
          <p:nvPr/>
        </p:nvSpPr>
        <p:spPr>
          <a:xfrm>
            <a:off x="4724400" y="320040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GB" dirty="0"/>
          </a:p>
        </p:txBody>
      </p:sp>
      <p:sp>
        <p:nvSpPr>
          <p:cNvPr id="9" name="TextBox 1">
            <a:extLst>
              <a:ext uri="{FF2B5EF4-FFF2-40B4-BE49-F238E27FC236}">
                <a16:creationId xmlns:a16="http://schemas.microsoft.com/office/drawing/2014/main" id="{6A4D8925-F9FF-4A1C-9465-CFABDBEF75C5}"/>
              </a:ext>
            </a:extLst>
          </p:cNvPr>
          <p:cNvSpPr txBox="1"/>
          <p:nvPr/>
        </p:nvSpPr>
        <p:spPr>
          <a:xfrm>
            <a:off x="1608722" y="492743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lang="en-GB" dirty="0"/>
          </a:p>
        </p:txBody>
      </p:sp>
      <p:sp>
        <p:nvSpPr>
          <p:cNvPr id="10" name="TextBox 1">
            <a:extLst>
              <a:ext uri="{FF2B5EF4-FFF2-40B4-BE49-F238E27FC236}">
                <a16:creationId xmlns:a16="http://schemas.microsoft.com/office/drawing/2014/main" id="{C0F0E428-D614-4990-B52F-5D08055D45A3}"/>
              </a:ext>
            </a:extLst>
          </p:cNvPr>
          <p:cNvSpPr txBox="1"/>
          <p:nvPr/>
        </p:nvSpPr>
        <p:spPr>
          <a:xfrm>
            <a:off x="528387" y="728913"/>
            <a:ext cx="11165305"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Wingdings"/>
              <a:buChar char="q"/>
            </a:pPr>
            <a:r>
              <a:rPr lang="en-GB" sz="2400" dirty="0"/>
              <a:t>Flip-Flops are basically clocked Latch .They are bi-stable </a:t>
            </a:r>
            <a:r>
              <a:rPr lang="en-GB" sz="2400" dirty="0" err="1"/>
              <a:t>multivibrater</a:t>
            </a:r>
            <a:r>
              <a:rPr lang="en-GB" sz="2400" dirty="0"/>
              <a:t> because it has two stable state.</a:t>
            </a:r>
          </a:p>
          <a:p>
            <a:pPr marL="342900" indent="-342900">
              <a:buFont typeface="Wingdings"/>
              <a:buChar char="q"/>
            </a:pPr>
            <a:r>
              <a:rPr lang="en-GB" sz="2400" dirty="0"/>
              <a:t>Unlike Latches, flip flops are edge sensitive.</a:t>
            </a:r>
          </a:p>
          <a:p>
            <a:r>
              <a:rPr lang="en-GB" sz="2400" dirty="0">
                <a:ea typeface="+mn-lt"/>
                <a:cs typeface="+mn-lt"/>
              </a:rPr>
              <a:t>     </a:t>
            </a:r>
            <a:r>
              <a:rPr lang="en-GB" sz="2400" b="1" dirty="0">
                <a:ea typeface="+mn-lt"/>
                <a:cs typeface="+mn-lt"/>
              </a:rPr>
              <a:t>Few types of Flip-flops are discussed here... </a:t>
            </a:r>
            <a:endParaRPr lang="en-GB" sz="2400" dirty="0">
              <a:ea typeface="+mn-lt"/>
              <a:cs typeface="+mn-lt"/>
            </a:endParaRPr>
          </a:p>
          <a:p>
            <a:r>
              <a:rPr lang="en-GB" sz="2400" b="1" dirty="0"/>
              <a:t>  </a:t>
            </a:r>
            <a:r>
              <a:rPr lang="en-GB" sz="2400" b="1" dirty="0">
                <a:solidFill>
                  <a:srgbClr val="000000"/>
                </a:solidFill>
              </a:rPr>
              <a:t>   </a:t>
            </a:r>
            <a:r>
              <a:rPr lang="en-GB" sz="2400" b="1" dirty="0">
                <a:solidFill>
                  <a:srgbClr val="00B050"/>
                </a:solidFill>
              </a:rPr>
              <a:t>S-R FLIP-FLOP:</a:t>
            </a:r>
            <a:r>
              <a:rPr lang="en-GB" sz="2400" b="1" dirty="0"/>
              <a:t> </a:t>
            </a:r>
            <a:r>
              <a:rPr lang="en-GB" sz="2400" dirty="0"/>
              <a:t>It is also called  set reset flipflop .</a:t>
            </a:r>
          </a:p>
          <a:p>
            <a:pPr>
              <a:buFont typeface="Wingdings"/>
            </a:pPr>
            <a:endParaRPr lang="en-GB" sz="2400" dirty="0"/>
          </a:p>
        </p:txBody>
      </p:sp>
      <p:pic>
        <p:nvPicPr>
          <p:cNvPr id="11" name="Picture 11" descr="A close up of a map&#10;&#10;Description generated with very high confidence">
            <a:extLst>
              <a:ext uri="{FF2B5EF4-FFF2-40B4-BE49-F238E27FC236}">
                <a16:creationId xmlns:a16="http://schemas.microsoft.com/office/drawing/2014/main" id="{7A691284-1CF2-4093-88D5-DF6BE5E1EB70}"/>
              </a:ext>
            </a:extLst>
          </p:cNvPr>
          <p:cNvPicPr>
            <a:picLocks noChangeAspect="1"/>
          </p:cNvPicPr>
          <p:nvPr/>
        </p:nvPicPr>
        <p:blipFill>
          <a:blip r:embed="rId2"/>
          <a:stretch>
            <a:fillRect/>
          </a:stretch>
        </p:blipFill>
        <p:spPr>
          <a:xfrm>
            <a:off x="871788" y="3126958"/>
            <a:ext cx="3373855" cy="2080961"/>
          </a:xfrm>
          <a:prstGeom prst="rect">
            <a:avLst/>
          </a:prstGeom>
        </p:spPr>
      </p:pic>
      <p:sp>
        <p:nvSpPr>
          <p:cNvPr id="13" name="TextBox 12">
            <a:extLst>
              <a:ext uri="{FF2B5EF4-FFF2-40B4-BE49-F238E27FC236}">
                <a16:creationId xmlns:a16="http://schemas.microsoft.com/office/drawing/2014/main" id="{811A5859-F595-40A8-97E6-7D3ED98FBE66}"/>
              </a:ext>
            </a:extLst>
          </p:cNvPr>
          <p:cNvSpPr txBox="1"/>
          <p:nvPr/>
        </p:nvSpPr>
        <p:spPr>
          <a:xfrm>
            <a:off x="1315954" y="52166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S-R Flip flop</a:t>
            </a:r>
          </a:p>
        </p:txBody>
      </p:sp>
      <p:sp>
        <p:nvSpPr>
          <p:cNvPr id="14" name="TextBox 13">
            <a:extLst>
              <a:ext uri="{FF2B5EF4-FFF2-40B4-BE49-F238E27FC236}">
                <a16:creationId xmlns:a16="http://schemas.microsoft.com/office/drawing/2014/main" id="{27C08D22-2EAF-49DF-8263-114C38EC0DB7}"/>
              </a:ext>
            </a:extLst>
          </p:cNvPr>
          <p:cNvSpPr txBox="1"/>
          <p:nvPr/>
        </p:nvSpPr>
        <p:spPr>
          <a:xfrm>
            <a:off x="7886700" y="4695825"/>
            <a:ext cx="2105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Truth Table</a:t>
            </a:r>
          </a:p>
        </p:txBody>
      </p:sp>
      <p:pic>
        <p:nvPicPr>
          <p:cNvPr id="15" name="Picture 15" descr="A picture containing clock&#10;&#10;Description generated with very high confidence">
            <a:extLst>
              <a:ext uri="{FF2B5EF4-FFF2-40B4-BE49-F238E27FC236}">
                <a16:creationId xmlns:a16="http://schemas.microsoft.com/office/drawing/2014/main" id="{C3A1D794-93EA-4D6D-AD20-D56FF22F344D}"/>
              </a:ext>
            </a:extLst>
          </p:cNvPr>
          <p:cNvPicPr>
            <a:picLocks noChangeAspect="1"/>
          </p:cNvPicPr>
          <p:nvPr/>
        </p:nvPicPr>
        <p:blipFill>
          <a:blip r:embed="rId3"/>
          <a:stretch>
            <a:fillRect/>
          </a:stretch>
        </p:blipFill>
        <p:spPr>
          <a:xfrm>
            <a:off x="7419975" y="3300274"/>
            <a:ext cx="3105150" cy="1724302"/>
          </a:xfrm>
          <a:prstGeom prst="rect">
            <a:avLst/>
          </a:prstGeom>
        </p:spPr>
      </p:pic>
      <p:sp>
        <p:nvSpPr>
          <p:cNvPr id="17" name="TextBox 16">
            <a:extLst>
              <a:ext uri="{FF2B5EF4-FFF2-40B4-BE49-F238E27FC236}">
                <a16:creationId xmlns:a16="http://schemas.microsoft.com/office/drawing/2014/main" id="{4EBE4B59-E680-4C97-8A61-5C2415F5D253}"/>
              </a:ext>
            </a:extLst>
          </p:cNvPr>
          <p:cNvSpPr txBox="1"/>
          <p:nvPr/>
        </p:nvSpPr>
        <p:spPr>
          <a:xfrm>
            <a:off x="7820025" y="5029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Truth table</a:t>
            </a:r>
          </a:p>
        </p:txBody>
      </p:sp>
    </p:spTree>
    <p:extLst>
      <p:ext uri="{BB962C8B-B14F-4D97-AF65-F5344CB8AC3E}">
        <p14:creationId xmlns:p14="http://schemas.microsoft.com/office/powerpoint/2010/main" val="1752887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0BE4AA-99FD-4552-B0CB-5AA568CE8794}"/>
              </a:ext>
            </a:extLst>
          </p:cNvPr>
          <p:cNvSpPr txBox="1"/>
          <p:nvPr/>
        </p:nvSpPr>
        <p:spPr>
          <a:xfrm>
            <a:off x="648306" y="172231"/>
            <a:ext cx="3177847" cy="16741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000" spc="-50" dirty="0">
                <a:solidFill>
                  <a:srgbClr val="FF0000"/>
                </a:solidFill>
                <a:latin typeface="+mj-lt"/>
                <a:ea typeface="+mj-ea"/>
                <a:cs typeface="+mj-cs"/>
              </a:rPr>
              <a:t>FLIP-FLOPs Contd..</a:t>
            </a:r>
          </a:p>
        </p:txBody>
      </p:sp>
      <p:cxnSp>
        <p:nvCxnSpPr>
          <p:cNvPr id="19" name="Straight Connector 18">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FBE7704-D0C0-4037-8D87-FA9121CB41DE}"/>
              </a:ext>
            </a:extLst>
          </p:cNvPr>
          <p:cNvSpPr txBox="1"/>
          <p:nvPr/>
        </p:nvSpPr>
        <p:spPr>
          <a:xfrm>
            <a:off x="226908" y="2017749"/>
            <a:ext cx="3986600" cy="4529124"/>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Autofit/>
          </a:bodyPr>
          <a:lstStyle/>
          <a:p>
            <a:pPr defTabSz="914400">
              <a:spcAft>
                <a:spcPts val="600"/>
              </a:spcAft>
              <a:buFont typeface="Calibri" panose="020F0502020204030204" pitchFamily="34" charset="0"/>
            </a:pPr>
            <a:r>
              <a:rPr lang="en-US" sz="2400" dirty="0">
                <a:solidFill>
                  <a:schemeClr val="tx1">
                    <a:lumMod val="75000"/>
                    <a:lumOff val="25000"/>
                  </a:schemeClr>
                </a:solidFill>
              </a:rPr>
              <a:t>  </a:t>
            </a:r>
            <a:r>
              <a:rPr lang="en-US" sz="2400" dirty="0">
                <a:solidFill>
                  <a:srgbClr val="00B050"/>
                </a:solidFill>
              </a:rPr>
              <a:t> JK Flip-Flop :</a:t>
            </a:r>
            <a:r>
              <a:rPr lang="en-US" sz="2400" dirty="0">
                <a:solidFill>
                  <a:schemeClr val="tx1">
                    <a:lumMod val="75000"/>
                    <a:lumOff val="25000"/>
                  </a:schemeClr>
                </a:solidFill>
              </a:rPr>
              <a:t> It is a bit advance version of SR flip-flop .It overcomes the invalid input condition of SR flip flop by Toggling the previous output.</a:t>
            </a:r>
          </a:p>
          <a:p>
            <a:pPr defTabSz="914400">
              <a:spcAft>
                <a:spcPts val="600"/>
              </a:spcAft>
              <a:buFont typeface="Calibri" panose="020F0502020204030204" pitchFamily="34" charset="0"/>
            </a:pPr>
            <a:endParaRPr lang="en-US" sz="2400" dirty="0">
              <a:solidFill>
                <a:schemeClr val="tx1">
                  <a:lumMod val="75000"/>
                  <a:lumOff val="25000"/>
                </a:schemeClr>
              </a:solidFill>
            </a:endParaRPr>
          </a:p>
          <a:p>
            <a:pPr lvl="4" defTabSz="914400">
              <a:spcAft>
                <a:spcPts val="600"/>
              </a:spcAft>
              <a:buFont typeface="Calibri" panose="020F0502020204030204" pitchFamily="34" charset="0"/>
            </a:pPr>
            <a:r>
              <a:rPr lang="en-US" sz="2400" dirty="0">
                <a:solidFill>
                  <a:schemeClr val="tx1">
                    <a:lumMod val="75000"/>
                    <a:lumOff val="25000"/>
                  </a:schemeClr>
                </a:solidFill>
              </a:rPr>
              <a:t>                 </a:t>
            </a:r>
            <a:r>
              <a:rPr lang="en-US" sz="2400" dirty="0">
                <a:solidFill>
                  <a:srgbClr val="FF0000"/>
                </a:solidFill>
              </a:rPr>
              <a:t>S=JQ'</a:t>
            </a:r>
          </a:p>
          <a:p>
            <a:pPr lvl="4" defTabSz="914400">
              <a:spcAft>
                <a:spcPts val="600"/>
              </a:spcAft>
              <a:buFont typeface="Calibri" panose="020F0502020204030204" pitchFamily="34" charset="0"/>
            </a:pPr>
            <a:r>
              <a:rPr lang="en-US" sz="2400" dirty="0">
                <a:solidFill>
                  <a:srgbClr val="FF0000"/>
                </a:solidFill>
              </a:rPr>
              <a:t> R=KQ</a:t>
            </a:r>
          </a:p>
          <a:p>
            <a:pPr lvl="4" defTabSz="914400">
              <a:spcAft>
                <a:spcPts val="600"/>
              </a:spcAft>
              <a:buFont typeface="Calibri" panose="020F0502020204030204" pitchFamily="34" charset="0"/>
            </a:pPr>
            <a:r>
              <a:rPr lang="en-US" sz="2400" dirty="0"/>
              <a:t>J=1(SET)</a:t>
            </a:r>
          </a:p>
          <a:p>
            <a:pPr lvl="4" defTabSz="914400">
              <a:spcAft>
                <a:spcPts val="600"/>
              </a:spcAft>
              <a:buFont typeface="Calibri" panose="020F0502020204030204" pitchFamily="34" charset="0"/>
            </a:pPr>
            <a:r>
              <a:rPr lang="en-US" sz="2400" dirty="0"/>
              <a:t>K=1(RESET)</a:t>
            </a:r>
          </a:p>
          <a:p>
            <a:pPr lvl="4" defTabSz="914400">
              <a:spcAft>
                <a:spcPts val="600"/>
              </a:spcAft>
              <a:buFont typeface="Calibri" panose="020F0502020204030204" pitchFamily="34" charset="0"/>
            </a:pPr>
            <a:endParaRPr lang="en-US" sz="2400" dirty="0">
              <a:solidFill>
                <a:srgbClr val="FF0000"/>
              </a:solidFill>
            </a:endParaRPr>
          </a:p>
          <a:p>
            <a:pPr lvl="4" defTabSz="914400">
              <a:spcAft>
                <a:spcPts val="600"/>
              </a:spcAft>
              <a:buFont typeface="Calibri" panose="020F0502020204030204" pitchFamily="34" charset="0"/>
            </a:pPr>
            <a:endParaRPr lang="en-US" sz="2400" dirty="0">
              <a:solidFill>
                <a:srgbClr val="FF0000"/>
              </a:solidFill>
            </a:endParaRPr>
          </a:p>
          <a:p>
            <a:pPr defTabSz="914400">
              <a:spcAft>
                <a:spcPts val="600"/>
              </a:spcAft>
              <a:buFont typeface="Calibri" panose="020F0502020204030204" pitchFamily="34" charset="0"/>
            </a:pPr>
            <a:endParaRPr lang="en-US" sz="2400" dirty="0">
              <a:solidFill>
                <a:schemeClr val="tx1">
                  <a:lumMod val="75000"/>
                  <a:lumOff val="25000"/>
                </a:schemeClr>
              </a:solidFill>
            </a:endParaRPr>
          </a:p>
          <a:p>
            <a:pPr defTabSz="914400">
              <a:spcAft>
                <a:spcPts val="600"/>
              </a:spcAft>
              <a:buFont typeface="Calibri" panose="020F0502020204030204" pitchFamily="34" charset="0"/>
            </a:pPr>
            <a:endParaRPr lang="en-US" sz="2400" dirty="0">
              <a:solidFill>
                <a:schemeClr val="tx1">
                  <a:lumMod val="75000"/>
                  <a:lumOff val="25000"/>
                </a:schemeClr>
              </a:solidFill>
            </a:endParaRPr>
          </a:p>
        </p:txBody>
      </p:sp>
      <p:pic>
        <p:nvPicPr>
          <p:cNvPr id="8" name="Picture 8" descr="A close up of a logo&#10;&#10;Description generated with very high confidence">
            <a:extLst>
              <a:ext uri="{FF2B5EF4-FFF2-40B4-BE49-F238E27FC236}">
                <a16:creationId xmlns:a16="http://schemas.microsoft.com/office/drawing/2014/main" id="{E5A16730-DAB3-472C-A04A-948C17B79F28}"/>
              </a:ext>
            </a:extLst>
          </p:cNvPr>
          <p:cNvPicPr>
            <a:picLocks noChangeAspect="1"/>
          </p:cNvPicPr>
          <p:nvPr/>
        </p:nvPicPr>
        <p:blipFill>
          <a:blip r:embed="rId2"/>
          <a:stretch>
            <a:fillRect/>
          </a:stretch>
        </p:blipFill>
        <p:spPr>
          <a:xfrm>
            <a:off x="5486916" y="643466"/>
            <a:ext cx="5225621" cy="5225621"/>
          </a:xfrm>
          <a:prstGeom prst="rect">
            <a:avLst/>
          </a:prstGeom>
        </p:spPr>
      </p:pic>
      <p:sp>
        <p:nvSpPr>
          <p:cNvPr id="21" name="Rectangle 20">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0B3CE2D4-09C6-4E88-B161-EEB55412C2DA}"/>
              </a:ext>
            </a:extLst>
          </p:cNvPr>
          <p:cNvSpPr txBox="1"/>
          <p:nvPr/>
        </p:nvSpPr>
        <p:spPr>
          <a:xfrm>
            <a:off x="228600" y="4143375"/>
            <a:ext cx="38766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Exciting equation for conversion from SR to JK FLIP FLOP</a:t>
            </a:r>
          </a:p>
        </p:txBody>
      </p:sp>
    </p:spTree>
    <p:extLst>
      <p:ext uri="{BB962C8B-B14F-4D97-AF65-F5344CB8AC3E}">
        <p14:creationId xmlns:p14="http://schemas.microsoft.com/office/powerpoint/2010/main" val="265916585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TC104033925[[fn=Droplet]]</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RetrospectVTI</vt:lpstr>
      <vt:lpstr>Sequential Circuits and it's  Industrial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1302</cp:revision>
  <dcterms:created xsi:type="dcterms:W3CDTF">2013-07-15T20:24:45Z</dcterms:created>
  <dcterms:modified xsi:type="dcterms:W3CDTF">2020-02-22T16:17:04Z</dcterms:modified>
</cp:coreProperties>
</file>