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468B2F-7C7E-4059-B8D2-A5713C7DB81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BEDAC2-BD9D-481E-ACFB-46A36E6F3E6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lue_logic" TargetMode="External"/><Relationship Id="rId3" Type="http://schemas.openxmlformats.org/officeDocument/2006/relationships/hyperlink" Target="https://en.wikipedia.org/wiki/MOS_transistor" TargetMode="External"/><Relationship Id="rId7" Type="http://schemas.openxmlformats.org/officeDocument/2006/relationships/hyperlink" Target="https://en.wikipedia.org/wiki/Random-access_memory" TargetMode="External"/><Relationship Id="rId2" Type="http://schemas.openxmlformats.org/officeDocument/2006/relationships/hyperlink" Target="https://en.wikipedia.org/wiki/Integrated_circ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ad-only_memory" TargetMode="External"/><Relationship Id="rId5" Type="http://schemas.openxmlformats.org/officeDocument/2006/relationships/hyperlink" Target="https://en.wikipedia.org/wiki/Central_processing_unit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Electronic_circuit" TargetMode="External"/><Relationship Id="rId9" Type="http://schemas.openxmlformats.org/officeDocument/2006/relationships/hyperlink" Target="https://en.wikipedia.org/wiki/System_on_chi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17537"/>
            <a:ext cx="7391400" cy="1066801"/>
          </a:xfrm>
        </p:spPr>
        <p:txBody>
          <a:bodyPr/>
          <a:lstStyle/>
          <a:p>
            <a:pPr algn="ctr"/>
            <a:r>
              <a:rPr lang="en-US" dirty="0" smtClean="0"/>
              <a:t>VLSI DESIGN FLOW</a:t>
            </a:r>
            <a:endParaRPr lang="en-US" dirty="0"/>
          </a:p>
        </p:txBody>
      </p:sp>
      <p:sp>
        <p:nvSpPr>
          <p:cNvPr id="4" name="AutoShape 6" descr="Image result for vlsi design 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vlsi design fl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vlsi design flo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vlsi design flo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Image result for vlsi design flow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Image result for vlsi design flow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8" descr="Image result for vlsi design flow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0" descr="Image result for vlsi design flow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2" descr="Image result for vlsi design flow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4" descr="Image result for vlsi design flow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6" descr="Image result for vlsi design flow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8" descr="Image result for vlsi design flow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30" descr="Image result for vlsi design flow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32" descr="Image result for vlsi design flow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34" descr="Image result for vlsi design flow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6" descr="Image result for vlsi design flow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8" descr="Image result for vlsi design flow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40" descr="Image result for vlsi design flow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2" descr="Image result for vlsi design flow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4" descr="Image result for vlsi design flow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46" descr="Image result for vlsi design flow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48" descr="Image result for vlsi design flow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50" descr="Image result for vlsi design flow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52" descr="Image result for vlsi design flow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54" descr="Image result for vlsi design flow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56" descr="Image result for vlsi design flow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58" descr="Image result for vlsi design flow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AutoShape 60" descr="Image result for vlsi design flow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AutoShape 62" descr="Image result for vlsi design flow"/>
          <p:cNvSpPr>
            <a:spLocks noChangeAspect="1" noChangeArrowheads="1"/>
          </p:cNvSpPr>
          <p:nvPr/>
        </p:nvSpPr>
        <p:spPr bwMode="auto">
          <a:xfrm>
            <a:off x="4422775" y="412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AutoShape 64" descr="Image result for vlsi design flow"/>
          <p:cNvSpPr>
            <a:spLocks noChangeAspect="1" noChangeArrowheads="1"/>
          </p:cNvSpPr>
          <p:nvPr/>
        </p:nvSpPr>
        <p:spPr bwMode="auto">
          <a:xfrm>
            <a:off x="4575175" y="427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AutoShape 66" descr="Image result for vlsi design flow"/>
          <p:cNvSpPr>
            <a:spLocks noChangeAspect="1" noChangeArrowheads="1"/>
          </p:cNvSpPr>
          <p:nvPr/>
        </p:nvSpPr>
        <p:spPr bwMode="auto">
          <a:xfrm>
            <a:off x="4727575" y="442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8" descr="Image result for vlsi design flow"/>
          <p:cNvSpPr>
            <a:spLocks noChangeAspect="1" noChangeArrowheads="1"/>
          </p:cNvSpPr>
          <p:nvPr/>
        </p:nvSpPr>
        <p:spPr bwMode="auto">
          <a:xfrm>
            <a:off x="4879975" y="457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0" descr="Image result for vlsi design flow"/>
          <p:cNvSpPr>
            <a:spLocks noChangeAspect="1" noChangeArrowheads="1"/>
          </p:cNvSpPr>
          <p:nvPr/>
        </p:nvSpPr>
        <p:spPr bwMode="auto">
          <a:xfrm>
            <a:off x="5032375" y="473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72" descr="Image result for vlsi design flow"/>
          <p:cNvSpPr>
            <a:spLocks noChangeAspect="1" noChangeArrowheads="1"/>
          </p:cNvSpPr>
          <p:nvPr/>
        </p:nvSpPr>
        <p:spPr bwMode="auto">
          <a:xfrm>
            <a:off x="5184775" y="488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74" descr="Image result for vlsi design flow"/>
          <p:cNvSpPr>
            <a:spLocks noChangeAspect="1" noChangeArrowheads="1"/>
          </p:cNvSpPr>
          <p:nvPr/>
        </p:nvSpPr>
        <p:spPr bwMode="auto">
          <a:xfrm>
            <a:off x="5337175" y="503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76" descr="Image result for vlsi design flow"/>
          <p:cNvSpPr>
            <a:spLocks noChangeAspect="1" noChangeArrowheads="1"/>
          </p:cNvSpPr>
          <p:nvPr/>
        </p:nvSpPr>
        <p:spPr bwMode="auto">
          <a:xfrm>
            <a:off x="5489575" y="518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AutoShape 78" descr="Image result for vlsi design flow"/>
          <p:cNvSpPr>
            <a:spLocks noChangeAspect="1" noChangeArrowheads="1"/>
          </p:cNvSpPr>
          <p:nvPr/>
        </p:nvSpPr>
        <p:spPr bwMode="auto">
          <a:xfrm>
            <a:off x="5641975" y="534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80" descr="Image result for vlsi design flow"/>
          <p:cNvSpPr>
            <a:spLocks noChangeAspect="1" noChangeArrowheads="1"/>
          </p:cNvSpPr>
          <p:nvPr/>
        </p:nvSpPr>
        <p:spPr bwMode="auto">
          <a:xfrm>
            <a:off x="5794375" y="549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85" descr="Image result for vlsi"/>
          <p:cNvSpPr>
            <a:spLocks noChangeAspect="1" noChangeArrowheads="1"/>
          </p:cNvSpPr>
          <p:nvPr/>
        </p:nvSpPr>
        <p:spPr bwMode="auto">
          <a:xfrm>
            <a:off x="5946775" y="564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87" descr="Image result for vlsi"/>
          <p:cNvSpPr>
            <a:spLocks noChangeAspect="1" noChangeArrowheads="1"/>
          </p:cNvSpPr>
          <p:nvPr/>
        </p:nvSpPr>
        <p:spPr bwMode="auto">
          <a:xfrm>
            <a:off x="6099175" y="579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89" descr="Image result for vlsi"/>
          <p:cNvSpPr>
            <a:spLocks noChangeAspect="1" noChangeArrowheads="1"/>
          </p:cNvSpPr>
          <p:nvPr/>
        </p:nvSpPr>
        <p:spPr bwMode="auto">
          <a:xfrm>
            <a:off x="6251575" y="595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AutoShape 91" descr="Image result for vlsi"/>
          <p:cNvSpPr>
            <a:spLocks noChangeAspect="1" noChangeArrowheads="1"/>
          </p:cNvSpPr>
          <p:nvPr/>
        </p:nvSpPr>
        <p:spPr bwMode="auto">
          <a:xfrm>
            <a:off x="6403975" y="610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93" descr="Image result for vlsi"/>
          <p:cNvSpPr>
            <a:spLocks noChangeAspect="1" noChangeArrowheads="1"/>
          </p:cNvSpPr>
          <p:nvPr/>
        </p:nvSpPr>
        <p:spPr bwMode="auto">
          <a:xfrm>
            <a:off x="6556375" y="625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AutoShape 95" descr="Image result for vlsi"/>
          <p:cNvSpPr>
            <a:spLocks noChangeAspect="1" noChangeArrowheads="1"/>
          </p:cNvSpPr>
          <p:nvPr/>
        </p:nvSpPr>
        <p:spPr bwMode="auto">
          <a:xfrm>
            <a:off x="6708775" y="640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97" descr="Image result for vlsi"/>
          <p:cNvSpPr>
            <a:spLocks noChangeAspect="1" noChangeArrowheads="1"/>
          </p:cNvSpPr>
          <p:nvPr/>
        </p:nvSpPr>
        <p:spPr bwMode="auto">
          <a:xfrm>
            <a:off x="6861175" y="656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AutoShape 99" descr="Image result for vlsi"/>
          <p:cNvSpPr>
            <a:spLocks noChangeAspect="1" noChangeArrowheads="1"/>
          </p:cNvSpPr>
          <p:nvPr/>
        </p:nvSpPr>
        <p:spPr bwMode="auto">
          <a:xfrm>
            <a:off x="7013575" y="671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101" descr="Image result for vlsi"/>
          <p:cNvSpPr>
            <a:spLocks noChangeAspect="1" noChangeArrowheads="1"/>
          </p:cNvSpPr>
          <p:nvPr/>
        </p:nvSpPr>
        <p:spPr bwMode="auto">
          <a:xfrm>
            <a:off x="7165975" y="686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AutoShape 103" descr="Image result for vlsi"/>
          <p:cNvSpPr>
            <a:spLocks noChangeAspect="1" noChangeArrowheads="1"/>
          </p:cNvSpPr>
          <p:nvPr/>
        </p:nvSpPr>
        <p:spPr bwMode="auto">
          <a:xfrm>
            <a:off x="7318375" y="701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105" descr="Image result for vlsi"/>
          <p:cNvSpPr>
            <a:spLocks noChangeAspect="1" noChangeArrowheads="1"/>
          </p:cNvSpPr>
          <p:nvPr/>
        </p:nvSpPr>
        <p:spPr bwMode="auto">
          <a:xfrm>
            <a:off x="7470775" y="717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AutoShape 107" descr="Image result for vlsi"/>
          <p:cNvSpPr>
            <a:spLocks noChangeAspect="1" noChangeArrowheads="1"/>
          </p:cNvSpPr>
          <p:nvPr/>
        </p:nvSpPr>
        <p:spPr bwMode="auto">
          <a:xfrm>
            <a:off x="7623175" y="732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109" descr="Image result for vlsi"/>
          <p:cNvSpPr>
            <a:spLocks noChangeAspect="1" noChangeArrowheads="1"/>
          </p:cNvSpPr>
          <p:nvPr/>
        </p:nvSpPr>
        <p:spPr bwMode="auto">
          <a:xfrm>
            <a:off x="7775575" y="747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AutoShape 111" descr="Image result for vlsi"/>
          <p:cNvSpPr>
            <a:spLocks noChangeAspect="1" noChangeArrowheads="1"/>
          </p:cNvSpPr>
          <p:nvPr/>
        </p:nvSpPr>
        <p:spPr bwMode="auto">
          <a:xfrm>
            <a:off x="7927975" y="762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113" descr="Image result for vlsi"/>
          <p:cNvSpPr>
            <a:spLocks noChangeAspect="1" noChangeArrowheads="1"/>
          </p:cNvSpPr>
          <p:nvPr/>
        </p:nvSpPr>
        <p:spPr bwMode="auto">
          <a:xfrm>
            <a:off x="8080375" y="778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AutoShape 115" descr="Image result for vlsi"/>
          <p:cNvSpPr>
            <a:spLocks noChangeAspect="1" noChangeArrowheads="1"/>
          </p:cNvSpPr>
          <p:nvPr/>
        </p:nvSpPr>
        <p:spPr bwMode="auto">
          <a:xfrm>
            <a:off x="8232775" y="793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AutoShape 117" descr="Image result for vlsi"/>
          <p:cNvSpPr>
            <a:spLocks noChangeAspect="1" noChangeArrowheads="1"/>
          </p:cNvSpPr>
          <p:nvPr/>
        </p:nvSpPr>
        <p:spPr bwMode="auto">
          <a:xfrm>
            <a:off x="8385175" y="808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AutoShape 119" descr="Image result for vlsi"/>
          <p:cNvSpPr>
            <a:spLocks noChangeAspect="1" noChangeArrowheads="1"/>
          </p:cNvSpPr>
          <p:nvPr/>
        </p:nvSpPr>
        <p:spPr bwMode="auto">
          <a:xfrm>
            <a:off x="8537575" y="823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21" descr="Image result for vlsi"/>
          <p:cNvSpPr>
            <a:spLocks noChangeAspect="1" noChangeArrowheads="1"/>
          </p:cNvSpPr>
          <p:nvPr/>
        </p:nvSpPr>
        <p:spPr bwMode="auto">
          <a:xfrm>
            <a:off x="8689975" y="838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48" name="Picture 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74" y="1989138"/>
            <a:ext cx="6135401" cy="413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99175" y="6344206"/>
            <a:ext cx="263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: MD SHAKIL  ANSARI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58" y="1524000"/>
            <a:ext cx="5791200" cy="43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838200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49808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Evolution of  VLSI  Technology</a:t>
            </a:r>
          </a:p>
          <a:p>
            <a:r>
              <a:rPr lang="en-US" dirty="0" smtClean="0"/>
              <a:t>VLSI Design Flow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System Specification</a:t>
            </a:r>
          </a:p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Architecture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Functional Design</a:t>
            </a:r>
          </a:p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Logic Design</a:t>
            </a:r>
          </a:p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Circuit Diagram</a:t>
            </a:r>
          </a:p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Physical Design</a:t>
            </a:r>
          </a:p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Fabrication    </a:t>
            </a:r>
          </a:p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Packaging &amp; Testing</a:t>
            </a:r>
          </a:p>
          <a:p>
            <a:pPr marL="82296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715000"/>
          </a:xfrm>
        </p:spPr>
        <p:txBody>
          <a:bodyPr>
            <a:normAutofit/>
          </a:bodyPr>
          <a:lstStyle/>
          <a:p>
            <a:r>
              <a:rPr lang="en-US" sz="2400" b="1" dirty="0"/>
              <a:t>Very large-scale integration</a:t>
            </a:r>
            <a:r>
              <a:rPr lang="en-US" sz="2400" dirty="0"/>
              <a:t> (</a:t>
            </a:r>
            <a:r>
              <a:rPr lang="en-US" sz="2400" b="1" dirty="0"/>
              <a:t>VLSI</a:t>
            </a:r>
            <a:r>
              <a:rPr lang="en-US" sz="2400" dirty="0"/>
              <a:t>) is the process of creating an </a:t>
            </a:r>
            <a:r>
              <a:rPr lang="en-US" sz="2400" dirty="0">
                <a:hlinkClick r:id="rId2" tooltip="Integrated circuit"/>
              </a:rPr>
              <a:t>integrated circuit</a:t>
            </a:r>
            <a:r>
              <a:rPr lang="en-US" sz="2400" dirty="0"/>
              <a:t> (IC) by combining millions of </a:t>
            </a:r>
            <a:r>
              <a:rPr lang="en-US" sz="2400" dirty="0">
                <a:hlinkClick r:id="rId3" tooltip="MOS transistor"/>
              </a:rPr>
              <a:t>MOS transistors</a:t>
            </a:r>
            <a:r>
              <a:rPr lang="en-US" sz="2400" dirty="0"/>
              <a:t> onto a single </a:t>
            </a:r>
            <a:r>
              <a:rPr lang="en-US" sz="2400" dirty="0" smtClean="0"/>
              <a:t>chip .</a:t>
            </a:r>
          </a:p>
          <a:p>
            <a:r>
              <a:rPr lang="en-US" sz="2400" dirty="0"/>
              <a:t>An </a:t>
            </a:r>
            <a:r>
              <a:rPr lang="en-US" sz="2400" dirty="0">
                <a:hlinkClick r:id="rId4" tooltip="Electronic circuit"/>
              </a:rPr>
              <a:t>electronic circuit</a:t>
            </a:r>
            <a:r>
              <a:rPr lang="en-US" sz="2400" dirty="0"/>
              <a:t> might consist of a </a:t>
            </a:r>
            <a:r>
              <a:rPr lang="en-US" sz="2400" dirty="0">
                <a:hlinkClick r:id="rId5" tooltip="Central processing unit"/>
              </a:rPr>
              <a:t>CPU</a:t>
            </a:r>
            <a:r>
              <a:rPr lang="en-US" sz="2400" dirty="0"/>
              <a:t>, </a:t>
            </a:r>
            <a:r>
              <a:rPr lang="en-US" sz="2400" dirty="0">
                <a:hlinkClick r:id="rId6" tooltip="Read-only memory"/>
              </a:rPr>
              <a:t>ROM</a:t>
            </a:r>
            <a:r>
              <a:rPr lang="en-US" sz="2400" dirty="0"/>
              <a:t>, </a:t>
            </a:r>
            <a:r>
              <a:rPr lang="en-US" sz="2400" dirty="0">
                <a:hlinkClick r:id="rId7" tooltip="Random-access memory"/>
              </a:rPr>
              <a:t>RAM</a:t>
            </a:r>
            <a:r>
              <a:rPr lang="en-US" sz="2400" dirty="0"/>
              <a:t> and other </a:t>
            </a:r>
            <a:r>
              <a:rPr lang="en-US" sz="2400" dirty="0">
                <a:hlinkClick r:id="rId8" tooltip="Glue logic"/>
              </a:rPr>
              <a:t>glue logic</a:t>
            </a:r>
            <a:r>
              <a:rPr lang="en-US" sz="2400" dirty="0"/>
              <a:t>. VLSI lets IC designers add all of these </a:t>
            </a:r>
            <a:r>
              <a:rPr lang="en-US" sz="2400" dirty="0">
                <a:hlinkClick r:id="rId9" tooltip="System on chip"/>
              </a:rPr>
              <a:t>into one chip</a:t>
            </a:r>
            <a:r>
              <a:rPr lang="en-US" sz="2400" dirty="0"/>
              <a:t>.</a:t>
            </a:r>
          </a:p>
          <a:p>
            <a:pPr marL="82296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3352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5410200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 VLSI IC die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441583" y="5410200"/>
            <a:ext cx="6096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Evolution of  VLSI Technology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designing evolution of digital IC is based on the idea of fabricating more number of transistors in a small single piece of semiconductor wafer.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598005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4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VLSI Design Flow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92480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VLSI design can be clearly explained  with the help of Y-chart shown below.</a:t>
            </a:r>
          </a:p>
          <a:p>
            <a:r>
              <a:rPr lang="en-US" sz="2400" dirty="0" smtClean="0"/>
              <a:t>It divides the entire process into </a:t>
            </a:r>
            <a:r>
              <a:rPr lang="en-US" sz="2400" dirty="0" err="1" smtClean="0"/>
              <a:t>into</a:t>
            </a:r>
            <a:r>
              <a:rPr lang="en-US" sz="2400" dirty="0" smtClean="0"/>
              <a:t> 3 domain – structural,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and physical 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95575"/>
            <a:ext cx="40005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4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VLSI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772400" cy="5791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/>
              <a:t> The </a:t>
            </a:r>
            <a:r>
              <a:rPr lang="en-US" sz="2400" b="1" dirty="0"/>
              <a:t>design flow starts </a:t>
            </a:r>
            <a:r>
              <a:rPr lang="en-US" sz="2400" b="1" dirty="0" smtClean="0"/>
              <a:t>from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 algorithm is decided 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hen  architecture is </a:t>
            </a:r>
            <a:r>
              <a:rPr lang="en-US" sz="2400" dirty="0" err="1" smtClean="0"/>
              <a:t>choosen</a:t>
            </a:r>
            <a:r>
              <a:rPr lang="en-US" sz="2400" dirty="0" smtClean="0"/>
              <a:t> 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hen </a:t>
            </a:r>
            <a:r>
              <a:rPr lang="en-US" sz="2400" dirty="0"/>
              <a:t>mapped onto chip surface </a:t>
            </a:r>
            <a:r>
              <a:rPr lang="en-US" sz="2400" dirty="0" err="1" smtClean="0"/>
              <a:t>i.e</a:t>
            </a:r>
            <a:r>
              <a:rPr lang="en-US" sz="2400" dirty="0" smtClean="0"/>
              <a:t> , </a:t>
            </a:r>
            <a:r>
              <a:rPr lang="en-US" sz="2400" dirty="0" err="1" smtClean="0"/>
              <a:t>floorplanning</a:t>
            </a:r>
            <a:r>
              <a:rPr lang="en-US" sz="2400" dirty="0" smtClean="0"/>
              <a:t> 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Then define </a:t>
            </a:r>
            <a:r>
              <a:rPr lang="en-US" sz="2400" dirty="0"/>
              <a:t>the finite state </a:t>
            </a:r>
            <a:r>
              <a:rPr lang="en-US" sz="2400" dirty="0" smtClean="0"/>
              <a:t>machines 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hen </a:t>
            </a:r>
            <a:r>
              <a:rPr lang="en-US" sz="2400" dirty="0"/>
              <a:t>implement the finite state machine with functional </a:t>
            </a:r>
            <a:r>
              <a:rPr lang="en-US" sz="2400" dirty="0" smtClean="0"/>
              <a:t>modules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then </a:t>
            </a:r>
            <a:r>
              <a:rPr lang="en-US" sz="2400" dirty="0"/>
              <a:t>placing the modules onto the chip </a:t>
            </a:r>
            <a:r>
              <a:rPr lang="en-US" sz="2400" dirty="0" smtClean="0"/>
              <a:t>surface 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then </a:t>
            </a:r>
            <a:r>
              <a:rPr lang="en-US" sz="2400" dirty="0"/>
              <a:t>implementing modules with leaf cells (i.e., logic gates)then cell placement and </a:t>
            </a:r>
            <a:r>
              <a:rPr lang="en-US" sz="2400" dirty="0" smtClean="0"/>
              <a:t>routing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then </a:t>
            </a:r>
            <a:r>
              <a:rPr lang="en-US" sz="2400" dirty="0"/>
              <a:t>transistor level implementation of leaf </a:t>
            </a:r>
            <a:r>
              <a:rPr lang="en-US" sz="2400" dirty="0" smtClean="0"/>
              <a:t>cells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then </a:t>
            </a:r>
            <a:r>
              <a:rPr lang="en-US" sz="2400" dirty="0"/>
              <a:t>mask generation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03592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VLSI Design </a:t>
            </a:r>
            <a:r>
              <a:rPr lang="en-US" sz="3600" dirty="0" smtClean="0"/>
              <a:t>Flow </a:t>
            </a:r>
            <a:r>
              <a:rPr lang="en-US" sz="3600" dirty="0" err="1" smtClean="0"/>
              <a:t>Contd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6019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Now each stage of design is considered in a separate heading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System Specification :  </a:t>
            </a:r>
            <a:r>
              <a:rPr lang="en-US" sz="2400" dirty="0" smtClean="0"/>
              <a:t>performance ,functionality and physical dimension of the chip is taken into consideration</a:t>
            </a:r>
          </a:p>
          <a:p>
            <a:pPr marL="82296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Architectural Design : </a:t>
            </a:r>
            <a:r>
              <a:rPr lang="en-US" sz="2400" dirty="0" smtClean="0"/>
              <a:t>Decision like  </a:t>
            </a:r>
          </a:p>
          <a:p>
            <a:pPr marL="82296" indent="0">
              <a:buNone/>
            </a:pPr>
            <a:r>
              <a:rPr lang="en-US" sz="2400" dirty="0" smtClean="0"/>
              <a:t>RISC/CISC, number of ALUs ,pipeline</a:t>
            </a:r>
          </a:p>
          <a:p>
            <a:pPr marL="82296" indent="0">
              <a:buNone/>
            </a:pPr>
            <a:r>
              <a:rPr lang="en-US" sz="2400" dirty="0" smtClean="0"/>
              <a:t>Structure  are taken under this step</a:t>
            </a:r>
          </a:p>
          <a:p>
            <a:pPr marL="82296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Functional Design : </a:t>
            </a:r>
            <a:r>
              <a:rPr lang="en-US" sz="2400" dirty="0" smtClean="0"/>
              <a:t>Here the main </a:t>
            </a:r>
          </a:p>
          <a:p>
            <a:pPr marL="82296" indent="0">
              <a:buNone/>
            </a:pPr>
            <a:r>
              <a:rPr lang="en-US" sz="2400" dirty="0" smtClean="0"/>
              <a:t>Functional unit of the system is </a:t>
            </a:r>
          </a:p>
          <a:p>
            <a:pPr marL="82296" indent="0">
              <a:buNone/>
            </a:pPr>
            <a:r>
              <a:rPr lang="en-US" sz="2400" dirty="0" smtClean="0"/>
              <a:t>Identified 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74" y="2438400"/>
            <a:ext cx="31527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VLSI Design Flow </a:t>
            </a:r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924800" cy="5943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Logic Design :  </a:t>
            </a:r>
            <a:r>
              <a:rPr lang="en-US" sz="2400" dirty="0" smtClean="0"/>
              <a:t>The control flow, register allocation </a:t>
            </a:r>
            <a:r>
              <a:rPr lang="en-US" sz="2400" dirty="0" err="1" smtClean="0"/>
              <a:t>etc</a:t>
            </a:r>
            <a:r>
              <a:rPr lang="en-US" sz="2400" dirty="0" smtClean="0"/>
              <a:t> are being considered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Circuit Design : </a:t>
            </a:r>
            <a:r>
              <a:rPr lang="en-US" sz="2400" dirty="0" smtClean="0"/>
              <a:t>Here the </a:t>
            </a:r>
            <a:r>
              <a:rPr lang="en-US" sz="2400" dirty="0"/>
              <a:t>B</a:t>
            </a:r>
            <a:r>
              <a:rPr lang="en-US" sz="2400" dirty="0" smtClean="0"/>
              <a:t>oolean representation are converted into circuit representation 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Physical Design :  </a:t>
            </a:r>
            <a:r>
              <a:rPr lang="en-US" sz="2400" dirty="0" smtClean="0"/>
              <a:t>In this step the </a:t>
            </a:r>
          </a:p>
          <a:p>
            <a:pPr marL="82296" indent="0">
              <a:buNone/>
            </a:pPr>
            <a:r>
              <a:rPr lang="en-US" sz="2400" dirty="0" smtClean="0"/>
              <a:t>circuit representation is</a:t>
            </a:r>
          </a:p>
          <a:p>
            <a:pPr marL="82296" indent="0">
              <a:buNone/>
            </a:pPr>
            <a:r>
              <a:rPr lang="en-US" sz="2400" dirty="0" smtClean="0"/>
              <a:t>Converted into geometrical</a:t>
            </a:r>
          </a:p>
          <a:p>
            <a:pPr marL="82296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epresentation. </a:t>
            </a:r>
          </a:p>
          <a:p>
            <a:pPr marL="82296" indent="0">
              <a:buNone/>
            </a:pPr>
            <a:endParaRPr lang="en-US" sz="2400" dirty="0"/>
          </a:p>
        </p:txBody>
      </p:sp>
      <p:sp>
        <p:nvSpPr>
          <p:cNvPr id="4" name="AutoShape 4" descr="Image result for vlsi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vlsi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3644251" cy="266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9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6876288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VLSI Design Flow </a:t>
            </a:r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8077200" cy="5943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Fabrication : </a:t>
            </a:r>
            <a:r>
              <a:rPr lang="en-US" sz="2400" dirty="0" smtClean="0"/>
              <a:t>After layout and verification , the design is ready for fabrication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Packing &amp; Testing : </a:t>
            </a:r>
            <a:r>
              <a:rPr lang="en-US" sz="2400" dirty="0" smtClean="0"/>
              <a:t>Finally , the wafer is fabricated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diced into individual chips in a fabrication facility . Each chip is then packaged and tested to ensure to meet all design specification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58237"/>
            <a:ext cx="3429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3429000" cy="21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9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307</TotalTime>
  <Words>288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VLSI DESIGN FLOW</vt:lpstr>
      <vt:lpstr>CONTENTS</vt:lpstr>
      <vt:lpstr>INTRODUCTION</vt:lpstr>
      <vt:lpstr>Evolution of  VLSI Technology</vt:lpstr>
      <vt:lpstr>VLSI Design Flow</vt:lpstr>
      <vt:lpstr>VLSI Design Flow</vt:lpstr>
      <vt:lpstr>VLSI Design Flow Contd…</vt:lpstr>
      <vt:lpstr>VLSI Design Flow Contd…</vt:lpstr>
      <vt:lpstr>VLSI Design Flow Contd…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 FLOW</dc:title>
  <dc:creator>USER</dc:creator>
  <cp:lastModifiedBy>USER</cp:lastModifiedBy>
  <cp:revision>19</cp:revision>
  <dcterms:created xsi:type="dcterms:W3CDTF">2020-02-23T12:11:33Z</dcterms:created>
  <dcterms:modified xsi:type="dcterms:W3CDTF">2020-02-23T17:18:39Z</dcterms:modified>
</cp:coreProperties>
</file>