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F5E5B-45AF-47F3-8DE5-F1C5D00674D8}" v="865" dt="2020-02-24T17:39:43.069"/>
    <p1510:client id="{42C1483F-FD40-45A8-8875-512A1A2F9FF0}" v="956" dt="2020-02-24T10:29:01.325"/>
    <p1510:client id="{FB62E381-7168-4582-8D57-9EBC6EA2CC8D}" v="4" dt="2020-02-24T16:30:05.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C5223-8349-4AD1-A90C-748402F3B41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84E7B9A-433D-4E90-94C2-888639A2F9C1}">
      <dgm:prSet/>
      <dgm:spPr/>
      <dgm:t>
        <a:bodyPr/>
        <a:lstStyle/>
        <a:p>
          <a:r>
            <a:rPr lang="en-GB"/>
            <a:t>INTRODUCTION</a:t>
          </a:r>
          <a:endParaRPr lang="en-US"/>
        </a:p>
      </dgm:t>
    </dgm:pt>
    <dgm:pt modelId="{04BBB501-21D3-487C-B862-5F61786C66ED}" type="parTrans" cxnId="{9B8997F3-D4A6-4081-B5E3-AA46175FE4A6}">
      <dgm:prSet/>
      <dgm:spPr/>
      <dgm:t>
        <a:bodyPr/>
        <a:lstStyle/>
        <a:p>
          <a:endParaRPr lang="en-US"/>
        </a:p>
      </dgm:t>
    </dgm:pt>
    <dgm:pt modelId="{031A00FD-668A-4854-B308-395A4B543FB5}" type="sibTrans" cxnId="{9B8997F3-D4A6-4081-B5E3-AA46175FE4A6}">
      <dgm:prSet/>
      <dgm:spPr/>
      <dgm:t>
        <a:bodyPr/>
        <a:lstStyle/>
        <a:p>
          <a:endParaRPr lang="en-US"/>
        </a:p>
      </dgm:t>
    </dgm:pt>
    <dgm:pt modelId="{7A59803A-BA38-4B8C-9614-3101CFBEF9FC}">
      <dgm:prSet/>
      <dgm:spPr/>
      <dgm:t>
        <a:bodyPr/>
        <a:lstStyle/>
        <a:p>
          <a:r>
            <a:rPr lang="en-GB"/>
            <a:t>SoC &amp; Microcontroller</a:t>
          </a:r>
          <a:endParaRPr lang="en-US"/>
        </a:p>
      </dgm:t>
    </dgm:pt>
    <dgm:pt modelId="{FEAFC342-82DA-457C-A6A4-CCBEAB92C2B2}" type="parTrans" cxnId="{33306409-9214-413F-96F6-DD4435CF7C87}">
      <dgm:prSet/>
      <dgm:spPr/>
      <dgm:t>
        <a:bodyPr/>
        <a:lstStyle/>
        <a:p>
          <a:endParaRPr lang="en-US"/>
        </a:p>
      </dgm:t>
    </dgm:pt>
    <dgm:pt modelId="{99F2AD72-2843-43C3-AF76-CD282F6954D3}" type="sibTrans" cxnId="{33306409-9214-413F-96F6-DD4435CF7C87}">
      <dgm:prSet/>
      <dgm:spPr/>
      <dgm:t>
        <a:bodyPr/>
        <a:lstStyle/>
        <a:p>
          <a:endParaRPr lang="en-US"/>
        </a:p>
      </dgm:t>
    </dgm:pt>
    <dgm:pt modelId="{4293ED82-1FB2-4711-AAB9-BE69C34D580B}">
      <dgm:prSet/>
      <dgm:spPr/>
      <dgm:t>
        <a:bodyPr/>
        <a:lstStyle/>
        <a:p>
          <a:r>
            <a:rPr lang="en-GB"/>
            <a:t>Components of an SoC</a:t>
          </a:r>
          <a:endParaRPr lang="en-US"/>
        </a:p>
      </dgm:t>
    </dgm:pt>
    <dgm:pt modelId="{43834E1B-7293-4631-99A7-E7D1A537BE78}" type="parTrans" cxnId="{C3FE1E80-E16C-4BB7-BE90-040F54BC145C}">
      <dgm:prSet/>
      <dgm:spPr/>
      <dgm:t>
        <a:bodyPr/>
        <a:lstStyle/>
        <a:p>
          <a:endParaRPr lang="en-US"/>
        </a:p>
      </dgm:t>
    </dgm:pt>
    <dgm:pt modelId="{EADD8E78-7977-4235-87F7-57737871383B}" type="sibTrans" cxnId="{C3FE1E80-E16C-4BB7-BE90-040F54BC145C}">
      <dgm:prSet/>
      <dgm:spPr/>
      <dgm:t>
        <a:bodyPr/>
        <a:lstStyle/>
        <a:p>
          <a:endParaRPr lang="en-US"/>
        </a:p>
      </dgm:t>
    </dgm:pt>
    <dgm:pt modelId="{48E63982-F4C1-4AD8-96BE-747B4C5454B9}">
      <dgm:prSet/>
      <dgm:spPr/>
      <dgm:t>
        <a:bodyPr/>
        <a:lstStyle/>
        <a:p>
          <a:r>
            <a:rPr lang="en-GB"/>
            <a:t>SoC Verification</a:t>
          </a:r>
          <a:endParaRPr lang="en-US"/>
        </a:p>
      </dgm:t>
    </dgm:pt>
    <dgm:pt modelId="{435770A5-6259-4721-A785-C2035D70D803}" type="parTrans" cxnId="{7B3E208D-EB2A-4322-9640-E3EFB0944F3D}">
      <dgm:prSet/>
      <dgm:spPr/>
      <dgm:t>
        <a:bodyPr/>
        <a:lstStyle/>
        <a:p>
          <a:endParaRPr lang="en-US"/>
        </a:p>
      </dgm:t>
    </dgm:pt>
    <dgm:pt modelId="{5EB81C95-56E4-42B8-B909-8230B3A0E2D1}" type="sibTrans" cxnId="{7B3E208D-EB2A-4322-9640-E3EFB0944F3D}">
      <dgm:prSet/>
      <dgm:spPr/>
      <dgm:t>
        <a:bodyPr/>
        <a:lstStyle/>
        <a:p>
          <a:endParaRPr lang="en-US"/>
        </a:p>
      </dgm:t>
    </dgm:pt>
    <dgm:pt modelId="{5E01A08F-E8F0-49D1-B274-6C29AC60BB67}">
      <dgm:prSet/>
      <dgm:spPr/>
      <dgm:t>
        <a:bodyPr/>
        <a:lstStyle/>
        <a:p>
          <a:r>
            <a:rPr lang="en-GB"/>
            <a:t>Conclusion</a:t>
          </a:r>
          <a:endParaRPr lang="en-US"/>
        </a:p>
      </dgm:t>
    </dgm:pt>
    <dgm:pt modelId="{C04C5627-F758-4CC5-9179-84E5806BE000}" type="parTrans" cxnId="{C04A28ED-1428-4990-A5B7-70DD5AF3DE60}">
      <dgm:prSet/>
      <dgm:spPr/>
      <dgm:t>
        <a:bodyPr/>
        <a:lstStyle/>
        <a:p>
          <a:endParaRPr lang="en-US"/>
        </a:p>
      </dgm:t>
    </dgm:pt>
    <dgm:pt modelId="{714EABB9-F085-431C-A8B2-A9770BF67DA9}" type="sibTrans" cxnId="{C04A28ED-1428-4990-A5B7-70DD5AF3DE60}">
      <dgm:prSet/>
      <dgm:spPr/>
      <dgm:t>
        <a:bodyPr/>
        <a:lstStyle/>
        <a:p>
          <a:endParaRPr lang="en-US"/>
        </a:p>
      </dgm:t>
    </dgm:pt>
    <dgm:pt modelId="{62C824D8-D91E-48D7-9EF4-8430B30E9C4C}" type="pres">
      <dgm:prSet presAssocID="{DB2C5223-8349-4AD1-A90C-748402F3B416}" presName="linear" presStyleCnt="0">
        <dgm:presLayoutVars>
          <dgm:animLvl val="lvl"/>
          <dgm:resizeHandles val="exact"/>
        </dgm:presLayoutVars>
      </dgm:prSet>
      <dgm:spPr/>
    </dgm:pt>
    <dgm:pt modelId="{4C344F73-6B93-477B-9CA1-BC32B4B4BA40}" type="pres">
      <dgm:prSet presAssocID="{184E7B9A-433D-4E90-94C2-888639A2F9C1}" presName="parentText" presStyleLbl="node1" presStyleIdx="0" presStyleCnt="5">
        <dgm:presLayoutVars>
          <dgm:chMax val="0"/>
          <dgm:bulletEnabled val="1"/>
        </dgm:presLayoutVars>
      </dgm:prSet>
      <dgm:spPr/>
    </dgm:pt>
    <dgm:pt modelId="{7CC5374C-4245-4B1E-B90B-8370F268365D}" type="pres">
      <dgm:prSet presAssocID="{031A00FD-668A-4854-B308-395A4B543FB5}" presName="spacer" presStyleCnt="0"/>
      <dgm:spPr/>
    </dgm:pt>
    <dgm:pt modelId="{39CD9142-27E0-43CE-9BAF-04CEF339AE87}" type="pres">
      <dgm:prSet presAssocID="{7A59803A-BA38-4B8C-9614-3101CFBEF9FC}" presName="parentText" presStyleLbl="node1" presStyleIdx="1" presStyleCnt="5">
        <dgm:presLayoutVars>
          <dgm:chMax val="0"/>
          <dgm:bulletEnabled val="1"/>
        </dgm:presLayoutVars>
      </dgm:prSet>
      <dgm:spPr/>
    </dgm:pt>
    <dgm:pt modelId="{8FC7E125-9916-4113-BD8F-293479FDA931}" type="pres">
      <dgm:prSet presAssocID="{99F2AD72-2843-43C3-AF76-CD282F6954D3}" presName="spacer" presStyleCnt="0"/>
      <dgm:spPr/>
    </dgm:pt>
    <dgm:pt modelId="{ED9494B4-75FC-4FA4-914F-6FFAAAEEB2EF}" type="pres">
      <dgm:prSet presAssocID="{4293ED82-1FB2-4711-AAB9-BE69C34D580B}" presName="parentText" presStyleLbl="node1" presStyleIdx="2" presStyleCnt="5">
        <dgm:presLayoutVars>
          <dgm:chMax val="0"/>
          <dgm:bulletEnabled val="1"/>
        </dgm:presLayoutVars>
      </dgm:prSet>
      <dgm:spPr/>
    </dgm:pt>
    <dgm:pt modelId="{E02C6379-F993-4FB6-BA38-0CD4DF813BCD}" type="pres">
      <dgm:prSet presAssocID="{EADD8E78-7977-4235-87F7-57737871383B}" presName="spacer" presStyleCnt="0"/>
      <dgm:spPr/>
    </dgm:pt>
    <dgm:pt modelId="{95F5784F-C9D2-4AC9-BE3B-99B2698A5277}" type="pres">
      <dgm:prSet presAssocID="{48E63982-F4C1-4AD8-96BE-747B4C5454B9}" presName="parentText" presStyleLbl="node1" presStyleIdx="3" presStyleCnt="5">
        <dgm:presLayoutVars>
          <dgm:chMax val="0"/>
          <dgm:bulletEnabled val="1"/>
        </dgm:presLayoutVars>
      </dgm:prSet>
      <dgm:spPr/>
    </dgm:pt>
    <dgm:pt modelId="{C58A6F28-7B5F-4B97-815A-A656A0ECBA2D}" type="pres">
      <dgm:prSet presAssocID="{5EB81C95-56E4-42B8-B909-8230B3A0E2D1}" presName="spacer" presStyleCnt="0"/>
      <dgm:spPr/>
    </dgm:pt>
    <dgm:pt modelId="{A9A79E1B-0D6E-4309-981E-1DCB5222BF30}" type="pres">
      <dgm:prSet presAssocID="{5E01A08F-E8F0-49D1-B274-6C29AC60BB67}" presName="parentText" presStyleLbl="node1" presStyleIdx="4" presStyleCnt="5">
        <dgm:presLayoutVars>
          <dgm:chMax val="0"/>
          <dgm:bulletEnabled val="1"/>
        </dgm:presLayoutVars>
      </dgm:prSet>
      <dgm:spPr/>
    </dgm:pt>
  </dgm:ptLst>
  <dgm:cxnLst>
    <dgm:cxn modelId="{58D1A904-3183-4004-9A68-7552BA4AF441}" type="presOf" srcId="{184E7B9A-433D-4E90-94C2-888639A2F9C1}" destId="{4C344F73-6B93-477B-9CA1-BC32B4B4BA40}" srcOrd="0" destOrd="0" presId="urn:microsoft.com/office/officeart/2005/8/layout/vList2"/>
    <dgm:cxn modelId="{33306409-9214-413F-96F6-DD4435CF7C87}" srcId="{DB2C5223-8349-4AD1-A90C-748402F3B416}" destId="{7A59803A-BA38-4B8C-9614-3101CFBEF9FC}" srcOrd="1" destOrd="0" parTransId="{FEAFC342-82DA-457C-A6A4-CCBEAB92C2B2}" sibTransId="{99F2AD72-2843-43C3-AF76-CD282F6954D3}"/>
    <dgm:cxn modelId="{27D7540B-66CF-4FB3-BCDD-4C6CEA184EDB}" type="presOf" srcId="{48E63982-F4C1-4AD8-96BE-747B4C5454B9}" destId="{95F5784F-C9D2-4AC9-BE3B-99B2698A5277}" srcOrd="0" destOrd="0" presId="urn:microsoft.com/office/officeart/2005/8/layout/vList2"/>
    <dgm:cxn modelId="{A6461A10-FBA6-4658-A50D-2CCCD275BC72}" type="presOf" srcId="{DB2C5223-8349-4AD1-A90C-748402F3B416}" destId="{62C824D8-D91E-48D7-9EF4-8430B30E9C4C}" srcOrd="0" destOrd="0" presId="urn:microsoft.com/office/officeart/2005/8/layout/vList2"/>
    <dgm:cxn modelId="{0DA58D12-28EC-4517-AE70-10BAF8DEB12B}" type="presOf" srcId="{7A59803A-BA38-4B8C-9614-3101CFBEF9FC}" destId="{39CD9142-27E0-43CE-9BAF-04CEF339AE87}" srcOrd="0" destOrd="0" presId="urn:microsoft.com/office/officeart/2005/8/layout/vList2"/>
    <dgm:cxn modelId="{C3FE1E80-E16C-4BB7-BE90-040F54BC145C}" srcId="{DB2C5223-8349-4AD1-A90C-748402F3B416}" destId="{4293ED82-1FB2-4711-AAB9-BE69C34D580B}" srcOrd="2" destOrd="0" parTransId="{43834E1B-7293-4631-99A7-E7D1A537BE78}" sibTransId="{EADD8E78-7977-4235-87F7-57737871383B}"/>
    <dgm:cxn modelId="{7B3E208D-EB2A-4322-9640-E3EFB0944F3D}" srcId="{DB2C5223-8349-4AD1-A90C-748402F3B416}" destId="{48E63982-F4C1-4AD8-96BE-747B4C5454B9}" srcOrd="3" destOrd="0" parTransId="{435770A5-6259-4721-A785-C2035D70D803}" sibTransId="{5EB81C95-56E4-42B8-B909-8230B3A0E2D1}"/>
    <dgm:cxn modelId="{EEA63AC0-7922-4220-83DB-666FAE05DE30}" type="presOf" srcId="{4293ED82-1FB2-4711-AAB9-BE69C34D580B}" destId="{ED9494B4-75FC-4FA4-914F-6FFAAAEEB2EF}" srcOrd="0" destOrd="0" presId="urn:microsoft.com/office/officeart/2005/8/layout/vList2"/>
    <dgm:cxn modelId="{9AC0B5D6-8F0F-4AA5-881B-26A1BC7C16D6}" type="presOf" srcId="{5E01A08F-E8F0-49D1-B274-6C29AC60BB67}" destId="{A9A79E1B-0D6E-4309-981E-1DCB5222BF30}" srcOrd="0" destOrd="0" presId="urn:microsoft.com/office/officeart/2005/8/layout/vList2"/>
    <dgm:cxn modelId="{C04A28ED-1428-4990-A5B7-70DD5AF3DE60}" srcId="{DB2C5223-8349-4AD1-A90C-748402F3B416}" destId="{5E01A08F-E8F0-49D1-B274-6C29AC60BB67}" srcOrd="4" destOrd="0" parTransId="{C04C5627-F758-4CC5-9179-84E5806BE000}" sibTransId="{714EABB9-F085-431C-A8B2-A9770BF67DA9}"/>
    <dgm:cxn modelId="{9B8997F3-D4A6-4081-B5E3-AA46175FE4A6}" srcId="{DB2C5223-8349-4AD1-A90C-748402F3B416}" destId="{184E7B9A-433D-4E90-94C2-888639A2F9C1}" srcOrd="0" destOrd="0" parTransId="{04BBB501-21D3-487C-B862-5F61786C66ED}" sibTransId="{031A00FD-668A-4854-B308-395A4B543FB5}"/>
    <dgm:cxn modelId="{B50D27F4-6FD8-4D34-AE3A-5EF861F8AF32}" type="presParOf" srcId="{62C824D8-D91E-48D7-9EF4-8430B30E9C4C}" destId="{4C344F73-6B93-477B-9CA1-BC32B4B4BA40}" srcOrd="0" destOrd="0" presId="urn:microsoft.com/office/officeart/2005/8/layout/vList2"/>
    <dgm:cxn modelId="{E834DDC3-9CCD-484E-8D8A-BD3E5AB5F334}" type="presParOf" srcId="{62C824D8-D91E-48D7-9EF4-8430B30E9C4C}" destId="{7CC5374C-4245-4B1E-B90B-8370F268365D}" srcOrd="1" destOrd="0" presId="urn:microsoft.com/office/officeart/2005/8/layout/vList2"/>
    <dgm:cxn modelId="{3E671291-4C57-448E-9998-B8D68220D2E3}" type="presParOf" srcId="{62C824D8-D91E-48D7-9EF4-8430B30E9C4C}" destId="{39CD9142-27E0-43CE-9BAF-04CEF339AE87}" srcOrd="2" destOrd="0" presId="urn:microsoft.com/office/officeart/2005/8/layout/vList2"/>
    <dgm:cxn modelId="{06EECC3A-EE75-499E-B5F2-5642F23E4810}" type="presParOf" srcId="{62C824D8-D91E-48D7-9EF4-8430B30E9C4C}" destId="{8FC7E125-9916-4113-BD8F-293479FDA931}" srcOrd="3" destOrd="0" presId="urn:microsoft.com/office/officeart/2005/8/layout/vList2"/>
    <dgm:cxn modelId="{D701E827-F78E-4D42-9BBC-5A7064810167}" type="presParOf" srcId="{62C824D8-D91E-48D7-9EF4-8430B30E9C4C}" destId="{ED9494B4-75FC-4FA4-914F-6FFAAAEEB2EF}" srcOrd="4" destOrd="0" presId="urn:microsoft.com/office/officeart/2005/8/layout/vList2"/>
    <dgm:cxn modelId="{42C229E7-A4C6-4434-A776-CC854BFBDD9F}" type="presParOf" srcId="{62C824D8-D91E-48D7-9EF4-8430B30E9C4C}" destId="{E02C6379-F993-4FB6-BA38-0CD4DF813BCD}" srcOrd="5" destOrd="0" presId="urn:microsoft.com/office/officeart/2005/8/layout/vList2"/>
    <dgm:cxn modelId="{0E0BE543-F6B9-447E-AA3A-71A5B6F05576}" type="presParOf" srcId="{62C824D8-D91E-48D7-9EF4-8430B30E9C4C}" destId="{95F5784F-C9D2-4AC9-BE3B-99B2698A5277}" srcOrd="6" destOrd="0" presId="urn:microsoft.com/office/officeart/2005/8/layout/vList2"/>
    <dgm:cxn modelId="{F4334EDD-EA47-4CCB-9262-C6385521793E}" type="presParOf" srcId="{62C824D8-D91E-48D7-9EF4-8430B30E9C4C}" destId="{C58A6F28-7B5F-4B97-815A-A656A0ECBA2D}" srcOrd="7" destOrd="0" presId="urn:microsoft.com/office/officeart/2005/8/layout/vList2"/>
    <dgm:cxn modelId="{60673960-2AD5-40E9-B2B0-1AC369070CA4}" type="presParOf" srcId="{62C824D8-D91E-48D7-9EF4-8430B30E9C4C}" destId="{A9A79E1B-0D6E-4309-981E-1DCB5222BF3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44F73-6B93-477B-9CA1-BC32B4B4BA40}">
      <dsp:nvSpPr>
        <dsp:cNvPr id="0" name=""/>
        <dsp:cNvSpPr/>
      </dsp:nvSpPr>
      <dsp:spPr>
        <a:xfrm>
          <a:off x="0" y="47910"/>
          <a:ext cx="6628804" cy="889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t>INTRODUCTION</a:t>
          </a:r>
          <a:endParaRPr lang="en-US" sz="3800" kern="1200"/>
        </a:p>
      </dsp:txBody>
      <dsp:txXfrm>
        <a:off x="43407" y="91317"/>
        <a:ext cx="6541990" cy="802386"/>
      </dsp:txXfrm>
    </dsp:sp>
    <dsp:sp modelId="{39CD9142-27E0-43CE-9BAF-04CEF339AE87}">
      <dsp:nvSpPr>
        <dsp:cNvPr id="0" name=""/>
        <dsp:cNvSpPr/>
      </dsp:nvSpPr>
      <dsp:spPr>
        <a:xfrm>
          <a:off x="0" y="1046550"/>
          <a:ext cx="6628804" cy="88920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t>SoC &amp; Microcontroller</a:t>
          </a:r>
          <a:endParaRPr lang="en-US" sz="3800" kern="1200"/>
        </a:p>
      </dsp:txBody>
      <dsp:txXfrm>
        <a:off x="43407" y="1089957"/>
        <a:ext cx="6541990" cy="802386"/>
      </dsp:txXfrm>
    </dsp:sp>
    <dsp:sp modelId="{ED9494B4-75FC-4FA4-914F-6FFAAAEEB2EF}">
      <dsp:nvSpPr>
        <dsp:cNvPr id="0" name=""/>
        <dsp:cNvSpPr/>
      </dsp:nvSpPr>
      <dsp:spPr>
        <a:xfrm>
          <a:off x="0" y="2045190"/>
          <a:ext cx="6628804" cy="8892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t>Components of an SoC</a:t>
          </a:r>
          <a:endParaRPr lang="en-US" sz="3800" kern="1200"/>
        </a:p>
      </dsp:txBody>
      <dsp:txXfrm>
        <a:off x="43407" y="2088597"/>
        <a:ext cx="6541990" cy="802386"/>
      </dsp:txXfrm>
    </dsp:sp>
    <dsp:sp modelId="{95F5784F-C9D2-4AC9-BE3B-99B2698A5277}">
      <dsp:nvSpPr>
        <dsp:cNvPr id="0" name=""/>
        <dsp:cNvSpPr/>
      </dsp:nvSpPr>
      <dsp:spPr>
        <a:xfrm>
          <a:off x="0" y="3043830"/>
          <a:ext cx="6628804" cy="88920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t>SoC Verification</a:t>
          </a:r>
          <a:endParaRPr lang="en-US" sz="3800" kern="1200"/>
        </a:p>
      </dsp:txBody>
      <dsp:txXfrm>
        <a:off x="43407" y="3087237"/>
        <a:ext cx="6541990" cy="802386"/>
      </dsp:txXfrm>
    </dsp:sp>
    <dsp:sp modelId="{A9A79E1B-0D6E-4309-981E-1DCB5222BF30}">
      <dsp:nvSpPr>
        <dsp:cNvPr id="0" name=""/>
        <dsp:cNvSpPr/>
      </dsp:nvSpPr>
      <dsp:spPr>
        <a:xfrm>
          <a:off x="0" y="4042470"/>
          <a:ext cx="6628804" cy="8892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a:t>Conclusion</a:t>
          </a:r>
          <a:endParaRPr lang="en-US" sz="3800" kern="1200"/>
        </a:p>
      </dsp:txBody>
      <dsp:txXfrm>
        <a:off x="43407" y="4085877"/>
        <a:ext cx="6541990" cy="8023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D08BD1-191D-4637-A65E-F51F35998BC2}"/>
              </a:ext>
            </a:extLst>
          </p:cNvPr>
          <p:cNvSpPr>
            <a:spLocks noGrp="1"/>
          </p:cNvSpPr>
          <p:nvPr>
            <p:ph type="ctrTitle"/>
          </p:nvPr>
        </p:nvSpPr>
        <p:spPr>
          <a:xfrm>
            <a:off x="821267" y="518584"/>
            <a:ext cx="7766936" cy="2722627"/>
          </a:xfrm>
        </p:spPr>
        <p:txBody>
          <a:bodyPr/>
          <a:lstStyle/>
          <a:p>
            <a:r>
              <a:rPr lang="en-GB" sz="6600" dirty="0">
                <a:solidFill>
                  <a:srgbClr val="FF0000"/>
                </a:solidFill>
              </a:rPr>
              <a:t>SOC DESIGN AND VERIFICATION</a:t>
            </a:r>
          </a:p>
        </p:txBody>
      </p:sp>
      <p:pic>
        <p:nvPicPr>
          <p:cNvPr id="6" name="Picture 6" descr="A circuit board&#10;&#10;Description generated with very high confidence">
            <a:extLst>
              <a:ext uri="{FF2B5EF4-FFF2-40B4-BE49-F238E27FC236}">
                <a16:creationId xmlns:a16="http://schemas.microsoft.com/office/drawing/2014/main" id="{5E11238E-657D-4A19-BFFE-5304D63BBAFE}"/>
              </a:ext>
            </a:extLst>
          </p:cNvPr>
          <p:cNvPicPr>
            <a:picLocks noChangeAspect="1"/>
          </p:cNvPicPr>
          <p:nvPr/>
        </p:nvPicPr>
        <p:blipFill>
          <a:blip r:embed="rId2"/>
          <a:stretch>
            <a:fillRect/>
          </a:stretch>
        </p:blipFill>
        <p:spPr>
          <a:xfrm>
            <a:off x="825668" y="3610766"/>
            <a:ext cx="5226216" cy="2951169"/>
          </a:xfrm>
          <a:prstGeom prst="rect">
            <a:avLst/>
          </a:prstGeom>
        </p:spPr>
      </p:pic>
      <p:sp>
        <p:nvSpPr>
          <p:cNvPr id="8" name="TextBox 7">
            <a:extLst>
              <a:ext uri="{FF2B5EF4-FFF2-40B4-BE49-F238E27FC236}">
                <a16:creationId xmlns:a16="http://schemas.microsoft.com/office/drawing/2014/main" id="{6C750D2B-6BFA-43B8-A55F-D750C237BBAA}"/>
              </a:ext>
            </a:extLst>
          </p:cNvPr>
          <p:cNvSpPr txBox="1"/>
          <p:nvPr/>
        </p:nvSpPr>
        <p:spPr>
          <a:xfrm>
            <a:off x="6724650" y="61912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By : MD SHAKIL ANSARI</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D025D-6DEF-4E30-B23E-1DC41DF982E8}"/>
              </a:ext>
            </a:extLst>
          </p:cNvPr>
          <p:cNvSpPr>
            <a:spLocks noGrp="1"/>
          </p:cNvSpPr>
          <p:nvPr>
            <p:ph type="title"/>
          </p:nvPr>
        </p:nvSpPr>
        <p:spPr>
          <a:xfrm>
            <a:off x="652481" y="1382486"/>
            <a:ext cx="3547581" cy="4093028"/>
          </a:xfrm>
        </p:spPr>
        <p:txBody>
          <a:bodyPr anchor="ctr">
            <a:normAutofit/>
          </a:bodyPr>
          <a:lstStyle/>
          <a:p>
            <a:r>
              <a:rPr lang="en-GB" sz="4400" b="1"/>
              <a:t>CONTENTS</a:t>
            </a:r>
            <a:endParaRPr lang="en-US" sz="4400" b="1"/>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B876B190-8CCB-47E7-AACB-333C94C0E2F3}"/>
              </a:ext>
            </a:extLst>
          </p:cNvPr>
          <p:cNvGraphicFramePr>
            <a:graphicFrameLocks noGrp="1"/>
          </p:cNvGraphicFramePr>
          <p:nvPr>
            <p:ph idx="1"/>
            <p:extLst>
              <p:ext uri="{D42A27DB-BD31-4B8C-83A1-F6EECF244321}">
                <p14:modId xmlns:p14="http://schemas.microsoft.com/office/powerpoint/2010/main" val="362103609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16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DBB-9225-4A0D-A586-0369101633F3}"/>
              </a:ext>
            </a:extLst>
          </p:cNvPr>
          <p:cNvSpPr>
            <a:spLocks noGrp="1"/>
          </p:cNvSpPr>
          <p:nvPr>
            <p:ph type="title"/>
          </p:nvPr>
        </p:nvSpPr>
        <p:spPr>
          <a:xfrm>
            <a:off x="677334" y="-2004"/>
            <a:ext cx="8596668" cy="649036"/>
          </a:xfrm>
        </p:spPr>
        <p:txBody>
          <a:bodyPr anchor="t">
            <a:normAutofit/>
          </a:bodyPr>
          <a:lstStyle/>
          <a:p>
            <a:pPr algn="ctr"/>
            <a:r>
              <a:rPr lang="en-GB" u="sng" dirty="0">
                <a:solidFill>
                  <a:srgbClr val="FF0000"/>
                </a:solidFill>
              </a:rPr>
              <a:t>INTRODUCTION</a:t>
            </a:r>
            <a:endParaRPr lang="en-US" u="sng">
              <a:solidFill>
                <a:srgbClr val="FF0000"/>
              </a:solidFill>
            </a:endParaRPr>
          </a:p>
        </p:txBody>
      </p:sp>
      <p:pic>
        <p:nvPicPr>
          <p:cNvPr id="4" name="Picture 4" descr="A picture containing screenshot, sitting, black&#10;&#10;Description generated with very high confidence">
            <a:extLst>
              <a:ext uri="{FF2B5EF4-FFF2-40B4-BE49-F238E27FC236}">
                <a16:creationId xmlns:a16="http://schemas.microsoft.com/office/drawing/2014/main" id="{760DC5BA-2F40-455D-8DDE-0451AA706E04}"/>
              </a:ext>
            </a:extLst>
          </p:cNvPr>
          <p:cNvPicPr>
            <a:picLocks noChangeAspect="1"/>
          </p:cNvPicPr>
          <p:nvPr/>
        </p:nvPicPr>
        <p:blipFill>
          <a:blip r:embed="rId2"/>
          <a:stretch>
            <a:fillRect/>
          </a:stretch>
        </p:blipFill>
        <p:spPr>
          <a:xfrm>
            <a:off x="316158" y="2069095"/>
            <a:ext cx="6105446" cy="3330576"/>
          </a:xfrm>
          <a:prstGeom prst="rect">
            <a:avLst/>
          </a:prstGeom>
        </p:spPr>
      </p:pic>
      <p:sp>
        <p:nvSpPr>
          <p:cNvPr id="3" name="Content Placeholder 2">
            <a:extLst>
              <a:ext uri="{FF2B5EF4-FFF2-40B4-BE49-F238E27FC236}">
                <a16:creationId xmlns:a16="http://schemas.microsoft.com/office/drawing/2014/main" id="{5F4C4588-45A6-4E4E-A439-3AB90937D4D6}"/>
              </a:ext>
            </a:extLst>
          </p:cNvPr>
          <p:cNvSpPr>
            <a:spLocks noGrp="1"/>
          </p:cNvSpPr>
          <p:nvPr>
            <p:ph idx="1"/>
          </p:nvPr>
        </p:nvSpPr>
        <p:spPr>
          <a:xfrm>
            <a:off x="6095197" y="837116"/>
            <a:ext cx="2917159" cy="5876009"/>
          </a:xfrm>
        </p:spPr>
        <p:txBody>
          <a:bodyPr vert="horz" lIns="91440" tIns="45720" rIns="91440" bIns="45720" rtlCol="0" anchor="t">
            <a:noAutofit/>
          </a:bodyPr>
          <a:lstStyle/>
          <a:p>
            <a:pPr>
              <a:lnSpc>
                <a:spcPct val="90000"/>
              </a:lnSpc>
            </a:pPr>
            <a:r>
              <a:rPr lang="en-GB" sz="2000" dirty="0"/>
              <a:t>A system on chip (SoC) is basically an IC that integrates all components of a computer or other electronic systems.</a:t>
            </a:r>
          </a:p>
          <a:p>
            <a:pPr>
              <a:lnSpc>
                <a:spcPct val="90000"/>
              </a:lnSpc>
            </a:pPr>
            <a:r>
              <a:rPr lang="en-GB" sz="2000" dirty="0"/>
              <a:t>It consists of CPU ,memory ,I/O ports and secondary storage al on a single substrate of microchip.</a:t>
            </a:r>
          </a:p>
          <a:p>
            <a:pPr>
              <a:lnSpc>
                <a:spcPct val="90000"/>
              </a:lnSpc>
            </a:pPr>
            <a:r>
              <a:rPr lang="en-GB" sz="2000" dirty="0"/>
              <a:t>Normally the size of SoCs are similar to a coin.</a:t>
            </a:r>
          </a:p>
          <a:p>
            <a:pPr>
              <a:lnSpc>
                <a:spcPct val="90000"/>
              </a:lnSpc>
            </a:pPr>
            <a:r>
              <a:rPr lang="en-GB" sz="2000" dirty="0"/>
              <a:t>They consume less power than multi chip design with equivalent functionality. </a:t>
            </a:r>
          </a:p>
        </p:txBody>
      </p:sp>
    </p:spTree>
    <p:extLst>
      <p:ext uri="{BB962C8B-B14F-4D97-AF65-F5344CB8AC3E}">
        <p14:creationId xmlns:p14="http://schemas.microsoft.com/office/powerpoint/2010/main" val="16891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15CD-E4D8-4E65-B54C-91BEBD338407}"/>
              </a:ext>
            </a:extLst>
          </p:cNvPr>
          <p:cNvSpPr>
            <a:spLocks noGrp="1"/>
          </p:cNvSpPr>
          <p:nvPr>
            <p:ph type="title"/>
          </p:nvPr>
        </p:nvSpPr>
        <p:spPr>
          <a:xfrm>
            <a:off x="677334" y="609600"/>
            <a:ext cx="6220432" cy="1100222"/>
          </a:xfrm>
        </p:spPr>
        <p:txBody>
          <a:bodyPr anchor="t">
            <a:normAutofit/>
          </a:bodyPr>
          <a:lstStyle/>
          <a:p>
            <a:r>
              <a:rPr lang="en-GB" sz="4000" dirty="0">
                <a:solidFill>
                  <a:srgbClr val="FF0000"/>
                </a:solidFill>
              </a:rPr>
              <a:t>SoCs and Microcontrollers</a:t>
            </a:r>
            <a:endParaRPr lang="en-US" sz="4000">
              <a:solidFill>
                <a:srgbClr val="FF0000"/>
              </a:solidFill>
            </a:endParaRPr>
          </a:p>
        </p:txBody>
      </p:sp>
      <p:sp>
        <p:nvSpPr>
          <p:cNvPr id="3" name="Content Placeholder 2">
            <a:extLst>
              <a:ext uri="{FF2B5EF4-FFF2-40B4-BE49-F238E27FC236}">
                <a16:creationId xmlns:a16="http://schemas.microsoft.com/office/drawing/2014/main" id="{FD7640DF-EFF2-48C7-92C4-B24C9294BA6B}"/>
              </a:ext>
            </a:extLst>
          </p:cNvPr>
          <p:cNvSpPr>
            <a:spLocks noGrp="1"/>
          </p:cNvSpPr>
          <p:nvPr>
            <p:ph idx="1"/>
          </p:nvPr>
        </p:nvSpPr>
        <p:spPr>
          <a:xfrm>
            <a:off x="677334" y="2160589"/>
            <a:ext cx="3957349" cy="3749323"/>
          </a:xfrm>
        </p:spPr>
        <p:txBody>
          <a:bodyPr vert="horz" lIns="91440" tIns="45720" rIns="91440" bIns="45720" rtlCol="0" anchor="t">
            <a:normAutofit lnSpcReduction="10000"/>
          </a:bodyPr>
          <a:lstStyle/>
          <a:p>
            <a:pPr>
              <a:lnSpc>
                <a:spcPct val="90000"/>
              </a:lnSpc>
            </a:pPr>
            <a:r>
              <a:rPr lang="en-GB" sz="2000" dirty="0">
                <a:ea typeface="+mn-lt"/>
                <a:cs typeface="+mn-lt"/>
              </a:rPr>
              <a:t>An SoC can be seen as integrating a microcontroller with even more advanced peripherals .</a:t>
            </a:r>
          </a:p>
          <a:p>
            <a:pPr>
              <a:lnSpc>
                <a:spcPct val="90000"/>
              </a:lnSpc>
            </a:pPr>
            <a:r>
              <a:rPr lang="en-GB" sz="2000" dirty="0"/>
              <a:t>Microcontrollers typically have under 100kb of RAM and are often of single chip system ,Whereas  SoCs are packed with comparatively larger storage and more powerful processors to handle some software like Windows and </a:t>
            </a:r>
            <a:r>
              <a:rPr lang="en-GB" sz="2000" dirty="0" err="1"/>
              <a:t>linux</a:t>
            </a:r>
            <a:r>
              <a:rPr lang="en-GB" sz="2000" dirty="0"/>
              <a:t>.   </a:t>
            </a:r>
          </a:p>
        </p:txBody>
      </p:sp>
      <p:pic>
        <p:nvPicPr>
          <p:cNvPr id="4" name="Picture 4" descr="A picture containing drawing&#10;&#10;Description generated with very high confidence">
            <a:extLst>
              <a:ext uri="{FF2B5EF4-FFF2-40B4-BE49-F238E27FC236}">
                <a16:creationId xmlns:a16="http://schemas.microsoft.com/office/drawing/2014/main" id="{44000840-2067-45E9-A8AD-F245EA6BE411}"/>
              </a:ext>
            </a:extLst>
          </p:cNvPr>
          <p:cNvPicPr>
            <a:picLocks noChangeAspect="1"/>
          </p:cNvPicPr>
          <p:nvPr/>
        </p:nvPicPr>
        <p:blipFill>
          <a:blip r:embed="rId2"/>
          <a:stretch>
            <a:fillRect/>
          </a:stretch>
        </p:blipFill>
        <p:spPr>
          <a:xfrm>
            <a:off x="5237795" y="2650621"/>
            <a:ext cx="4204989" cy="2240720"/>
          </a:xfrm>
          <a:prstGeom prst="rect">
            <a:avLst/>
          </a:prstGeom>
        </p:spPr>
      </p:pic>
    </p:spTree>
    <p:extLst>
      <p:ext uri="{BB962C8B-B14F-4D97-AF65-F5344CB8AC3E}">
        <p14:creationId xmlns:p14="http://schemas.microsoft.com/office/powerpoint/2010/main" val="10923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BAB5-C343-475A-A7E1-88FD9EE89E33}"/>
              </a:ext>
            </a:extLst>
          </p:cNvPr>
          <p:cNvSpPr>
            <a:spLocks noGrp="1"/>
          </p:cNvSpPr>
          <p:nvPr>
            <p:ph type="title"/>
          </p:nvPr>
        </p:nvSpPr>
        <p:spPr>
          <a:xfrm>
            <a:off x="677334" y="48127"/>
            <a:ext cx="8596668" cy="1882273"/>
          </a:xfrm>
        </p:spPr>
        <p:txBody>
          <a:bodyPr/>
          <a:lstStyle/>
          <a:p>
            <a:pPr algn="ctr"/>
            <a:r>
              <a:rPr lang="en-GB" dirty="0">
                <a:solidFill>
                  <a:srgbClr val="FF0000"/>
                </a:solidFill>
              </a:rPr>
              <a:t>COMPONENTS of an SoC</a:t>
            </a:r>
            <a:endParaRPr lang="en-US"/>
          </a:p>
        </p:txBody>
      </p:sp>
      <p:pic>
        <p:nvPicPr>
          <p:cNvPr id="4" name="Picture 4" descr="A screenshot of a computer&#10;&#10;Description generated with very high confidence">
            <a:extLst>
              <a:ext uri="{FF2B5EF4-FFF2-40B4-BE49-F238E27FC236}">
                <a16:creationId xmlns:a16="http://schemas.microsoft.com/office/drawing/2014/main" id="{A88B5C6D-2239-4ED7-83AC-A0F224209051}"/>
              </a:ext>
            </a:extLst>
          </p:cNvPr>
          <p:cNvPicPr>
            <a:picLocks noGrp="1" noChangeAspect="1"/>
          </p:cNvPicPr>
          <p:nvPr>
            <p:ph idx="1"/>
          </p:nvPr>
        </p:nvPicPr>
        <p:blipFill>
          <a:blip r:embed="rId2"/>
          <a:stretch>
            <a:fillRect/>
          </a:stretch>
        </p:blipFill>
        <p:spPr>
          <a:xfrm>
            <a:off x="2328626" y="1067721"/>
            <a:ext cx="5655030" cy="5394745"/>
          </a:xfrm>
        </p:spPr>
      </p:pic>
    </p:spTree>
    <p:extLst>
      <p:ext uri="{BB962C8B-B14F-4D97-AF65-F5344CB8AC3E}">
        <p14:creationId xmlns:p14="http://schemas.microsoft.com/office/powerpoint/2010/main" val="340790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3151-62DE-44DA-9B23-6FA519DE1C4B}"/>
              </a:ext>
            </a:extLst>
          </p:cNvPr>
          <p:cNvSpPr>
            <a:spLocks noGrp="1"/>
          </p:cNvSpPr>
          <p:nvPr>
            <p:ph type="title"/>
          </p:nvPr>
        </p:nvSpPr>
        <p:spPr>
          <a:xfrm>
            <a:off x="677334" y="-2004"/>
            <a:ext cx="8596668" cy="919747"/>
          </a:xfrm>
        </p:spPr>
        <p:txBody>
          <a:bodyPr/>
          <a:lstStyle/>
          <a:p>
            <a:pPr algn="ctr"/>
            <a:r>
              <a:rPr lang="en-GB" sz="4000" dirty="0">
                <a:solidFill>
                  <a:schemeClr val="accent5">
                    <a:lumMod val="75000"/>
                  </a:schemeClr>
                </a:solidFill>
                <a:ea typeface="+mj-lt"/>
                <a:cs typeface="+mj-lt"/>
              </a:rPr>
              <a:t>SoC Verification</a:t>
            </a:r>
            <a:endParaRPr lang="en-US"/>
          </a:p>
          <a:p>
            <a:endParaRPr lang="en-GB" sz="4000" dirty="0"/>
          </a:p>
        </p:txBody>
      </p:sp>
      <p:sp>
        <p:nvSpPr>
          <p:cNvPr id="3" name="Content Placeholder 2">
            <a:extLst>
              <a:ext uri="{FF2B5EF4-FFF2-40B4-BE49-F238E27FC236}">
                <a16:creationId xmlns:a16="http://schemas.microsoft.com/office/drawing/2014/main" id="{4C1615DC-9655-4CDF-B129-F77EBA4BBA08}"/>
              </a:ext>
            </a:extLst>
          </p:cNvPr>
          <p:cNvSpPr>
            <a:spLocks noGrp="1"/>
          </p:cNvSpPr>
          <p:nvPr>
            <p:ph idx="1"/>
          </p:nvPr>
        </p:nvSpPr>
        <p:spPr>
          <a:xfrm>
            <a:off x="677334" y="847141"/>
            <a:ext cx="9328589" cy="5886036"/>
          </a:xfrm>
        </p:spPr>
        <p:txBody>
          <a:bodyPr vert="horz" lIns="91440" tIns="45720" rIns="91440" bIns="45720" rtlCol="0" anchor="t">
            <a:normAutofit/>
          </a:bodyPr>
          <a:lstStyle/>
          <a:p>
            <a:r>
              <a:rPr lang="en-GB" sz="2000" dirty="0">
                <a:ea typeface="+mn-lt"/>
                <a:cs typeface="+mn-lt"/>
              </a:rPr>
              <a:t>A typical SoC verification flow consists of three major tasks; modify, test and evaluate.</a:t>
            </a:r>
          </a:p>
          <a:p>
            <a:r>
              <a:rPr lang="en-GB" sz="2000" dirty="0">
                <a:ea typeface="+mn-lt"/>
                <a:cs typeface="+mn-lt"/>
              </a:rPr>
              <a:t>Designers follow this iterative loop of modification, testing and evaluation until the verification objectives are met.</a:t>
            </a:r>
          </a:p>
          <a:p>
            <a:r>
              <a:rPr lang="en-GB" sz="2000" dirty="0">
                <a:ea typeface="+mn-lt"/>
                <a:cs typeface="+mn-lt"/>
              </a:rPr>
              <a:t>The verification team aims at reducing the number of iterations or size of the loop.</a:t>
            </a:r>
          </a:p>
          <a:p>
            <a:r>
              <a:rPr lang="en-GB" sz="2000" dirty="0">
                <a:ea typeface="+mn-lt"/>
                <a:cs typeface="+mn-lt"/>
              </a:rPr>
              <a:t>In the test phase, verification methodology and</a:t>
            </a:r>
          </a:p>
          <a:p>
            <a:pPr marL="0" indent="0">
              <a:buNone/>
            </a:pPr>
            <a:r>
              <a:rPr lang="en-GB" sz="2000" dirty="0">
                <a:ea typeface="+mn-lt"/>
                <a:cs typeface="+mn-lt"/>
              </a:rPr>
              <a:t> tools have major impact on reduction of the</a:t>
            </a:r>
          </a:p>
          <a:p>
            <a:pPr marL="0" indent="0">
              <a:buNone/>
            </a:pPr>
            <a:r>
              <a:rPr lang="en-GB" sz="2000" dirty="0">
                <a:ea typeface="+mn-lt"/>
                <a:cs typeface="+mn-lt"/>
              </a:rPr>
              <a:t> Iterative Loop circumference. </a:t>
            </a:r>
          </a:p>
          <a:p>
            <a:pPr marL="0" indent="0">
              <a:buNone/>
            </a:pPr>
            <a:r>
              <a:rPr lang="en-GB" sz="2000" dirty="0" err="1">
                <a:solidFill>
                  <a:srgbClr val="00B050"/>
                </a:solidFill>
              </a:rPr>
              <a:t>systemC</a:t>
            </a:r>
            <a:r>
              <a:rPr lang="en-GB" sz="2000" dirty="0">
                <a:solidFill>
                  <a:srgbClr val="00B050"/>
                </a:solidFill>
              </a:rPr>
              <a:t> ,</a:t>
            </a:r>
            <a:r>
              <a:rPr lang="en-GB" sz="2000" dirty="0" err="1">
                <a:solidFill>
                  <a:srgbClr val="00B050"/>
                </a:solidFill>
              </a:rPr>
              <a:t>systemVerilog</a:t>
            </a:r>
            <a:r>
              <a:rPr lang="en-GB" sz="2000" dirty="0">
                <a:solidFill>
                  <a:srgbClr val="00B050"/>
                </a:solidFill>
              </a:rPr>
              <a:t> </a:t>
            </a:r>
            <a:r>
              <a:rPr lang="en-GB" sz="2000" dirty="0"/>
              <a:t>languages are most </a:t>
            </a:r>
          </a:p>
          <a:p>
            <a:pPr marL="0" indent="0">
              <a:buNone/>
            </a:pPr>
            <a:r>
              <a:rPr lang="en-GB" sz="2000" dirty="0"/>
              <a:t> </a:t>
            </a:r>
            <a:r>
              <a:rPr lang="en-GB" sz="2000" dirty="0" err="1"/>
              <a:t>Commolny</a:t>
            </a:r>
            <a:r>
              <a:rPr lang="en-GB" sz="2000" dirty="0"/>
              <a:t> used for verification purposes.</a:t>
            </a:r>
            <a:endParaRPr lang="en-GB" dirty="0"/>
          </a:p>
        </p:txBody>
      </p:sp>
      <p:pic>
        <p:nvPicPr>
          <p:cNvPr id="4" name="Picture 4" descr="A picture containing drawing&#10;&#10;Description generated with very high confidence">
            <a:extLst>
              <a:ext uri="{FF2B5EF4-FFF2-40B4-BE49-F238E27FC236}">
                <a16:creationId xmlns:a16="http://schemas.microsoft.com/office/drawing/2014/main" id="{E3DA4590-2483-4670-93E8-7F35301159D2}"/>
              </a:ext>
            </a:extLst>
          </p:cNvPr>
          <p:cNvPicPr>
            <a:picLocks noChangeAspect="1"/>
          </p:cNvPicPr>
          <p:nvPr/>
        </p:nvPicPr>
        <p:blipFill>
          <a:blip r:embed="rId2"/>
          <a:stretch>
            <a:fillRect/>
          </a:stretch>
        </p:blipFill>
        <p:spPr>
          <a:xfrm>
            <a:off x="6158163" y="2718422"/>
            <a:ext cx="3836069" cy="3957817"/>
          </a:xfrm>
          <a:prstGeom prst="rect">
            <a:avLst/>
          </a:prstGeom>
        </p:spPr>
      </p:pic>
    </p:spTree>
    <p:extLst>
      <p:ext uri="{BB962C8B-B14F-4D97-AF65-F5344CB8AC3E}">
        <p14:creationId xmlns:p14="http://schemas.microsoft.com/office/powerpoint/2010/main" val="24656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1A1E-BE3D-4CE4-96A2-5DA588613B30}"/>
              </a:ext>
            </a:extLst>
          </p:cNvPr>
          <p:cNvSpPr>
            <a:spLocks noGrp="1"/>
          </p:cNvSpPr>
          <p:nvPr>
            <p:ph type="title"/>
          </p:nvPr>
        </p:nvSpPr>
        <p:spPr>
          <a:xfrm>
            <a:off x="677334" y="0"/>
            <a:ext cx="8596668" cy="682625"/>
          </a:xfrm>
        </p:spPr>
        <p:txBody>
          <a:bodyPr/>
          <a:lstStyle/>
          <a:p>
            <a:pPr algn="ctr"/>
            <a:r>
              <a:rPr lang="en-GB" dirty="0"/>
              <a:t>CONCLUSION</a:t>
            </a:r>
            <a:endParaRPr lang="en-US" dirty="0"/>
          </a:p>
        </p:txBody>
      </p:sp>
      <p:sp>
        <p:nvSpPr>
          <p:cNvPr id="3" name="Content Placeholder 2">
            <a:extLst>
              <a:ext uri="{FF2B5EF4-FFF2-40B4-BE49-F238E27FC236}">
                <a16:creationId xmlns:a16="http://schemas.microsoft.com/office/drawing/2014/main" id="{49B518D8-CDB7-4DF5-A6CE-7F07D72470D9}"/>
              </a:ext>
            </a:extLst>
          </p:cNvPr>
          <p:cNvSpPr>
            <a:spLocks noGrp="1"/>
          </p:cNvSpPr>
          <p:nvPr>
            <p:ph idx="1"/>
          </p:nvPr>
        </p:nvSpPr>
        <p:spPr>
          <a:xfrm>
            <a:off x="677334" y="731839"/>
            <a:ext cx="8596668" cy="5604798"/>
          </a:xfrm>
        </p:spPr>
        <p:txBody>
          <a:bodyPr vert="horz" lIns="91440" tIns="45720" rIns="91440" bIns="45720" rtlCol="0" anchor="t">
            <a:normAutofit/>
          </a:bodyPr>
          <a:lstStyle/>
          <a:p>
            <a:r>
              <a:rPr lang="en-GB" sz="2000" dirty="0"/>
              <a:t>SoCs are in many way far better and reliable than multi-chip systems</a:t>
            </a:r>
          </a:p>
          <a:p>
            <a:r>
              <a:rPr lang="en-GB" sz="2000" dirty="0"/>
              <a:t>It consumes less power ,has better performance and require less space comparable to size of a coin .</a:t>
            </a:r>
          </a:p>
          <a:p>
            <a:r>
              <a:rPr lang="en-GB" sz="2000" dirty="0"/>
              <a:t>Nowadays , most of the system on chip are an inbuilt part of devices like smartphones and tablets.</a:t>
            </a:r>
          </a:p>
        </p:txBody>
      </p:sp>
      <p:pic>
        <p:nvPicPr>
          <p:cNvPr id="4" name="Picture 4" descr="A circuit board&#10;&#10;Description generated with very high confidence">
            <a:extLst>
              <a:ext uri="{FF2B5EF4-FFF2-40B4-BE49-F238E27FC236}">
                <a16:creationId xmlns:a16="http://schemas.microsoft.com/office/drawing/2014/main" id="{13C1A7EF-FBEA-4657-9D7E-6F4857FBE1B3}"/>
              </a:ext>
            </a:extLst>
          </p:cNvPr>
          <p:cNvPicPr>
            <a:picLocks noChangeAspect="1"/>
          </p:cNvPicPr>
          <p:nvPr/>
        </p:nvPicPr>
        <p:blipFill>
          <a:blip r:embed="rId2"/>
          <a:stretch>
            <a:fillRect/>
          </a:stretch>
        </p:blipFill>
        <p:spPr>
          <a:xfrm>
            <a:off x="2443914" y="3269502"/>
            <a:ext cx="5400173" cy="3029109"/>
          </a:xfrm>
          <a:prstGeom prst="rect">
            <a:avLst/>
          </a:prstGeom>
        </p:spPr>
      </p:pic>
    </p:spTree>
    <p:extLst>
      <p:ext uri="{BB962C8B-B14F-4D97-AF65-F5344CB8AC3E}">
        <p14:creationId xmlns:p14="http://schemas.microsoft.com/office/powerpoint/2010/main" val="4151553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SOC DESIGN AND VERIFICATION</vt:lpstr>
      <vt:lpstr>CONTENTS</vt:lpstr>
      <vt:lpstr>INTRODUCTION</vt:lpstr>
      <vt:lpstr>SoCs and Microcontrollers</vt:lpstr>
      <vt:lpstr>COMPONENTS of an SoC</vt:lpstr>
      <vt:lpstr>SoC Verification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452</cp:revision>
  <dcterms:created xsi:type="dcterms:W3CDTF">2020-02-24T09:23:33Z</dcterms:created>
  <dcterms:modified xsi:type="dcterms:W3CDTF">2020-02-24T17:40:22Z</dcterms:modified>
</cp:coreProperties>
</file>