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C0D35-C548-44F3-8A3E-960A0544E849}" v="2105" dt="2020-04-12T13:53:27.078"/>
    <p1510:client id="{4A87E1A8-A559-4AF7-A2D8-BA31744E092F}" v="2408" dt="2020-04-11T20:55:1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B6675-3F63-495B-8FA0-9B8FBCE38E1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865839-F149-4F5C-8AE9-8800214A9461}">
      <dgm:prSet/>
      <dgm:spPr/>
      <dgm:t>
        <a:bodyPr/>
        <a:lstStyle/>
        <a:p>
          <a:r>
            <a:rPr lang="en-GB"/>
            <a:t>Low Power Consumption</a:t>
          </a:r>
          <a:endParaRPr lang="en-US"/>
        </a:p>
      </dgm:t>
    </dgm:pt>
    <dgm:pt modelId="{C6E5F612-BC8A-443C-BFA9-EF30969A1248}" type="parTrans" cxnId="{6C2AEE9A-7AF1-486D-B3BE-265FA7506F3C}">
      <dgm:prSet/>
      <dgm:spPr/>
      <dgm:t>
        <a:bodyPr/>
        <a:lstStyle/>
        <a:p>
          <a:endParaRPr lang="en-US"/>
        </a:p>
      </dgm:t>
    </dgm:pt>
    <dgm:pt modelId="{E157397B-9A26-4543-BCF7-FE7E2C8CFD0C}" type="sibTrans" cxnId="{6C2AEE9A-7AF1-486D-B3BE-265FA7506F3C}">
      <dgm:prSet/>
      <dgm:spPr/>
      <dgm:t>
        <a:bodyPr/>
        <a:lstStyle/>
        <a:p>
          <a:endParaRPr lang="en-US"/>
        </a:p>
      </dgm:t>
    </dgm:pt>
    <dgm:pt modelId="{7D806267-FFE9-48A8-B997-CE69C7422848}">
      <dgm:prSet/>
      <dgm:spPr/>
      <dgm:t>
        <a:bodyPr/>
        <a:lstStyle/>
        <a:p>
          <a:r>
            <a:rPr lang="en-GB"/>
            <a:t>Reduced Interface Complexity</a:t>
          </a:r>
          <a:endParaRPr lang="en-US"/>
        </a:p>
      </dgm:t>
    </dgm:pt>
    <dgm:pt modelId="{05F44FE9-E726-4D84-8719-C502B62C200D}" type="parTrans" cxnId="{28E2620D-3358-41FE-8694-E47565F6B574}">
      <dgm:prSet/>
      <dgm:spPr/>
      <dgm:t>
        <a:bodyPr/>
        <a:lstStyle/>
        <a:p>
          <a:endParaRPr lang="en-US"/>
        </a:p>
      </dgm:t>
    </dgm:pt>
    <dgm:pt modelId="{5612D251-D909-4DF0-97BD-4C6139951C32}" type="sibTrans" cxnId="{28E2620D-3358-41FE-8694-E47565F6B574}">
      <dgm:prSet/>
      <dgm:spPr/>
      <dgm:t>
        <a:bodyPr/>
        <a:lstStyle/>
        <a:p>
          <a:endParaRPr lang="en-US"/>
        </a:p>
      </dgm:t>
    </dgm:pt>
    <dgm:pt modelId="{C48EACC3-0417-4E3A-A85E-CCD743EE16EE}">
      <dgm:prSet/>
      <dgm:spPr/>
      <dgm:t>
        <a:bodyPr/>
        <a:lstStyle/>
        <a:p>
          <a:r>
            <a:rPr lang="en-GB"/>
            <a:t>Suitable for many peripherals</a:t>
          </a:r>
          <a:endParaRPr lang="en-US"/>
        </a:p>
      </dgm:t>
    </dgm:pt>
    <dgm:pt modelId="{DBF8B614-9631-4878-8160-FB58EACCE571}" type="parTrans" cxnId="{C8E001DD-17E5-42EB-80C3-F8F472469C1E}">
      <dgm:prSet/>
      <dgm:spPr/>
      <dgm:t>
        <a:bodyPr/>
        <a:lstStyle/>
        <a:p>
          <a:endParaRPr lang="en-US"/>
        </a:p>
      </dgm:t>
    </dgm:pt>
    <dgm:pt modelId="{885DF727-B65B-48E5-A072-E53641536774}" type="sibTrans" cxnId="{C8E001DD-17E5-42EB-80C3-F8F472469C1E}">
      <dgm:prSet/>
      <dgm:spPr/>
      <dgm:t>
        <a:bodyPr/>
        <a:lstStyle/>
        <a:p>
          <a:endParaRPr lang="en-US"/>
        </a:p>
      </dgm:t>
    </dgm:pt>
    <dgm:pt modelId="{1F33475D-F886-4145-A368-B6BC0C75ACDF}">
      <dgm:prSet/>
      <dgm:spPr/>
      <dgm:t>
        <a:bodyPr/>
        <a:lstStyle/>
        <a:p>
          <a:r>
            <a:rPr lang="en-GB"/>
            <a:t>Unpiplined Protocol</a:t>
          </a:r>
          <a:endParaRPr lang="en-US"/>
        </a:p>
      </dgm:t>
    </dgm:pt>
    <dgm:pt modelId="{9739C411-98CB-4BA1-886C-FCA827A68623}" type="parTrans" cxnId="{C911114C-63E7-4DB6-B21A-22721C43B72D}">
      <dgm:prSet/>
      <dgm:spPr/>
      <dgm:t>
        <a:bodyPr/>
        <a:lstStyle/>
        <a:p>
          <a:endParaRPr lang="en-US"/>
        </a:p>
      </dgm:t>
    </dgm:pt>
    <dgm:pt modelId="{269E01B3-26D3-45B8-95AF-97629B6AA7DD}" type="sibTrans" cxnId="{C911114C-63E7-4DB6-B21A-22721C43B72D}">
      <dgm:prSet/>
      <dgm:spPr/>
      <dgm:t>
        <a:bodyPr/>
        <a:lstStyle/>
        <a:p>
          <a:endParaRPr lang="en-US"/>
        </a:p>
      </dgm:t>
    </dgm:pt>
    <dgm:pt modelId="{5A8C103F-7127-409B-98D0-ADE88C39367E}" type="pres">
      <dgm:prSet presAssocID="{7D9B6675-3F63-495B-8FA0-9B8FBCE38E17}" presName="outerComposite" presStyleCnt="0">
        <dgm:presLayoutVars>
          <dgm:chMax val="5"/>
          <dgm:dir/>
          <dgm:resizeHandles val="exact"/>
        </dgm:presLayoutVars>
      </dgm:prSet>
      <dgm:spPr/>
    </dgm:pt>
    <dgm:pt modelId="{234127EF-9244-4B07-B389-44181F424C8F}" type="pres">
      <dgm:prSet presAssocID="{7D9B6675-3F63-495B-8FA0-9B8FBCE38E17}" presName="dummyMaxCanvas" presStyleCnt="0">
        <dgm:presLayoutVars/>
      </dgm:prSet>
      <dgm:spPr/>
    </dgm:pt>
    <dgm:pt modelId="{201AD079-AE5D-45A1-A8F8-B25E6AAF453F}" type="pres">
      <dgm:prSet presAssocID="{7D9B6675-3F63-495B-8FA0-9B8FBCE38E17}" presName="FourNodes_1" presStyleLbl="node1" presStyleIdx="0" presStyleCnt="4">
        <dgm:presLayoutVars>
          <dgm:bulletEnabled val="1"/>
        </dgm:presLayoutVars>
      </dgm:prSet>
      <dgm:spPr/>
    </dgm:pt>
    <dgm:pt modelId="{AEC6BA87-9BBF-435B-B1BC-87B9623B57FA}" type="pres">
      <dgm:prSet presAssocID="{7D9B6675-3F63-495B-8FA0-9B8FBCE38E17}" presName="FourNodes_2" presStyleLbl="node1" presStyleIdx="1" presStyleCnt="4">
        <dgm:presLayoutVars>
          <dgm:bulletEnabled val="1"/>
        </dgm:presLayoutVars>
      </dgm:prSet>
      <dgm:spPr/>
    </dgm:pt>
    <dgm:pt modelId="{1F6BE869-A0ED-4F57-96FC-B15658149B74}" type="pres">
      <dgm:prSet presAssocID="{7D9B6675-3F63-495B-8FA0-9B8FBCE38E17}" presName="FourNodes_3" presStyleLbl="node1" presStyleIdx="2" presStyleCnt="4">
        <dgm:presLayoutVars>
          <dgm:bulletEnabled val="1"/>
        </dgm:presLayoutVars>
      </dgm:prSet>
      <dgm:spPr/>
    </dgm:pt>
    <dgm:pt modelId="{00B48A1C-EEFE-4FE4-B7AB-55684DED3CF7}" type="pres">
      <dgm:prSet presAssocID="{7D9B6675-3F63-495B-8FA0-9B8FBCE38E17}" presName="FourNodes_4" presStyleLbl="node1" presStyleIdx="3" presStyleCnt="4">
        <dgm:presLayoutVars>
          <dgm:bulletEnabled val="1"/>
        </dgm:presLayoutVars>
      </dgm:prSet>
      <dgm:spPr/>
    </dgm:pt>
    <dgm:pt modelId="{1A4E1EC6-6343-4CE8-B7B2-3C0B9D047DE9}" type="pres">
      <dgm:prSet presAssocID="{7D9B6675-3F63-495B-8FA0-9B8FBCE38E17}" presName="FourConn_1-2" presStyleLbl="fgAccFollowNode1" presStyleIdx="0" presStyleCnt="3">
        <dgm:presLayoutVars>
          <dgm:bulletEnabled val="1"/>
        </dgm:presLayoutVars>
      </dgm:prSet>
      <dgm:spPr/>
    </dgm:pt>
    <dgm:pt modelId="{6F4129C2-33AF-4738-B74A-F50DB753C2FD}" type="pres">
      <dgm:prSet presAssocID="{7D9B6675-3F63-495B-8FA0-9B8FBCE38E17}" presName="FourConn_2-3" presStyleLbl="fgAccFollowNode1" presStyleIdx="1" presStyleCnt="3">
        <dgm:presLayoutVars>
          <dgm:bulletEnabled val="1"/>
        </dgm:presLayoutVars>
      </dgm:prSet>
      <dgm:spPr/>
    </dgm:pt>
    <dgm:pt modelId="{8554EDE1-0702-48BD-BC98-5A77ABB8A73B}" type="pres">
      <dgm:prSet presAssocID="{7D9B6675-3F63-495B-8FA0-9B8FBCE38E17}" presName="FourConn_3-4" presStyleLbl="fgAccFollowNode1" presStyleIdx="2" presStyleCnt="3">
        <dgm:presLayoutVars>
          <dgm:bulletEnabled val="1"/>
        </dgm:presLayoutVars>
      </dgm:prSet>
      <dgm:spPr/>
    </dgm:pt>
    <dgm:pt modelId="{08C401F1-EF75-42AF-A862-516020F65D25}" type="pres">
      <dgm:prSet presAssocID="{7D9B6675-3F63-495B-8FA0-9B8FBCE38E17}" presName="FourNodes_1_text" presStyleLbl="node1" presStyleIdx="3" presStyleCnt="4">
        <dgm:presLayoutVars>
          <dgm:bulletEnabled val="1"/>
        </dgm:presLayoutVars>
      </dgm:prSet>
      <dgm:spPr/>
    </dgm:pt>
    <dgm:pt modelId="{703D724F-CBC1-4DCE-8EBB-B67251D3157E}" type="pres">
      <dgm:prSet presAssocID="{7D9B6675-3F63-495B-8FA0-9B8FBCE38E17}" presName="FourNodes_2_text" presStyleLbl="node1" presStyleIdx="3" presStyleCnt="4">
        <dgm:presLayoutVars>
          <dgm:bulletEnabled val="1"/>
        </dgm:presLayoutVars>
      </dgm:prSet>
      <dgm:spPr/>
    </dgm:pt>
    <dgm:pt modelId="{C2F87207-D936-4E4B-92FF-C603CF7373F8}" type="pres">
      <dgm:prSet presAssocID="{7D9B6675-3F63-495B-8FA0-9B8FBCE38E17}" presName="FourNodes_3_text" presStyleLbl="node1" presStyleIdx="3" presStyleCnt="4">
        <dgm:presLayoutVars>
          <dgm:bulletEnabled val="1"/>
        </dgm:presLayoutVars>
      </dgm:prSet>
      <dgm:spPr/>
    </dgm:pt>
    <dgm:pt modelId="{494F91A9-F77C-41AC-8C0C-FFD7CE0A5B46}" type="pres">
      <dgm:prSet presAssocID="{7D9B6675-3F63-495B-8FA0-9B8FBCE38E1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E2620D-3358-41FE-8694-E47565F6B574}" srcId="{7D9B6675-3F63-495B-8FA0-9B8FBCE38E17}" destId="{7D806267-FFE9-48A8-B997-CE69C7422848}" srcOrd="1" destOrd="0" parTransId="{05F44FE9-E726-4D84-8719-C502B62C200D}" sibTransId="{5612D251-D909-4DF0-97BD-4C6139951C32}"/>
    <dgm:cxn modelId="{F38F2D12-7DBA-40E4-9AE3-D2558BAE168A}" type="presOf" srcId="{7D9B6675-3F63-495B-8FA0-9B8FBCE38E17}" destId="{5A8C103F-7127-409B-98D0-ADE88C39367E}" srcOrd="0" destOrd="0" presId="urn:microsoft.com/office/officeart/2005/8/layout/vProcess5"/>
    <dgm:cxn modelId="{CD59FA31-00DA-4679-AE11-0B87EA6D5061}" type="presOf" srcId="{7D806267-FFE9-48A8-B997-CE69C7422848}" destId="{AEC6BA87-9BBF-435B-B1BC-87B9623B57FA}" srcOrd="0" destOrd="0" presId="urn:microsoft.com/office/officeart/2005/8/layout/vProcess5"/>
    <dgm:cxn modelId="{0CE94B35-FC9F-4CFF-8629-22CC6BACBB90}" type="presOf" srcId="{7D806267-FFE9-48A8-B997-CE69C7422848}" destId="{703D724F-CBC1-4DCE-8EBB-B67251D3157E}" srcOrd="1" destOrd="0" presId="urn:microsoft.com/office/officeart/2005/8/layout/vProcess5"/>
    <dgm:cxn modelId="{C911114C-63E7-4DB6-B21A-22721C43B72D}" srcId="{7D9B6675-3F63-495B-8FA0-9B8FBCE38E17}" destId="{1F33475D-F886-4145-A368-B6BC0C75ACDF}" srcOrd="3" destOrd="0" parTransId="{9739C411-98CB-4BA1-886C-FCA827A68623}" sibTransId="{269E01B3-26D3-45B8-95AF-97629B6AA7DD}"/>
    <dgm:cxn modelId="{F8EC3451-7E76-4493-B12B-D880BEAB793E}" type="presOf" srcId="{1F33475D-F886-4145-A368-B6BC0C75ACDF}" destId="{494F91A9-F77C-41AC-8C0C-FFD7CE0A5B46}" srcOrd="1" destOrd="0" presId="urn:microsoft.com/office/officeart/2005/8/layout/vProcess5"/>
    <dgm:cxn modelId="{CC991B79-477C-4E83-A282-6679A3319F73}" type="presOf" srcId="{C48EACC3-0417-4E3A-A85E-CCD743EE16EE}" destId="{1F6BE869-A0ED-4F57-96FC-B15658149B74}" srcOrd="0" destOrd="0" presId="urn:microsoft.com/office/officeart/2005/8/layout/vProcess5"/>
    <dgm:cxn modelId="{B4A5D05A-7988-43B3-89FF-685FB3D1BCBC}" type="presOf" srcId="{5612D251-D909-4DF0-97BD-4C6139951C32}" destId="{6F4129C2-33AF-4738-B74A-F50DB753C2FD}" srcOrd="0" destOrd="0" presId="urn:microsoft.com/office/officeart/2005/8/layout/vProcess5"/>
    <dgm:cxn modelId="{7AC35580-68FB-457F-9DE7-65E29EF45E47}" type="presOf" srcId="{1F33475D-F886-4145-A368-B6BC0C75ACDF}" destId="{00B48A1C-EEFE-4FE4-B7AB-55684DED3CF7}" srcOrd="0" destOrd="0" presId="urn:microsoft.com/office/officeart/2005/8/layout/vProcess5"/>
    <dgm:cxn modelId="{6C2AEE9A-7AF1-486D-B3BE-265FA7506F3C}" srcId="{7D9B6675-3F63-495B-8FA0-9B8FBCE38E17}" destId="{0A865839-F149-4F5C-8AE9-8800214A9461}" srcOrd="0" destOrd="0" parTransId="{C6E5F612-BC8A-443C-BFA9-EF30969A1248}" sibTransId="{E157397B-9A26-4543-BCF7-FE7E2C8CFD0C}"/>
    <dgm:cxn modelId="{93F93CD1-8BE5-4BB8-A65D-2F910773A79C}" type="presOf" srcId="{0A865839-F149-4F5C-8AE9-8800214A9461}" destId="{08C401F1-EF75-42AF-A862-516020F65D25}" srcOrd="1" destOrd="0" presId="urn:microsoft.com/office/officeart/2005/8/layout/vProcess5"/>
    <dgm:cxn modelId="{1A198FDB-02CC-4DC5-8CCC-419637FC35B4}" type="presOf" srcId="{E157397B-9A26-4543-BCF7-FE7E2C8CFD0C}" destId="{1A4E1EC6-6343-4CE8-B7B2-3C0B9D047DE9}" srcOrd="0" destOrd="0" presId="urn:microsoft.com/office/officeart/2005/8/layout/vProcess5"/>
    <dgm:cxn modelId="{C8E001DD-17E5-42EB-80C3-F8F472469C1E}" srcId="{7D9B6675-3F63-495B-8FA0-9B8FBCE38E17}" destId="{C48EACC3-0417-4E3A-A85E-CCD743EE16EE}" srcOrd="2" destOrd="0" parTransId="{DBF8B614-9631-4878-8160-FB58EACCE571}" sibTransId="{885DF727-B65B-48E5-A072-E53641536774}"/>
    <dgm:cxn modelId="{D4F160E6-6C29-45F2-ADA7-70AC567198D4}" type="presOf" srcId="{885DF727-B65B-48E5-A072-E53641536774}" destId="{8554EDE1-0702-48BD-BC98-5A77ABB8A73B}" srcOrd="0" destOrd="0" presId="urn:microsoft.com/office/officeart/2005/8/layout/vProcess5"/>
    <dgm:cxn modelId="{2B0299EB-A269-4B90-8418-872CD7EE947B}" type="presOf" srcId="{0A865839-F149-4F5C-8AE9-8800214A9461}" destId="{201AD079-AE5D-45A1-A8F8-B25E6AAF453F}" srcOrd="0" destOrd="0" presId="urn:microsoft.com/office/officeart/2005/8/layout/vProcess5"/>
    <dgm:cxn modelId="{E7BB7DFE-42ED-491E-BDBF-A55D0135D0D0}" type="presOf" srcId="{C48EACC3-0417-4E3A-A85E-CCD743EE16EE}" destId="{C2F87207-D936-4E4B-92FF-C603CF7373F8}" srcOrd="1" destOrd="0" presId="urn:microsoft.com/office/officeart/2005/8/layout/vProcess5"/>
    <dgm:cxn modelId="{AC1C91A1-0194-4C7C-8ED2-244828BCAFC5}" type="presParOf" srcId="{5A8C103F-7127-409B-98D0-ADE88C39367E}" destId="{234127EF-9244-4B07-B389-44181F424C8F}" srcOrd="0" destOrd="0" presId="urn:microsoft.com/office/officeart/2005/8/layout/vProcess5"/>
    <dgm:cxn modelId="{B0F0BB85-C5B4-4999-8417-2A684C1C3721}" type="presParOf" srcId="{5A8C103F-7127-409B-98D0-ADE88C39367E}" destId="{201AD079-AE5D-45A1-A8F8-B25E6AAF453F}" srcOrd="1" destOrd="0" presId="urn:microsoft.com/office/officeart/2005/8/layout/vProcess5"/>
    <dgm:cxn modelId="{F6C77DAF-5D4B-4AF9-A3E4-CB82BEC90807}" type="presParOf" srcId="{5A8C103F-7127-409B-98D0-ADE88C39367E}" destId="{AEC6BA87-9BBF-435B-B1BC-87B9623B57FA}" srcOrd="2" destOrd="0" presId="urn:microsoft.com/office/officeart/2005/8/layout/vProcess5"/>
    <dgm:cxn modelId="{D3765A70-212C-4748-86CD-AF7C9A5F1DA3}" type="presParOf" srcId="{5A8C103F-7127-409B-98D0-ADE88C39367E}" destId="{1F6BE869-A0ED-4F57-96FC-B15658149B74}" srcOrd="3" destOrd="0" presId="urn:microsoft.com/office/officeart/2005/8/layout/vProcess5"/>
    <dgm:cxn modelId="{47803150-5AFC-4A16-B744-03CC2891B94C}" type="presParOf" srcId="{5A8C103F-7127-409B-98D0-ADE88C39367E}" destId="{00B48A1C-EEFE-4FE4-B7AB-55684DED3CF7}" srcOrd="4" destOrd="0" presId="urn:microsoft.com/office/officeart/2005/8/layout/vProcess5"/>
    <dgm:cxn modelId="{21487A4F-C7D8-461A-8D7F-DCA753D3D8BD}" type="presParOf" srcId="{5A8C103F-7127-409B-98D0-ADE88C39367E}" destId="{1A4E1EC6-6343-4CE8-B7B2-3C0B9D047DE9}" srcOrd="5" destOrd="0" presId="urn:microsoft.com/office/officeart/2005/8/layout/vProcess5"/>
    <dgm:cxn modelId="{D1224934-A40E-4D3E-B701-9880F56FC12D}" type="presParOf" srcId="{5A8C103F-7127-409B-98D0-ADE88C39367E}" destId="{6F4129C2-33AF-4738-B74A-F50DB753C2FD}" srcOrd="6" destOrd="0" presId="urn:microsoft.com/office/officeart/2005/8/layout/vProcess5"/>
    <dgm:cxn modelId="{32E6460C-4367-4A86-88D0-FF8FB41130A5}" type="presParOf" srcId="{5A8C103F-7127-409B-98D0-ADE88C39367E}" destId="{8554EDE1-0702-48BD-BC98-5A77ABB8A73B}" srcOrd="7" destOrd="0" presId="urn:microsoft.com/office/officeart/2005/8/layout/vProcess5"/>
    <dgm:cxn modelId="{6420D422-6796-4AB7-B88E-DF5C0023FF50}" type="presParOf" srcId="{5A8C103F-7127-409B-98D0-ADE88C39367E}" destId="{08C401F1-EF75-42AF-A862-516020F65D25}" srcOrd="8" destOrd="0" presId="urn:microsoft.com/office/officeart/2005/8/layout/vProcess5"/>
    <dgm:cxn modelId="{A4E9FCE4-0EFC-47CD-A54E-D9938C3C7B34}" type="presParOf" srcId="{5A8C103F-7127-409B-98D0-ADE88C39367E}" destId="{703D724F-CBC1-4DCE-8EBB-B67251D3157E}" srcOrd="9" destOrd="0" presId="urn:microsoft.com/office/officeart/2005/8/layout/vProcess5"/>
    <dgm:cxn modelId="{249372F1-F2AD-4FD1-85A4-1A428C8C3C4A}" type="presParOf" srcId="{5A8C103F-7127-409B-98D0-ADE88C39367E}" destId="{C2F87207-D936-4E4B-92FF-C603CF7373F8}" srcOrd="10" destOrd="0" presId="urn:microsoft.com/office/officeart/2005/8/layout/vProcess5"/>
    <dgm:cxn modelId="{FE5BDD83-1C17-430F-98ED-1785B11760B4}" type="presParOf" srcId="{5A8C103F-7127-409B-98D0-ADE88C39367E}" destId="{494F91A9-F77C-41AC-8C0C-FFD7CE0A5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AD079-AE5D-45A1-A8F8-B25E6AAF453F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Low Power Consumption</a:t>
          </a:r>
          <a:endParaRPr lang="en-US" sz="3000" kern="1200"/>
        </a:p>
      </dsp:txBody>
      <dsp:txXfrm>
        <a:off x="23544" y="23544"/>
        <a:ext cx="6254562" cy="756779"/>
      </dsp:txXfrm>
    </dsp:sp>
    <dsp:sp modelId="{AEC6BA87-9BBF-435B-B1BC-87B9623B57FA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Reduced Interface Complexity</a:t>
          </a:r>
          <a:endParaRPr lang="en-US" sz="3000" kern="1200"/>
        </a:p>
      </dsp:txBody>
      <dsp:txXfrm>
        <a:off x="625700" y="973568"/>
        <a:ext cx="6018165" cy="756779"/>
      </dsp:txXfrm>
    </dsp:sp>
    <dsp:sp modelId="{1F6BE869-A0ED-4F57-96FC-B15658149B74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Suitable for many peripherals</a:t>
          </a:r>
          <a:endParaRPr lang="en-US" sz="3000" kern="1200"/>
        </a:p>
      </dsp:txBody>
      <dsp:txXfrm>
        <a:off x="1218868" y="1923593"/>
        <a:ext cx="6027152" cy="756779"/>
      </dsp:txXfrm>
    </dsp:sp>
    <dsp:sp modelId="{00B48A1C-EEFE-4FE4-B7AB-55684DED3CF7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Unpiplined Protocol</a:t>
          </a:r>
          <a:endParaRPr lang="en-US" sz="3000" kern="1200"/>
        </a:p>
      </dsp:txBody>
      <dsp:txXfrm>
        <a:off x="1821024" y="2873617"/>
        <a:ext cx="6018165" cy="756779"/>
      </dsp:txXfrm>
    </dsp:sp>
    <dsp:sp modelId="{1A4E1EC6-6343-4CE8-B7B2-3C0B9D047DE9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84974" y="615689"/>
        <a:ext cx="287383" cy="393191"/>
      </dsp:txXfrm>
    </dsp:sp>
    <dsp:sp modelId="{6F4129C2-33AF-4738-B74A-F50DB753C2FD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387130" y="1565713"/>
        <a:ext cx="287383" cy="393191"/>
      </dsp:txXfrm>
    </dsp:sp>
    <dsp:sp modelId="{8554EDE1-0702-48BD-BC98-5A77ABB8A73B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80299" y="2515738"/>
        <a:ext cx="287383" cy="39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456" y="1608437"/>
            <a:ext cx="8915399" cy="233486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AMBA  APB  3 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89270"/>
            <a:ext cx="9028669" cy="7143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                                                                     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By  Md Shakil 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Ansari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FF0000"/>
                </a:solidFill>
              </a:rPr>
              <a:t>       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                                                                                           Kasura</a:t>
            </a:r>
            <a:r>
              <a:rPr lang="en-US" dirty="0">
                <a:solidFill>
                  <a:schemeClr val="tx1"/>
                </a:solidFill>
              </a:rPr>
              <a:t> Technologies Pvt Ltd.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B93F-E51C-44C1-BDB3-DB02EE2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2" y="290202"/>
            <a:ext cx="3514581" cy="104068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ea typeface="+mj-lt"/>
                <a:cs typeface="+mj-lt"/>
              </a:rPr>
              <a:t>A) Write with NO wait state</a:t>
            </a: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35AFE-029D-4E61-ACF9-41C6A21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6" y="1455107"/>
            <a:ext cx="4036497" cy="459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write transfer starts with the address, write data, write signal and select signal .</a:t>
            </a:r>
          </a:p>
          <a:p>
            <a:r>
              <a:rPr lang="en-US" dirty="0"/>
              <a:t>T1 -  Setup Phase , </a:t>
            </a:r>
            <a:r>
              <a:rPr lang="en-US" b="1" dirty="0"/>
              <a:t>PSEL</a:t>
            </a:r>
            <a:r>
              <a:rPr lang="en-US" dirty="0"/>
              <a:t> = </a:t>
            </a:r>
            <a:r>
              <a:rPr lang="en-US" b="1" dirty="0"/>
              <a:t>High</a:t>
            </a:r>
            <a:endParaRPr lang="en-US" b="1"/>
          </a:p>
          <a:p>
            <a:r>
              <a:rPr lang="en-US" dirty="0"/>
              <a:t>T2-Access Phase ,</a:t>
            </a:r>
            <a:r>
              <a:rPr lang="en-US" b="1" dirty="0"/>
              <a:t>PENABLE</a:t>
            </a:r>
            <a:r>
              <a:rPr lang="en-US" dirty="0"/>
              <a:t>  = </a:t>
            </a:r>
            <a:r>
              <a:rPr lang="en-US" b="1" dirty="0"/>
              <a:t>High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The address, data and control signals all remain valid throughout the Access phase. 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transfer completes at the end of this cycle.</a:t>
            </a:r>
            <a:endParaRPr lang="en-US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79517E9-3C5E-4A38-BC70-EBE4C723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68" y="1324711"/>
            <a:ext cx="6062596" cy="41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B93F-E51C-44C1-BDB3-DB02EE2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7" y="290202"/>
            <a:ext cx="4036496" cy="10302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ea typeface="+mj-lt"/>
                <a:cs typeface="+mj-lt"/>
              </a:rPr>
              <a:t>B) Write with wait state</a:t>
            </a: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35AFE-029D-4E61-ACF9-41C6A21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6" y="1455107"/>
            <a:ext cx="4036497" cy="459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During an Access phase, when </a:t>
            </a:r>
            <a:r>
              <a:rPr lang="en-US" b="1" dirty="0">
                <a:ea typeface="+mn-lt"/>
                <a:cs typeface="+mn-lt"/>
              </a:rPr>
              <a:t>PENABLE</a:t>
            </a:r>
            <a:r>
              <a:rPr lang="en-US" dirty="0">
                <a:ea typeface="+mn-lt"/>
                <a:cs typeface="+mn-lt"/>
              </a:rPr>
              <a:t> is HIGH, the transfer can be extended by driving </a:t>
            </a:r>
            <a:r>
              <a:rPr lang="en-US" b="1" dirty="0">
                <a:ea typeface="+mn-lt"/>
                <a:cs typeface="+mn-lt"/>
              </a:rPr>
              <a:t>PREADY </a:t>
            </a:r>
            <a:r>
              <a:rPr lang="en-US" dirty="0">
                <a:ea typeface="+mn-lt"/>
                <a:cs typeface="+mn-lt"/>
              </a:rPr>
              <a:t>LOW.</a:t>
            </a:r>
          </a:p>
          <a:p>
            <a:r>
              <a:rPr lang="en-US" dirty="0">
                <a:ea typeface="+mn-lt"/>
                <a:cs typeface="+mn-lt"/>
              </a:rPr>
              <a:t>The following signals remain unchanged for the additional cycles: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[ PADDR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b="1" dirty="0">
                <a:ea typeface="+mn-lt"/>
                <a:cs typeface="+mn-lt"/>
              </a:rPr>
              <a:t> PWRITE , PSEL,     PENABLE ,PWDATA ]</a:t>
            </a:r>
            <a:endParaRPr lang="en-US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87F0E4-B46B-4672-BF16-90CC41A4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03" y="1197721"/>
            <a:ext cx="5999965" cy="4141578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1E139B45-DB1C-414F-B379-72A61C28D047}"/>
              </a:ext>
            </a:extLst>
          </p:cNvPr>
          <p:cNvSpPr/>
          <p:nvPr/>
        </p:nvSpPr>
        <p:spPr>
          <a:xfrm>
            <a:off x="9073134" y="5092445"/>
            <a:ext cx="251564" cy="6287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EDB20-5474-4F39-9045-F642424B8439}"/>
              </a:ext>
            </a:extLst>
          </p:cNvPr>
          <p:cNvSpPr txBox="1"/>
          <p:nvPr/>
        </p:nvSpPr>
        <p:spPr>
          <a:xfrm>
            <a:off x="8439150" y="5686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[ Imposes wait ]</a:t>
            </a:r>
          </a:p>
        </p:txBody>
      </p:sp>
    </p:spTree>
    <p:extLst>
      <p:ext uri="{BB962C8B-B14F-4D97-AF65-F5344CB8AC3E}">
        <p14:creationId xmlns:p14="http://schemas.microsoft.com/office/powerpoint/2010/main" val="32824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B93F-E51C-44C1-BDB3-DB02EE2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7" y="290202"/>
            <a:ext cx="4036496" cy="10302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ea typeface="+mj-lt"/>
                <a:cs typeface="+mj-lt"/>
              </a:rPr>
              <a:t>A) Read with NO wait state</a:t>
            </a: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35AFE-029D-4E61-ACF9-41C6A21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6" y="1455107"/>
            <a:ext cx="4036497" cy="459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slave must provide the data before the end of the read transfer. </a:t>
            </a:r>
          </a:p>
          <a:p>
            <a:r>
              <a:rPr lang="en-US" b="1" dirty="0"/>
              <a:t>PREADY </a:t>
            </a:r>
            <a:r>
              <a:rPr lang="en-US" dirty="0"/>
              <a:t>= </a:t>
            </a:r>
            <a:r>
              <a:rPr lang="en-US" b="1" dirty="0"/>
              <a:t>HIGH</a:t>
            </a:r>
            <a:r>
              <a:rPr lang="en-US" dirty="0"/>
              <a:t> ,during the Access Phase 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51A68D21-B561-4C13-AF2B-D1D92DBA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90" y="573305"/>
            <a:ext cx="6928979" cy="50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B93F-E51C-44C1-BDB3-DB02EE2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7" y="290202"/>
            <a:ext cx="4036496" cy="10302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ea typeface="+mj-lt"/>
                <a:cs typeface="+mj-lt"/>
              </a:rPr>
              <a:t>B) Read with  wait state</a:t>
            </a: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35AFE-029D-4E61-ACF9-41C6A21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6" y="1455107"/>
            <a:ext cx="4036497" cy="459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following signals remain unchanged for the additional cycles :                    </a:t>
            </a:r>
            <a:r>
              <a:rPr lang="en-US" b="1" dirty="0">
                <a:ea typeface="+mn-lt"/>
                <a:cs typeface="+mn-lt"/>
              </a:rPr>
              <a:t>    [ PADDR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b="1" dirty="0">
                <a:ea typeface="+mn-lt"/>
                <a:cs typeface="+mn-lt"/>
              </a:rPr>
              <a:t> PWRITE , PSEL,     PENABLE ,PRDATA ]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PREADY </a:t>
            </a:r>
            <a:r>
              <a:rPr lang="en-US" dirty="0"/>
              <a:t>= </a:t>
            </a:r>
            <a:r>
              <a:rPr lang="en-US" b="1" dirty="0"/>
              <a:t>LOW </a:t>
            </a:r>
            <a:r>
              <a:rPr lang="en-US" dirty="0"/>
              <a:t>, during the Access Phase causes wait . 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6A5088A-D41D-4801-89D3-00B5191C0085}"/>
              </a:ext>
            </a:extLst>
          </p:cNvPr>
          <p:cNvSpPr/>
          <p:nvPr/>
        </p:nvSpPr>
        <p:spPr>
          <a:xfrm>
            <a:off x="9370889" y="5386676"/>
            <a:ext cx="262002" cy="4304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2A8F38-C817-4000-92CF-127553D3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81" y="982207"/>
            <a:ext cx="7095994" cy="4402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271A8-0BC6-4245-8462-209BAD37AF58}"/>
              </a:ext>
            </a:extLst>
          </p:cNvPr>
          <p:cNvSpPr txBox="1"/>
          <p:nvPr/>
        </p:nvSpPr>
        <p:spPr>
          <a:xfrm>
            <a:off x="8610600" y="5857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[ Imposes wait ]</a:t>
            </a:r>
          </a:p>
        </p:txBody>
      </p:sp>
    </p:spTree>
    <p:extLst>
      <p:ext uri="{BB962C8B-B14F-4D97-AF65-F5344CB8AC3E}">
        <p14:creationId xmlns:p14="http://schemas.microsoft.com/office/powerpoint/2010/main" val="249085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D3395-ABFE-4419-80EA-6F674698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b="1" u="sng">
                <a:ea typeface="+mj-lt"/>
                <a:cs typeface="+mj-lt"/>
              </a:rPr>
              <a:t>Error Response </a:t>
            </a:r>
            <a:endParaRPr lang="en-US" b="1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7FAA-8F4E-4B0E-8FD6-6C3C45D1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n-lt"/>
                <a:cs typeface="+mn-lt"/>
              </a:rPr>
              <a:t>You can use </a:t>
            </a:r>
            <a:r>
              <a:rPr lang="en-GB" b="1">
                <a:ea typeface="+mn-lt"/>
                <a:cs typeface="+mn-lt"/>
              </a:rPr>
              <a:t>PSLVERR</a:t>
            </a:r>
            <a:r>
              <a:rPr lang="en-GB">
                <a:ea typeface="+mn-lt"/>
                <a:cs typeface="+mn-lt"/>
              </a:rPr>
              <a:t> to indicate an error condition on an APB transfer. Error conditions can occur on both read and write transactions.</a:t>
            </a:r>
          </a:p>
          <a:p>
            <a:pPr>
              <a:lnSpc>
                <a:spcPct val="90000"/>
              </a:lnSpc>
            </a:pPr>
            <a:r>
              <a:rPr lang="en-GB" b="1">
                <a:ea typeface="+mn-lt"/>
                <a:cs typeface="+mn-lt"/>
              </a:rPr>
              <a:t>PSLVERR</a:t>
            </a:r>
            <a:r>
              <a:rPr lang="en-GB">
                <a:ea typeface="+mn-lt"/>
                <a:cs typeface="+mn-lt"/>
              </a:rPr>
              <a:t> is only considered valid during the last cycle of an APB transfer, when </a:t>
            </a:r>
            <a:r>
              <a:rPr lang="en-GB" b="1">
                <a:ea typeface="+mn-lt"/>
                <a:cs typeface="+mn-lt"/>
              </a:rPr>
              <a:t>PSEL, PENABLE</a:t>
            </a:r>
            <a:r>
              <a:rPr lang="en-GB">
                <a:ea typeface="+mn-lt"/>
                <a:cs typeface="+mn-lt"/>
              </a:rPr>
              <a:t>, and </a:t>
            </a:r>
            <a:r>
              <a:rPr lang="en-GB" b="1">
                <a:ea typeface="+mn-lt"/>
                <a:cs typeface="+mn-lt"/>
              </a:rPr>
              <a:t>PREADY</a:t>
            </a:r>
            <a:r>
              <a:rPr lang="en-GB">
                <a:ea typeface="+mn-lt"/>
                <a:cs typeface="+mn-lt"/>
              </a:rPr>
              <a:t> are all </a:t>
            </a:r>
            <a:r>
              <a:rPr lang="en-GB" b="1">
                <a:ea typeface="+mn-lt"/>
                <a:cs typeface="+mn-lt"/>
              </a:rPr>
              <a:t>HIGH 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>
                <a:ea typeface="+mn-lt"/>
                <a:cs typeface="+mn-lt"/>
              </a:rPr>
              <a:t>APB peripherals are not required to support the </a:t>
            </a:r>
            <a:r>
              <a:rPr lang="en-GB" b="1">
                <a:ea typeface="+mn-lt"/>
                <a:cs typeface="+mn-lt"/>
              </a:rPr>
              <a:t>PSLVERR</a:t>
            </a:r>
            <a:r>
              <a:rPr lang="en-GB">
                <a:ea typeface="+mn-lt"/>
                <a:cs typeface="+mn-lt"/>
              </a:rPr>
              <a:t> pin. This is true for both existing and new APB peripheral designs. Where a peripheral does not include this pin then the appropriate input to the APB bridge is tied </a:t>
            </a:r>
            <a:r>
              <a:rPr lang="en-GB" b="1">
                <a:ea typeface="+mn-lt"/>
                <a:cs typeface="+mn-lt"/>
              </a:rPr>
              <a:t>LOW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pPr marL="0" indent="0">
              <a:lnSpc>
                <a:spcPct val="90000"/>
              </a:lnSpc>
              <a:buNone/>
            </a:pPr>
            <a:endParaRPr lang="en-GB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C2FE01-2E5D-4F9D-A4E5-0D4140D06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29" b="-196"/>
          <a:stretch/>
        </p:blipFill>
        <p:spPr>
          <a:xfrm>
            <a:off x="6091264" y="1784506"/>
            <a:ext cx="5699277" cy="4269814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11EC-A4FB-47BC-93C5-7A6AD52D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81185"/>
            <a:ext cx="8911687" cy="785590"/>
          </a:xfrm>
        </p:spPr>
        <p:txBody>
          <a:bodyPr/>
          <a:lstStyle/>
          <a:p>
            <a:pPr algn="ctr"/>
            <a:r>
              <a:rPr lang="en-GB" b="1" u="sng">
                <a:solidFill>
                  <a:srgbClr val="0070C0"/>
                </a:solidFill>
                <a:ea typeface="+mj-lt"/>
                <a:cs typeface="+mj-lt"/>
              </a:rPr>
              <a:t>Conclusion </a:t>
            </a:r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0E58-1742-4464-9E7D-9923EDF9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2" y="809625"/>
            <a:ext cx="10077450" cy="5911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00B050"/>
                </a:solidFill>
              </a:rPr>
              <a:t>Though AMBA 3 APB comes up with additional signal like </a:t>
            </a:r>
            <a:r>
              <a:rPr lang="en-GB" sz="2000" b="1">
                <a:solidFill>
                  <a:schemeClr val="tx1"/>
                </a:solidFill>
              </a:rPr>
              <a:t>PSLVERR </a:t>
            </a:r>
            <a:r>
              <a:rPr lang="en-GB" sz="2000" b="1">
                <a:solidFill>
                  <a:srgbClr val="00B050"/>
                </a:solidFill>
              </a:rPr>
              <a:t>,</a:t>
            </a:r>
            <a:r>
              <a:rPr lang="en-GB" sz="2000">
                <a:solidFill>
                  <a:srgbClr val="00B050"/>
                </a:solidFill>
              </a:rPr>
              <a:t> all peripherals may not necessarily support this PIN .</a:t>
            </a:r>
            <a:endParaRPr lang="en-GB" sz="2000" dirty="0">
              <a:solidFill>
                <a:srgbClr val="00B050"/>
              </a:solidFill>
            </a:endParaRPr>
          </a:p>
          <a:p>
            <a:r>
              <a:rPr lang="en-GB" sz="2000">
                <a:solidFill>
                  <a:srgbClr val="00B050"/>
                </a:solidFill>
                <a:ea typeface="+mn-lt"/>
                <a:cs typeface="+mn-lt"/>
              </a:rPr>
              <a:t>Where a peripheral does not include this pin then the appropriate input to the APB bridge is kept grounded .</a:t>
            </a:r>
            <a:endParaRPr lang="en-GB" sz="2000" dirty="0">
              <a:solidFill>
                <a:srgbClr val="00B050"/>
              </a:solidFill>
            </a:endParaRPr>
          </a:p>
          <a:p>
            <a:r>
              <a:rPr lang="en-GB" sz="2000">
                <a:solidFill>
                  <a:srgbClr val="00B050"/>
                </a:solidFill>
              </a:rPr>
              <a:t>When compared to </a:t>
            </a:r>
            <a:r>
              <a:rPr lang="en-GB" sz="2000" b="1">
                <a:solidFill>
                  <a:schemeClr val="tx1"/>
                </a:solidFill>
              </a:rPr>
              <a:t>AHB</a:t>
            </a:r>
            <a:r>
              <a:rPr lang="en-GB" sz="2000">
                <a:solidFill>
                  <a:srgbClr val="00B050"/>
                </a:solidFill>
              </a:rPr>
              <a:t> ,the </a:t>
            </a:r>
            <a:r>
              <a:rPr lang="en-GB" sz="2000" b="1">
                <a:solidFill>
                  <a:schemeClr val="tx1"/>
                </a:solidFill>
              </a:rPr>
              <a:t>APB </a:t>
            </a:r>
            <a:r>
              <a:rPr lang="en-GB" sz="2000">
                <a:solidFill>
                  <a:srgbClr val="00B050"/>
                </a:solidFill>
              </a:rPr>
              <a:t>is only used for low Bandwidth controll accesss .</a:t>
            </a:r>
            <a:endParaRPr lang="en-GB" sz="2000" dirty="0">
              <a:solidFill>
                <a:srgbClr val="00B050"/>
              </a:solidFill>
            </a:endParaRPr>
          </a:p>
          <a:p>
            <a:r>
              <a:rPr lang="en-GB" sz="2000">
                <a:solidFill>
                  <a:srgbClr val="00B050"/>
                </a:solidFill>
              </a:rPr>
              <a:t>Though</a:t>
            </a:r>
            <a:r>
              <a:rPr lang="en-GB" sz="2000" dirty="0">
                <a:solidFill>
                  <a:srgbClr val="00B050"/>
                </a:solidFill>
              </a:rPr>
              <a:t> </a:t>
            </a:r>
            <a:r>
              <a:rPr lang="en-GB" sz="2000" b="1">
                <a:solidFill>
                  <a:schemeClr val="tx1"/>
                </a:solidFill>
              </a:rPr>
              <a:t>APB </a:t>
            </a:r>
            <a:r>
              <a:rPr lang="en-GB" sz="2000">
                <a:solidFill>
                  <a:srgbClr val="00B050"/>
                </a:solidFill>
              </a:rPr>
              <a:t>has an address and data phase as like that of </a:t>
            </a:r>
            <a:r>
              <a:rPr lang="en-GB" sz="2000" b="1">
                <a:solidFill>
                  <a:schemeClr val="tx1"/>
                </a:solidFill>
              </a:rPr>
              <a:t>AHB </a:t>
            </a:r>
            <a:r>
              <a:rPr lang="en-GB" sz="2000">
                <a:solidFill>
                  <a:srgbClr val="00B050"/>
                </a:solidFill>
              </a:rPr>
              <a:t>, it comes with a list of low complexity signal . </a:t>
            </a:r>
            <a:endParaRPr lang="en-GB" sz="2000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9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A51C-BFF2-43F5-B069-B10DFD0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2219"/>
            <a:ext cx="8921984" cy="992565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C5FA-5B70-4021-B9E1-1553F156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00898"/>
            <a:ext cx="8915400" cy="49103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</a:rPr>
              <a:t>Introduction  to AMBA 3 APB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Salient features 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What's  new  into  APB  v1.0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AMBA 3 APB Signals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Operating States 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Transfer Mechanism of APB 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Error Response </a:t>
            </a:r>
          </a:p>
          <a:p>
            <a:pPr>
              <a:buFont typeface="Wingdings" charset="2"/>
              <a:buChar char="Ø"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Conclusion </a:t>
            </a:r>
          </a:p>
          <a:p>
            <a:pPr>
              <a:buFont typeface="Wingdings" charset="2"/>
              <a:buChar char="Ø"/>
            </a:pPr>
            <a:endParaRPr lang="en-GB" sz="2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8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ea typeface="+mn-lt"/>
                <a:cs typeface="+mn-lt"/>
              </a:rPr>
              <a:t>    </a:t>
            </a:r>
          </a:p>
          <a:p>
            <a:pPr>
              <a:buFont typeface="Wingdings" charset="2"/>
              <a:buChar char="Ø"/>
            </a:pPr>
            <a:endParaRPr lang="en-GB" sz="2800" dirty="0">
              <a:solidFill>
                <a:srgbClr val="00B050"/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1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2F4D-26AF-4425-B404-6B1A153A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979" y="47461"/>
            <a:ext cx="8921984" cy="704242"/>
          </a:xfrm>
        </p:spPr>
        <p:txBody>
          <a:bodyPr/>
          <a:lstStyle/>
          <a:p>
            <a:pPr algn="ctr"/>
            <a:r>
              <a:rPr lang="en-GB" b="1" u="sng" dirty="0">
                <a:solidFill>
                  <a:srgbClr val="0070C0"/>
                </a:solidFill>
                <a:ea typeface="+mj-lt"/>
                <a:cs typeface="+mj-lt"/>
              </a:rPr>
              <a:t>Introduction  to AMBA 3 APB</a:t>
            </a:r>
          </a:p>
          <a:p>
            <a:pPr algn="ctr"/>
            <a:endParaRPr lang="en-GB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EAB-992D-40A0-A546-3CEFF44B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537" y="784655"/>
            <a:ext cx="9389075" cy="5973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00B050"/>
                </a:solidFill>
                <a:ea typeface="+mn-lt"/>
                <a:cs typeface="+mn-lt"/>
              </a:rPr>
              <a:t>The APB is part of the AMBA 3 protocol family. It provides a low-cost interface that is optimized for minimal power consumption and reduced interface complexity .</a:t>
            </a:r>
            <a:endParaRPr lang="en-US">
              <a:solidFill>
                <a:srgbClr val="00B050"/>
              </a:solidFill>
            </a:endParaRPr>
          </a:p>
          <a:p>
            <a:r>
              <a:rPr lang="en-GB" sz="2400" dirty="0">
                <a:solidFill>
                  <a:srgbClr val="00B050"/>
                </a:solidFill>
              </a:rPr>
              <a:t>Defines an on-chip communication standard for designing High performance embedded Microcontrollers .</a:t>
            </a:r>
            <a:endParaRPr lang="en-US">
              <a:solidFill>
                <a:srgbClr val="00B050"/>
              </a:solidFill>
            </a:endParaRPr>
          </a:p>
          <a:p>
            <a:r>
              <a:rPr lang="en-GB" sz="2400" dirty="0">
                <a:solidFill>
                  <a:srgbClr val="00B050"/>
                </a:solidFill>
                <a:ea typeface="+mn-lt"/>
                <a:cs typeface="+mn-lt"/>
              </a:rPr>
              <a:t>The APB interfaces to any peripherals that are low-bandwidth .</a:t>
            </a:r>
            <a:endParaRPr lang="en-GB" sz="2400" dirty="0">
              <a:solidFill>
                <a:srgbClr val="00B050"/>
              </a:solidFill>
            </a:endParaRPr>
          </a:p>
          <a:p>
            <a:endParaRPr lang="en-GB" sz="24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DDA562-300B-4BCA-8C0F-2AF228E9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91" y="4010628"/>
            <a:ext cx="8202457" cy="26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0A92-9D39-4AE3-8346-3A6FB0E6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rgbClr val="0070C0"/>
                </a:solidFill>
                <a:ea typeface="+mj-lt"/>
                <a:cs typeface="+mj-lt"/>
              </a:rPr>
              <a:t>Salient features</a:t>
            </a:r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BAB98-6000-441F-97CB-1A68859A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19997"/>
              </p:ext>
            </p:extLst>
          </p:nvPr>
        </p:nvGraphicFramePr>
        <p:xfrm>
          <a:off x="2515144" y="1669750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5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1106-7187-432F-8515-136260CD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GB" b="1" u="sng">
                <a:ea typeface="+mj-lt"/>
                <a:cs typeface="+mj-lt"/>
              </a:rPr>
              <a:t>What's  new ...???</a:t>
            </a:r>
            <a:endParaRPr lang="en-US" b="1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D5EE-1BCE-433E-B4BB-740655DC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900798" cy="3863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   This version (v1.0)  includes:-</a:t>
            </a:r>
            <a:endParaRPr lang="en-GB" sz="2000" dirty="0">
              <a:solidFill>
                <a:srgbClr val="00B050"/>
              </a:solidFill>
            </a:endParaRPr>
          </a:p>
          <a:p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 A ready signal, </a:t>
            </a:r>
            <a:r>
              <a:rPr lang="en-GB" sz="2000" b="1" dirty="0">
                <a:solidFill>
                  <a:srgbClr val="00B050"/>
                </a:solidFill>
                <a:ea typeface="+mn-lt"/>
                <a:cs typeface="+mn-lt"/>
              </a:rPr>
              <a:t>PREADY</a:t>
            </a:r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, to extend an APB transfer . </a:t>
            </a:r>
            <a:endParaRPr lang="en-GB" sz="2000">
              <a:solidFill>
                <a:srgbClr val="00B050"/>
              </a:solidFill>
            </a:endParaRPr>
          </a:p>
          <a:p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 An error signal, </a:t>
            </a:r>
            <a:r>
              <a:rPr lang="en-GB" sz="2000" b="1" dirty="0">
                <a:solidFill>
                  <a:srgbClr val="00B050"/>
                </a:solidFill>
                <a:ea typeface="+mn-lt"/>
                <a:cs typeface="+mn-lt"/>
              </a:rPr>
              <a:t>PSLVERR</a:t>
            </a:r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, to indicate the failure of a transfer. </a:t>
            </a:r>
            <a:endParaRPr lang="en-GB" sz="2000">
              <a:solidFill>
                <a:srgbClr val="00B050"/>
              </a:solidFill>
            </a:endParaRP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F5FA9BD-509D-4D4D-91AE-68E08BFF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2C12-BC1C-4392-B556-264BC842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u="sng">
                <a:solidFill>
                  <a:schemeClr val="bg1"/>
                </a:solidFill>
                <a:ea typeface="+mj-lt"/>
                <a:cs typeface="+mj-lt"/>
              </a:rPr>
              <a:t>AMBA 3 APB Signals</a:t>
            </a:r>
            <a:endParaRPr lang="en-US" b="1" u="sng">
              <a:solidFill>
                <a:schemeClr val="bg1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9493771-5DAA-490E-A3F0-A65953C4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48422"/>
              </p:ext>
            </p:extLst>
          </p:nvPr>
        </p:nvGraphicFramePr>
        <p:xfrm>
          <a:off x="823783" y="1997675"/>
          <a:ext cx="11223744" cy="477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248">
                  <a:extLst>
                    <a:ext uri="{9D8B030D-6E8A-4147-A177-3AD203B41FA5}">
                      <a16:colId xmlns:a16="http://schemas.microsoft.com/office/drawing/2014/main" val="2700941410"/>
                    </a:ext>
                  </a:extLst>
                </a:gridCol>
                <a:gridCol w="3741248">
                  <a:extLst>
                    <a:ext uri="{9D8B030D-6E8A-4147-A177-3AD203B41FA5}">
                      <a16:colId xmlns:a16="http://schemas.microsoft.com/office/drawing/2014/main" val="3870714777"/>
                    </a:ext>
                  </a:extLst>
                </a:gridCol>
                <a:gridCol w="3741248">
                  <a:extLst>
                    <a:ext uri="{9D8B030D-6E8A-4147-A177-3AD203B41FA5}">
                      <a16:colId xmlns:a16="http://schemas.microsoft.com/office/drawing/2014/main" val="2357510917"/>
                    </a:ext>
                  </a:extLst>
                </a:gridCol>
              </a:tblGrid>
              <a:tr h="682457">
                <a:tc>
                  <a:txBody>
                    <a:bodyPr/>
                    <a:lstStyle/>
                    <a:p>
                      <a:r>
                        <a:rPr lang="en-GB" dirty="0"/>
                        <a:t>           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         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       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71237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System Clock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  <a:r>
                        <a:rPr lang="en-GB" dirty="0" err="1"/>
                        <a:t>ve</a:t>
                      </a:r>
                      <a:r>
                        <a:rPr lang="en-GB" dirty="0"/>
                        <a:t> edge matters in APB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72522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PADDR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APB bridge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bit wide address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7138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entury Gothic"/>
                        </a:rPr>
                        <a:t>PSELx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APB bridge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selecting the peripherals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90620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PENABLE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APB bridge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Indicates 2nd cycle of APB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1543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PREADY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Slave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The slave uses this signal to extend an APB transfer.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50459"/>
                  </a:ext>
                </a:extLst>
              </a:tr>
              <a:tr h="682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/>
                        <a:t>PSLVERR</a:t>
                      </a:r>
                      <a:r>
                        <a:rPr lang="en-GB" sz="1800" b="0" i="0" u="none" strike="noStrike" noProof="0" dirty="0"/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/>
                        <a:t>Slave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Used when any transfer failure occurs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2C12-BC1C-4392-B556-264BC842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chemeClr val="bg1"/>
                </a:solidFill>
                <a:ea typeface="+mj-lt"/>
                <a:cs typeface="+mj-lt"/>
              </a:rPr>
              <a:t>AMBA 3 APB Signals Contd..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9493771-5DAA-490E-A3F0-A65953C4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19143"/>
              </p:ext>
            </p:extLst>
          </p:nvPr>
        </p:nvGraphicFramePr>
        <p:xfrm>
          <a:off x="617837" y="2409567"/>
          <a:ext cx="11223744" cy="388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248">
                  <a:extLst>
                    <a:ext uri="{9D8B030D-6E8A-4147-A177-3AD203B41FA5}">
                      <a16:colId xmlns:a16="http://schemas.microsoft.com/office/drawing/2014/main" val="2700941410"/>
                    </a:ext>
                  </a:extLst>
                </a:gridCol>
                <a:gridCol w="3741248">
                  <a:extLst>
                    <a:ext uri="{9D8B030D-6E8A-4147-A177-3AD203B41FA5}">
                      <a16:colId xmlns:a16="http://schemas.microsoft.com/office/drawing/2014/main" val="3870714777"/>
                    </a:ext>
                  </a:extLst>
                </a:gridCol>
                <a:gridCol w="3741248">
                  <a:extLst>
                    <a:ext uri="{9D8B030D-6E8A-4147-A177-3AD203B41FA5}">
                      <a16:colId xmlns:a16="http://schemas.microsoft.com/office/drawing/2014/main" val="2357510917"/>
                    </a:ext>
                  </a:extLst>
                </a:gridCol>
              </a:tblGrid>
              <a:tr h="970694">
                <a:tc>
                  <a:txBody>
                    <a:bodyPr/>
                    <a:lstStyle/>
                    <a:p>
                      <a:r>
                        <a:rPr lang="en-GB" dirty="0"/>
                        <a:t>           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         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       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71237"/>
                  </a:ext>
                </a:extLst>
              </a:tr>
              <a:tr h="9706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PWRITE 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/>
                        <a:t>APB bridge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 decides the nature </a:t>
                      </a:r>
                      <a:r>
                        <a:rPr lang="en-GB" dirty="0"/>
                        <a:t>of transfer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72522"/>
                  </a:ext>
                </a:extLst>
              </a:tr>
              <a:tr h="9706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/>
                        <a:t>PWDATA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latin typeface="Century Gothic"/>
                        </a:rPr>
                        <a:t>APB bridge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bit wide data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97138"/>
                  </a:ext>
                </a:extLst>
              </a:tr>
              <a:tr h="9706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/>
                        <a:t>PRDATA</a:t>
                      </a:r>
                      <a:endParaRPr lang="en-GB" sz="1800" b="1" i="0" u="none" strike="noStrike" noProof="0" dirty="0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u="none" strike="noStrike" noProof="0" dirty="0"/>
                        <a:t>Slave interface</a:t>
                      </a:r>
                      <a:endParaRPr lang="en-GB" sz="1800" b="0" i="0" u="none" strike="noStrike" noProof="0" dirty="0"/>
                    </a:p>
                    <a:p>
                      <a:pPr lvl="0">
                        <a:buNone/>
                      </a:pPr>
                      <a:endParaRPr lang="en-GB" sz="1800" b="1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bit wide bus ,active during read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9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AA6C3-40AB-471D-9D83-C8D75F6C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GB" b="1" u="sng">
                <a:solidFill>
                  <a:srgbClr val="0070C0"/>
                </a:solidFill>
                <a:ea typeface="+mj-lt"/>
                <a:cs typeface="+mj-lt"/>
              </a:rPr>
              <a:t>Operating States</a:t>
            </a:r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2277F7-5375-4601-9C80-FDB8DDEE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IDLE State :</a:t>
            </a:r>
            <a:r>
              <a:rPr lang="en-US"/>
              <a:t> Default state</a:t>
            </a:r>
          </a:p>
          <a:p>
            <a:r>
              <a:rPr lang="en-US" b="1"/>
              <a:t>SETUP :</a:t>
            </a:r>
            <a:r>
              <a:rPr lang="en-US"/>
              <a:t> whenever any transfer required , PSELx = 1 </a:t>
            </a:r>
          </a:p>
          <a:p>
            <a:r>
              <a:rPr lang="en-US" b="1"/>
              <a:t>ACCESS : </a:t>
            </a:r>
            <a:r>
              <a:rPr lang="en-US"/>
              <a:t>PENABLE is asserted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22EDDE1-30D4-44D4-976F-6B9913D12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25000" r="4054" b="2000"/>
          <a:stretch/>
        </p:blipFill>
        <p:spPr>
          <a:xfrm>
            <a:off x="4922255" y="1232985"/>
            <a:ext cx="6953420" cy="494483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023-AC4E-49B9-894C-7A26AD8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135"/>
            <a:ext cx="8911687" cy="880840"/>
          </a:xfrm>
        </p:spPr>
        <p:txBody>
          <a:bodyPr/>
          <a:lstStyle/>
          <a:p>
            <a:pPr algn="ctr"/>
            <a:r>
              <a:rPr lang="en-GB" b="1" u="sng" dirty="0">
                <a:solidFill>
                  <a:srgbClr val="0070C0"/>
                </a:solidFill>
                <a:ea typeface="+mj-lt"/>
                <a:cs typeface="+mj-lt"/>
              </a:rPr>
              <a:t>Transfer Mechanism of APB</a:t>
            </a:r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385D-86AC-4C09-86B6-49ACD864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847725"/>
            <a:ext cx="9867900" cy="5901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AMBA 3 APB Protocol communicates with its peripherals by Reading and Writing the data . Basically two types of transfer operation occurs in APB 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1) </a:t>
            </a:r>
            <a:r>
              <a:rPr lang="en-GB" b="1" dirty="0">
                <a:solidFill>
                  <a:srgbClr val="00B050"/>
                </a:solidFill>
              </a:rPr>
              <a:t>Write Transfer</a:t>
            </a:r>
          </a:p>
          <a:p>
            <a:pPr marL="0" indent="0">
              <a:buNone/>
            </a:pPr>
            <a:r>
              <a:rPr lang="en-GB" dirty="0"/>
              <a:t>                                       A) Write with NO wait state</a:t>
            </a:r>
          </a:p>
          <a:p>
            <a:pPr marL="0" indent="0">
              <a:buNone/>
            </a:pPr>
            <a:r>
              <a:rPr lang="en-GB" dirty="0"/>
              <a:t>                                       B) Write with wait  state   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2) </a:t>
            </a:r>
            <a:r>
              <a:rPr lang="en-GB" b="1" dirty="0">
                <a:solidFill>
                  <a:srgbClr val="00B050"/>
                </a:solidFill>
              </a:rPr>
              <a:t>Read Transfer</a:t>
            </a:r>
            <a:r>
              <a:rPr lang="en-GB" dirty="0"/>
              <a:t> </a:t>
            </a:r>
            <a:r>
              <a:rPr lang="en-GB" dirty="0">
                <a:ea typeface="+mn-lt"/>
                <a:cs typeface="+mn-lt"/>
              </a:rPr>
              <a:t>            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                                 A) Read with NO wait state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                                 B) Read with wait  state   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0091EE4-E26D-4056-97A5-7B8A9C20DA1C}"/>
              </a:ext>
            </a:extLst>
          </p:cNvPr>
          <p:cNvSpPr/>
          <p:nvPr/>
        </p:nvSpPr>
        <p:spPr>
          <a:xfrm>
            <a:off x="3587495" y="1900808"/>
            <a:ext cx="59055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DFC8DA-8223-44B8-8C22-9C5092E0BBAC}"/>
              </a:ext>
            </a:extLst>
          </p:cNvPr>
          <p:cNvSpPr/>
          <p:nvPr/>
        </p:nvSpPr>
        <p:spPr>
          <a:xfrm>
            <a:off x="3587495" y="3472433"/>
            <a:ext cx="59055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447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AMBA  APB  3  PROTOCOL</vt:lpstr>
      <vt:lpstr>CONTENTS</vt:lpstr>
      <vt:lpstr>Introduction  to AMBA 3 APB </vt:lpstr>
      <vt:lpstr>Salient features</vt:lpstr>
      <vt:lpstr>What's  new ...???</vt:lpstr>
      <vt:lpstr>AMBA 3 APB Signals</vt:lpstr>
      <vt:lpstr>AMBA 3 APB Signals Contd..</vt:lpstr>
      <vt:lpstr>Operating States</vt:lpstr>
      <vt:lpstr>Transfer Mechanism of APB</vt:lpstr>
      <vt:lpstr>A) Write with NO wait state </vt:lpstr>
      <vt:lpstr>B) Write with wait state </vt:lpstr>
      <vt:lpstr>A) Read with NO wait state </vt:lpstr>
      <vt:lpstr>B) Read with  wait state </vt:lpstr>
      <vt:lpstr>Error Response 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1114</cp:revision>
  <dcterms:created xsi:type="dcterms:W3CDTF">2020-04-11T17:53:49Z</dcterms:created>
  <dcterms:modified xsi:type="dcterms:W3CDTF">2020-04-12T13:56:58Z</dcterms:modified>
</cp:coreProperties>
</file>