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6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35FA153-0EB6-43D5-B059-E037C09D92B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358387-F0D1-48CF-AEA2-C4331383D3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7175351" cy="37062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8051     MICROCONTROLLER              &amp;  IT’S  WORKING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343400"/>
            <a:ext cx="2970010" cy="60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By :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Shakil</a:t>
            </a:r>
            <a:r>
              <a:rPr lang="en-US" dirty="0" smtClean="0"/>
              <a:t> Ansari</a:t>
            </a:r>
            <a:endParaRPr lang="en-US" dirty="0"/>
          </a:p>
        </p:txBody>
      </p:sp>
      <p:sp>
        <p:nvSpPr>
          <p:cNvPr id="4" name="AutoShape 2" descr="Image result for 8051 microcontrol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8051 microcontroll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8051 microcontroll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3048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6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696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Architecture of 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0688" cy="5943600"/>
          </a:xfrm>
        </p:spPr>
        <p:txBody>
          <a:bodyPr/>
          <a:lstStyle/>
          <a:p>
            <a:r>
              <a:rPr lang="en-US" dirty="0" smtClean="0"/>
              <a:t>The 8051 microcontroller is  based on </a:t>
            </a:r>
            <a:r>
              <a:rPr lang="en-US" dirty="0" err="1" smtClean="0"/>
              <a:t>harvard</a:t>
            </a:r>
            <a:r>
              <a:rPr lang="en-US" dirty="0" smtClean="0"/>
              <a:t> architecture.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981200"/>
            <a:ext cx="645720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79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Interrupts </a:t>
            </a:r>
            <a:r>
              <a:rPr lang="en-US" dirty="0"/>
              <a:t>of 8051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714488" cy="5562600"/>
          </a:xfrm>
        </p:spPr>
        <p:txBody>
          <a:bodyPr/>
          <a:lstStyle/>
          <a:p>
            <a:r>
              <a:rPr lang="en-US" sz="2400" dirty="0" smtClean="0"/>
              <a:t>The 8051 deals with  5 interrupts .</a:t>
            </a:r>
          </a:p>
          <a:p>
            <a:pPr marL="82296" indent="0">
              <a:buNone/>
            </a:pPr>
            <a:r>
              <a:rPr lang="en-US" sz="2400" b="1" dirty="0" smtClean="0"/>
              <a:t>        INT0 :</a:t>
            </a:r>
            <a:r>
              <a:rPr lang="en-US" sz="2400" dirty="0" smtClean="0"/>
              <a:t>external request from p3.2 pin.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b="1" dirty="0" smtClean="0"/>
              <a:t>TIMER 0</a:t>
            </a:r>
            <a:r>
              <a:rPr lang="en-US" sz="2400" dirty="0" smtClean="0"/>
              <a:t> : Overflow from TIMER 0  activates interrupt request flag TF0.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b="1" dirty="0" smtClean="0"/>
              <a:t>        INT1: </a:t>
            </a:r>
            <a:r>
              <a:rPr lang="en-US" sz="2400" dirty="0" smtClean="0"/>
              <a:t>external request from p3.3.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Timer1: </a:t>
            </a:r>
            <a:r>
              <a:rPr lang="en-US" sz="2400" dirty="0"/>
              <a:t>Overflow from TIMER 0  activates interrupt request flag </a:t>
            </a:r>
            <a:r>
              <a:rPr lang="en-US" sz="2400" dirty="0" smtClean="0"/>
              <a:t>TF1.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pPr marL="82296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Serial Port : </a:t>
            </a:r>
            <a:r>
              <a:rPr lang="en-US" sz="2400" dirty="0" smtClean="0"/>
              <a:t>completion of transmission or reception of a serial frame activates the flag T1 or RI.</a:t>
            </a:r>
            <a:endParaRPr lang="en-US" sz="2400" dirty="0"/>
          </a:p>
          <a:p>
            <a:pPr marL="82296" indent="0">
              <a:buNone/>
            </a:pP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1219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47772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14488" cy="762000"/>
          </a:xfrm>
        </p:spPr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696200" cy="5791200"/>
          </a:xfrm>
        </p:spPr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en-US" sz="2800" dirty="0"/>
              <a:t>Microcontroller has many applications electronic equipment’s</a:t>
            </a:r>
          </a:p>
          <a:p>
            <a:pPr fontAlgn="base"/>
            <a:r>
              <a:rPr lang="en-US" sz="2800" dirty="0"/>
              <a:t>Mobile Phones</a:t>
            </a:r>
          </a:p>
          <a:p>
            <a:pPr fontAlgn="base"/>
            <a:r>
              <a:rPr lang="en-US" sz="2800" dirty="0"/>
              <a:t>Auto Mobiles</a:t>
            </a:r>
          </a:p>
          <a:p>
            <a:pPr fontAlgn="base"/>
            <a:r>
              <a:rPr lang="en-US" sz="2800" dirty="0"/>
              <a:t>Washing Machines</a:t>
            </a:r>
          </a:p>
          <a:p>
            <a:pPr fontAlgn="base"/>
            <a:r>
              <a:rPr lang="en-US" sz="2800" dirty="0"/>
              <a:t>Cameras</a:t>
            </a:r>
          </a:p>
          <a:p>
            <a:pPr fontAlgn="base"/>
            <a:r>
              <a:rPr lang="en-US" sz="2800" dirty="0"/>
              <a:t>Security Alarms</a:t>
            </a:r>
          </a:p>
          <a:p>
            <a:pPr marL="82296" indent="0">
              <a:buNone/>
            </a:pP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32" y="2239297"/>
            <a:ext cx="411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15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81" y="1600200"/>
            <a:ext cx="6477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Difference Between Microprocessors &amp; Microcontroller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Types of Microcontrollers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Diagram and details of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Architecture of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Interrupts of 8051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199"/>
            <a:ext cx="7498080" cy="5738813"/>
          </a:xfrm>
        </p:spPr>
        <p:txBody>
          <a:bodyPr>
            <a:normAutofit/>
          </a:bodyPr>
          <a:lstStyle/>
          <a:p>
            <a:r>
              <a:rPr lang="en-US" sz="2400" dirty="0"/>
              <a:t>A Microcontroller is a VLSI IC that contains a CPU (Processor) along with some other peripherals like Memory (RAM and ROM), I/O Ports, Timers/Counters, Communication Interface, </a:t>
            </a:r>
            <a:r>
              <a:rPr lang="en-US" sz="2400" dirty="0" smtClean="0"/>
              <a:t>ADC  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/>
              <a:t>The 8051 Microcontroller is one of the most popular and most commonly used microcontrollers in various fields like embedded systems, consumer electronics, automobiles, etc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71628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6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Microprocessors &amp; Microcontroller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84307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 of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Microcontrollers are </a:t>
            </a:r>
            <a:r>
              <a:rPr lang="en-US" sz="2400" dirty="0"/>
              <a:t>characterized by their bits, memory architecture, memory/devices and instruction set. Let’s discuss briefly about it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r>
              <a:rPr lang="en-US" sz="2400" b="1" dirty="0" smtClean="0"/>
              <a:t>Depending upon  BUS width( data size):</a:t>
            </a:r>
          </a:p>
          <a:p>
            <a:pPr marL="82296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8 Bit :  </a:t>
            </a:r>
            <a:r>
              <a:rPr lang="en-US" sz="2400" dirty="0" smtClean="0"/>
              <a:t>The internal bus size of these microcontroller is 8-bit.The </a:t>
            </a:r>
            <a:r>
              <a:rPr lang="en-US" sz="2400" dirty="0"/>
              <a:t>examples of 8-bit microcontrollers are Intel 8031/8051, PIC1x and Motorola MC68HC11 families</a:t>
            </a:r>
            <a:r>
              <a:rPr lang="en-US" sz="2400" dirty="0" smtClean="0"/>
              <a:t>.</a:t>
            </a:r>
          </a:p>
          <a:p>
            <a:pPr marL="82296" indent="0" fontAlgn="base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16 </a:t>
            </a:r>
            <a:r>
              <a:rPr lang="en-US" sz="2400" b="1" dirty="0">
                <a:solidFill>
                  <a:srgbClr val="00B050"/>
                </a:solidFill>
              </a:rPr>
              <a:t>Bit </a:t>
            </a:r>
            <a:r>
              <a:rPr lang="en-US" sz="2400" b="1" dirty="0" smtClean="0">
                <a:solidFill>
                  <a:srgbClr val="00B050"/>
                </a:solidFill>
              </a:rPr>
              <a:t>: </a:t>
            </a:r>
            <a:r>
              <a:rPr lang="en-US" sz="2400" dirty="0" smtClean="0"/>
              <a:t>Some </a:t>
            </a:r>
            <a:r>
              <a:rPr lang="en-US" sz="2400" dirty="0"/>
              <a:t>examples of 16-bit microcontroller are 16-bit MCUs are extended 8051XA, PIC2x, Intel 8096 and Motorola MC68HC12 families</a:t>
            </a:r>
            <a:r>
              <a:rPr lang="en-US" sz="2400" dirty="0" smtClean="0"/>
              <a:t>.</a:t>
            </a:r>
          </a:p>
          <a:p>
            <a:pPr marL="82296" indent="0" fontAlgn="base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32 </a:t>
            </a:r>
            <a:r>
              <a:rPr lang="en-US" sz="2400" b="1" dirty="0">
                <a:solidFill>
                  <a:srgbClr val="00B050"/>
                </a:solidFill>
              </a:rPr>
              <a:t>Bit 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  <a:r>
              <a:rPr lang="en-US" sz="2400" dirty="0"/>
              <a:t> The </a:t>
            </a:r>
            <a:r>
              <a:rPr lang="en-US" sz="2400" b="1" dirty="0"/>
              <a:t>32-bit</a:t>
            </a:r>
            <a:r>
              <a:rPr lang="en-US" sz="2400" dirty="0"/>
              <a:t> microcontroller uses the 32-bit instructions to perform the arithmetic and logic operations</a:t>
            </a:r>
            <a:r>
              <a:rPr lang="en-US" sz="2400" dirty="0" smtClean="0"/>
              <a:t>.</a:t>
            </a:r>
          </a:p>
          <a:p>
            <a:pPr marL="82296" indent="0" fontAlgn="base">
              <a:buNone/>
            </a:pPr>
            <a:r>
              <a:rPr lang="en-US" sz="2400" dirty="0" err="1" smtClean="0"/>
              <a:t>e.g</a:t>
            </a:r>
            <a:r>
              <a:rPr lang="en-US" sz="2400" dirty="0" smtClean="0"/>
              <a:t>-Intel/Atmel </a:t>
            </a:r>
            <a:r>
              <a:rPr lang="en-US" sz="2400" dirty="0"/>
              <a:t>251 family, PIC3x.</a:t>
            </a:r>
          </a:p>
          <a:p>
            <a:pPr marL="82296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7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</a:t>
            </a:r>
            <a:r>
              <a:rPr lang="en-US" sz="3600" dirty="0" smtClean="0"/>
              <a:t>Microcontroller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790688" cy="5486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Classification  </a:t>
            </a:r>
            <a:r>
              <a:rPr lang="en-US" sz="2400" b="1" dirty="0"/>
              <a:t>According to Instruction </a:t>
            </a:r>
            <a:r>
              <a:rPr lang="en-US" sz="2400" b="1" dirty="0" smtClean="0"/>
              <a:t>Set: </a:t>
            </a:r>
          </a:p>
          <a:p>
            <a:pPr marL="82296" indent="0">
              <a:buNone/>
            </a:pPr>
            <a:r>
              <a:rPr lang="en-US" sz="2400" b="1" dirty="0" smtClean="0"/>
              <a:t>CISC</a:t>
            </a:r>
            <a:r>
              <a:rPr lang="en-US" sz="2400" dirty="0"/>
              <a:t>: CISC is a Complex Instruction Set Computer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r>
              <a:rPr lang="en-US" sz="2400" b="1" dirty="0" smtClean="0"/>
              <a:t>RISC</a:t>
            </a:r>
            <a:r>
              <a:rPr lang="en-US" sz="2400" dirty="0"/>
              <a:t>: The RISC is stands for Reduced Instruction set Computer, this type of instruction sets reduces the design of microprocessor for industry standards. 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b="1" dirty="0" smtClean="0"/>
              <a:t>Note: </a:t>
            </a:r>
            <a:r>
              <a:rPr lang="en-US" sz="2400" dirty="0"/>
              <a:t>The RISC gives a better execution than the CISC.</a:t>
            </a:r>
            <a:endParaRPr lang="en-US" sz="2400" b="1" dirty="0"/>
          </a:p>
          <a:p>
            <a:r>
              <a:rPr lang="en-US" sz="2400" b="1" dirty="0" smtClean="0"/>
              <a:t>Depending on Memory Architecture :</a:t>
            </a:r>
            <a:endParaRPr lang="en-US" sz="2400" b="1" dirty="0"/>
          </a:p>
          <a:p>
            <a:pPr fontAlgn="base"/>
            <a:r>
              <a:rPr lang="en-US" sz="2400" b="1" dirty="0"/>
              <a:t>Harvard Memory Architecture Microcontroller</a:t>
            </a:r>
            <a:r>
              <a:rPr lang="en-US" sz="2400" dirty="0"/>
              <a:t>: W</a:t>
            </a:r>
            <a:r>
              <a:rPr lang="en-US" sz="2400" dirty="0" smtClean="0"/>
              <a:t>hen </a:t>
            </a:r>
            <a:r>
              <a:rPr lang="en-US" sz="2400" dirty="0"/>
              <a:t>a microcontroller unit has a dissimilar memory address space for the program and data </a:t>
            </a:r>
            <a:r>
              <a:rPr lang="en-US" sz="2400" dirty="0" smtClean="0"/>
              <a:t>memory.</a:t>
            </a:r>
            <a:endParaRPr lang="en-US" sz="2400" dirty="0"/>
          </a:p>
          <a:p>
            <a:pPr fontAlgn="base"/>
            <a:r>
              <a:rPr lang="en-US" sz="2400" b="1" dirty="0"/>
              <a:t>Princeton Memory Architecture Microcontroller</a:t>
            </a:r>
            <a:r>
              <a:rPr lang="en-US" sz="2400" dirty="0"/>
              <a:t>: W</a:t>
            </a:r>
            <a:r>
              <a:rPr lang="en-US" sz="2400" dirty="0" smtClean="0"/>
              <a:t>hen </a:t>
            </a:r>
            <a:r>
              <a:rPr lang="en-US" sz="2400" dirty="0"/>
              <a:t>a microcontroller has a common memory address for the program memory and data </a:t>
            </a:r>
            <a:r>
              <a:rPr lang="en-US" sz="2400" dirty="0" smtClean="0"/>
              <a:t>memory</a:t>
            </a:r>
            <a:r>
              <a:rPr lang="en-US" sz="2400" dirty="0"/>
              <a:t>.</a:t>
            </a:r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3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49808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Types of Microcontroller contd..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3838681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086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17499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Pin Diagram &amp; Details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2" y="990600"/>
            <a:ext cx="5553078" cy="528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9808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Pin Diagram &amp;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848600" cy="58674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b="1" dirty="0"/>
              <a:t>Pin-40:</a:t>
            </a:r>
            <a:r>
              <a:rPr lang="en-US" dirty="0"/>
              <a:t> </a:t>
            </a:r>
            <a:r>
              <a:rPr lang="en-US" dirty="0" err="1"/>
              <a:t>Vcc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Pin 20:</a:t>
            </a:r>
            <a:r>
              <a:rPr lang="en-US" dirty="0"/>
              <a:t> </a:t>
            </a:r>
            <a:r>
              <a:rPr lang="en-US" dirty="0" err="1"/>
              <a:t>Vss</a:t>
            </a:r>
            <a:r>
              <a:rPr lang="en-US" dirty="0"/>
              <a:t> </a:t>
            </a:r>
            <a:r>
              <a:rPr lang="en-US" dirty="0" smtClean="0"/>
              <a:t>–ground.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Pins 32-39:</a:t>
            </a:r>
            <a:r>
              <a:rPr lang="en-US" dirty="0"/>
              <a:t> Known as Port 0 (P0.0 to P0.7) to serving as I/O ports.</a:t>
            </a:r>
            <a:br>
              <a:rPr lang="en-US" dirty="0"/>
            </a:br>
            <a:r>
              <a:rPr lang="en-US" b="1" dirty="0"/>
              <a:t>Pin-31:</a:t>
            </a:r>
            <a:r>
              <a:rPr lang="en-US" dirty="0"/>
              <a:t> Address Latch Enable (ALE) </a:t>
            </a:r>
            <a:br>
              <a:rPr lang="en-US" dirty="0"/>
            </a:br>
            <a:r>
              <a:rPr lang="en-US" b="1" dirty="0"/>
              <a:t>Pin-30:</a:t>
            </a:r>
            <a:r>
              <a:rPr lang="en-US" dirty="0"/>
              <a:t> (EA) External Access input is used to enable or disable external memory interfacing. </a:t>
            </a:r>
            <a:br>
              <a:rPr lang="en-US" dirty="0"/>
            </a:br>
            <a:r>
              <a:rPr lang="en-US" b="1" dirty="0"/>
              <a:t>Pin- 29:</a:t>
            </a:r>
            <a:r>
              <a:rPr lang="en-US" dirty="0"/>
              <a:t> Program Store Enable (PSEN) is used to read signal from external program memory.</a:t>
            </a:r>
            <a:br>
              <a:rPr lang="en-US" dirty="0"/>
            </a:br>
            <a:r>
              <a:rPr lang="en-US" b="1" dirty="0"/>
              <a:t>Pins- 21-28:</a:t>
            </a:r>
            <a:r>
              <a:rPr lang="en-US" dirty="0"/>
              <a:t> Known as Port 2 (P 2.0 to P 2.7) –  </a:t>
            </a:r>
            <a:r>
              <a:rPr lang="en-US" dirty="0" smtClean="0"/>
              <a:t>quasi bidirectional port.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Pins 18 and 19:</a:t>
            </a:r>
            <a:r>
              <a:rPr lang="en-US" dirty="0"/>
              <a:t> Used to interfacing an external crystal to provide system clock.</a:t>
            </a:r>
            <a:br>
              <a:rPr lang="en-US" dirty="0"/>
            </a:br>
            <a:r>
              <a:rPr lang="en-US" b="1" dirty="0"/>
              <a:t>Pins 10 – 17:</a:t>
            </a:r>
            <a:r>
              <a:rPr lang="en-US" dirty="0"/>
              <a:t> This port also serves some other functions like interrupts, timer input, control signals for external memory interfacing Read and Write. </a:t>
            </a:r>
            <a:br>
              <a:rPr lang="en-US" dirty="0"/>
            </a:br>
            <a:r>
              <a:rPr lang="en-US" b="1" dirty="0"/>
              <a:t>Pin 9:</a:t>
            </a:r>
            <a:r>
              <a:rPr lang="en-US" dirty="0"/>
              <a:t> It is a RESET </a:t>
            </a:r>
            <a:r>
              <a:rPr lang="en-US" dirty="0" smtClean="0"/>
              <a:t>pin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Pins 1 – 8:</a:t>
            </a:r>
            <a:r>
              <a:rPr lang="en-US" dirty="0"/>
              <a:t> This port does not serve any other functions. Port 1 is a quasi bi directional I/O port.</a:t>
            </a:r>
          </a:p>
        </p:txBody>
      </p:sp>
    </p:spTree>
    <p:extLst>
      <p:ext uri="{BB962C8B-B14F-4D97-AF65-F5344CB8AC3E}">
        <p14:creationId xmlns:p14="http://schemas.microsoft.com/office/powerpoint/2010/main" val="3201538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204</TotalTime>
  <Words>353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8051     MICROCONTROLLER              &amp;  IT’S  WORKING  </vt:lpstr>
      <vt:lpstr>CONTENTS</vt:lpstr>
      <vt:lpstr>INTRODUCTION</vt:lpstr>
      <vt:lpstr>Difference Between Microprocessors &amp; Microcontroller</vt:lpstr>
      <vt:lpstr>Types of Microcontroller</vt:lpstr>
      <vt:lpstr>Types of Microcontroller contd..</vt:lpstr>
      <vt:lpstr>Types of Microcontroller contd..</vt:lpstr>
      <vt:lpstr>Pin Diagram &amp; Details</vt:lpstr>
      <vt:lpstr>Pin Diagram &amp; Details</vt:lpstr>
      <vt:lpstr>Architecture of 8051</vt:lpstr>
      <vt:lpstr>Interrupts of 8051</vt:lpstr>
      <vt:lpstr>Application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              &amp;  IT’S  WORKING</dc:title>
  <dc:creator>USER</dc:creator>
  <cp:lastModifiedBy>USER</cp:lastModifiedBy>
  <cp:revision>17</cp:revision>
  <dcterms:created xsi:type="dcterms:W3CDTF">2020-02-22T17:04:33Z</dcterms:created>
  <dcterms:modified xsi:type="dcterms:W3CDTF">2020-02-23T11:04:22Z</dcterms:modified>
</cp:coreProperties>
</file>