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1" d="100"/>
          <a:sy n="31" d="100"/>
        </p:scale>
        <p:origin x="8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68960" y="116616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305826" y="2941659"/>
            <a:ext cx="7135298" cy="4219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9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Top 5 Categories.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569D158-240B-19B7-2016-22239893923F}"/>
              </a:ext>
            </a:extLst>
          </p:cNvPr>
          <p:cNvSpPr txBox="1"/>
          <p:nvPr/>
        </p:nvSpPr>
        <p:spPr>
          <a:xfrm>
            <a:off x="11201400" y="1580430"/>
            <a:ext cx="6629400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Analysis</a:t>
            </a:r>
          </a:p>
          <a:p>
            <a:endParaRPr lang="en-US" sz="2400" dirty="0"/>
          </a:p>
          <a:p>
            <a:r>
              <a:rPr lang="en-US" sz="2400" dirty="0"/>
              <a:t>Tennis and technology are the two most popular categories of content, showing that people enjoy “games” and “computing” content the most.</a:t>
            </a:r>
          </a:p>
          <a:p>
            <a:endParaRPr lang="en-US" sz="2400" dirty="0"/>
          </a:p>
          <a:p>
            <a:r>
              <a:rPr lang="en-US" sz="2800" dirty="0"/>
              <a:t>INSIGHT</a:t>
            </a:r>
          </a:p>
          <a:p>
            <a:endParaRPr lang="en-US" dirty="0"/>
          </a:p>
          <a:p>
            <a:r>
              <a:rPr lang="en-US" sz="2400" dirty="0"/>
              <a:t>Commitment is a recurring theme across the top five categories, with “Tennis" ranking the highest. This suggests a potential interest within your user base. Leveraging this insight, you could design a campaign and collaborate with brands that promote commitment to enhance user engagement.</a:t>
            </a:r>
          </a:p>
          <a:p>
            <a:endParaRPr lang="en-US" sz="2800" dirty="0"/>
          </a:p>
          <a:p>
            <a:r>
              <a:rPr lang="en-US" sz="2800" dirty="0"/>
              <a:t>Next STEPS</a:t>
            </a:r>
          </a:p>
          <a:p>
            <a:endParaRPr lang="en-US" sz="2400" dirty="0"/>
          </a:p>
          <a:p>
            <a:r>
              <a:rPr lang="en-US" sz="2400" dirty="0"/>
              <a:t>This ad-hoc analysis is insightful, but it’s time to take this analysis into large scale production for real-time understanding of your business. We can show you how to do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105110" y="1909667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CFAEEA-C1C5-AB7C-A7BA-50D2261D3F67}"/>
              </a:ext>
            </a:extLst>
          </p:cNvPr>
          <p:cNvSpPr txBox="1"/>
          <p:nvPr/>
        </p:nvSpPr>
        <p:spPr>
          <a:xfrm>
            <a:off x="8595980" y="2570506"/>
            <a:ext cx="74126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/>
              <a:t>Social Buzz is a fast growing technology unicorn that  need to adapt quickly to its’s goal scale.</a:t>
            </a:r>
          </a:p>
          <a:p>
            <a:pPr algn="just"/>
            <a:r>
              <a:rPr lang="en-US" sz="3000" dirty="0"/>
              <a:t>Accenture has begun a 3 month POC focusing on these tasks:</a:t>
            </a:r>
          </a:p>
          <a:p>
            <a:pPr algn="just"/>
            <a:endParaRPr lang="en-US" sz="30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An audit of Social Buzz’s big data practice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Recommendations for a successful IPO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E56999-B65D-D5E4-5784-9582C4155147}"/>
              </a:ext>
            </a:extLst>
          </p:cNvPr>
          <p:cNvSpPr txBox="1"/>
          <p:nvPr/>
        </p:nvSpPr>
        <p:spPr>
          <a:xfrm>
            <a:off x="2590574" y="4802534"/>
            <a:ext cx="5867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Over 100,000 posts per day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36,500,00 pieces of content per year!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Analysis to find Social Buzz’s top most popular categories of 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1AA11-1FE2-C059-F6AC-03899DA3497D}"/>
              </a:ext>
            </a:extLst>
          </p:cNvPr>
          <p:cNvSpPr txBox="1"/>
          <p:nvPr/>
        </p:nvSpPr>
        <p:spPr>
          <a:xfrm>
            <a:off x="14248368" y="1281122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Andrew Fleming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33AAD5-191E-EC9D-F2AA-E848E4BDC7D4}"/>
              </a:ext>
            </a:extLst>
          </p:cNvPr>
          <p:cNvSpPr txBox="1"/>
          <p:nvPr/>
        </p:nvSpPr>
        <p:spPr>
          <a:xfrm>
            <a:off x="14293092" y="4221947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Marcus </a:t>
            </a:r>
            <a:r>
              <a:rPr lang="en-US" sz="3600" b="1" dirty="0" err="1"/>
              <a:t>Rompton</a:t>
            </a:r>
            <a:endParaRPr lang="en-US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9F5DE8-1475-74F3-814B-6A9ECD1224DD}"/>
              </a:ext>
            </a:extLst>
          </p:cNvPr>
          <p:cNvSpPr txBox="1"/>
          <p:nvPr/>
        </p:nvSpPr>
        <p:spPr>
          <a:xfrm>
            <a:off x="14396204" y="72805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{Myself}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C03EC3-14C7-A2DE-B772-39531E1492F9}"/>
              </a:ext>
            </a:extLst>
          </p:cNvPr>
          <p:cNvSpPr txBox="1"/>
          <p:nvPr/>
        </p:nvSpPr>
        <p:spPr>
          <a:xfrm>
            <a:off x="14424655" y="813830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Analyst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E3DF8A-7CFE-988D-0623-D75600B1A413}"/>
              </a:ext>
            </a:extLst>
          </p:cNvPr>
          <p:cNvSpPr txBox="1"/>
          <p:nvPr/>
        </p:nvSpPr>
        <p:spPr>
          <a:xfrm>
            <a:off x="14310713" y="503672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Senior Principle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BEB4D-B120-B495-F59D-EAD3394921CB}"/>
              </a:ext>
            </a:extLst>
          </p:cNvPr>
          <p:cNvSpPr txBox="1"/>
          <p:nvPr/>
        </p:nvSpPr>
        <p:spPr>
          <a:xfrm>
            <a:off x="14372027" y="217902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E591AF-B84D-D8D5-5DD9-F64C24CDA2B3}"/>
              </a:ext>
            </a:extLst>
          </p:cNvPr>
          <p:cNvSpPr txBox="1"/>
          <p:nvPr/>
        </p:nvSpPr>
        <p:spPr>
          <a:xfrm>
            <a:off x="5837132" y="1813950"/>
            <a:ext cx="20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DC902C-61A3-F8A2-1240-0ABF1523D732}"/>
              </a:ext>
            </a:extLst>
          </p:cNvPr>
          <p:cNvSpPr txBox="1"/>
          <p:nvPr/>
        </p:nvSpPr>
        <p:spPr>
          <a:xfrm>
            <a:off x="4281184" y="1267970"/>
            <a:ext cx="413305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5A5682-C03D-33A6-1D85-C85601807A8C}"/>
              </a:ext>
            </a:extLst>
          </p:cNvPr>
          <p:cNvSpPr txBox="1"/>
          <p:nvPr/>
        </p:nvSpPr>
        <p:spPr>
          <a:xfrm>
            <a:off x="5975168" y="2911585"/>
            <a:ext cx="29184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4099B3-E9FD-D4C5-7C14-C8DEB9321DA7}"/>
              </a:ext>
            </a:extLst>
          </p:cNvPr>
          <p:cNvSpPr txBox="1"/>
          <p:nvPr/>
        </p:nvSpPr>
        <p:spPr>
          <a:xfrm>
            <a:off x="7626237" y="4471560"/>
            <a:ext cx="321023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9A8F26-313A-10BA-D9A9-6013E0BABE91}"/>
              </a:ext>
            </a:extLst>
          </p:cNvPr>
          <p:cNvSpPr txBox="1"/>
          <p:nvPr/>
        </p:nvSpPr>
        <p:spPr>
          <a:xfrm>
            <a:off x="9692764" y="6054638"/>
            <a:ext cx="28113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0D859A-E564-1D73-2759-ACF9F5F32699}"/>
              </a:ext>
            </a:extLst>
          </p:cNvPr>
          <p:cNvSpPr txBox="1"/>
          <p:nvPr/>
        </p:nvSpPr>
        <p:spPr>
          <a:xfrm>
            <a:off x="11578642" y="7960389"/>
            <a:ext cx="34665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9002F2-E0B5-A9B8-B423-DC08102685E5}"/>
              </a:ext>
            </a:extLst>
          </p:cNvPr>
          <p:cNvSpPr txBox="1"/>
          <p:nvPr/>
        </p:nvSpPr>
        <p:spPr>
          <a:xfrm>
            <a:off x="1447800" y="2539957"/>
            <a:ext cx="36161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A100FF"/>
                </a:solidFill>
              </a:rPr>
              <a:t>                          	     </a:t>
            </a:r>
            <a:r>
              <a:rPr lang="en-US" sz="4400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US" sz="4000" dirty="0">
              <a:solidFill>
                <a:srgbClr val="A100FF"/>
              </a:solidFill>
            </a:endParaRPr>
          </a:p>
          <a:p>
            <a:pPr algn="ctr"/>
            <a:r>
              <a:rPr lang="en-US" sz="4000" dirty="0"/>
              <a:t>UNIQUE       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3233E-4434-F46F-FF4D-02BCE7DD40AA}"/>
              </a:ext>
            </a:extLst>
          </p:cNvPr>
          <p:cNvSpPr txBox="1"/>
          <p:nvPr/>
        </p:nvSpPr>
        <p:spPr>
          <a:xfrm>
            <a:off x="7010400" y="2539956"/>
            <a:ext cx="41147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A100FF"/>
                </a:solidFill>
              </a:rPr>
              <a:t>                             	</a:t>
            </a:r>
            <a:r>
              <a:rPr lang="en-US" sz="4400" dirty="0">
                <a:solidFill>
                  <a:srgbClr val="A100FF"/>
                </a:solidFill>
              </a:rPr>
              <a:t>3535</a:t>
            </a:r>
          </a:p>
          <a:p>
            <a:endParaRPr lang="en-US" sz="4000" dirty="0">
              <a:solidFill>
                <a:srgbClr val="A100FF"/>
              </a:solidFill>
            </a:endParaRPr>
          </a:p>
          <a:p>
            <a:r>
              <a:rPr lang="en-US" sz="4000" dirty="0"/>
              <a:t>  REACTIONS TO    “TENNIS”  POSTS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129E0-9BD3-F134-E050-672174CA2E3D}"/>
              </a:ext>
            </a:extLst>
          </p:cNvPr>
          <p:cNvSpPr txBox="1"/>
          <p:nvPr/>
        </p:nvSpPr>
        <p:spPr>
          <a:xfrm>
            <a:off x="12491767" y="2539957"/>
            <a:ext cx="411479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A100FF"/>
                </a:solidFill>
              </a:rPr>
              <a:t>                              </a:t>
            </a:r>
            <a:r>
              <a:rPr lang="en-US" sz="4400" dirty="0">
                <a:solidFill>
                  <a:srgbClr val="A100FF"/>
                </a:solidFill>
              </a:rPr>
              <a:t>April and November</a:t>
            </a:r>
          </a:p>
          <a:p>
            <a:endParaRPr lang="en-US" sz="4000" dirty="0">
              <a:solidFill>
                <a:srgbClr val="A100FF"/>
              </a:solidFill>
            </a:endParaRPr>
          </a:p>
          <a:p>
            <a:pPr algn="ctr"/>
            <a:r>
              <a:rPr lang="en-US" sz="4000" dirty="0"/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75718B1F-F68B-E857-C427-71AE9A726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95" y="1420160"/>
            <a:ext cx="14112841" cy="84779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A1E4336-767C-0A82-8DE8-CD947ED65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88" y="884443"/>
            <a:ext cx="13598805" cy="81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313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prosper collins</cp:lastModifiedBy>
  <cp:revision>11</cp:revision>
  <dcterms:created xsi:type="dcterms:W3CDTF">2006-08-16T00:00:00Z</dcterms:created>
  <dcterms:modified xsi:type="dcterms:W3CDTF">2024-11-12T22:50:52Z</dcterms:modified>
  <dc:identifier>DAEhDyfaYKE</dc:identifier>
</cp:coreProperties>
</file>