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oboto"/>
      <p:regular r:id="rId12"/>
      <p:bold r:id="rId13"/>
      <p:italic r:id="rId14"/>
      <p:boldItalic r:id="rId15"/>
    </p:embeddedFont>
    <p:embeddedFont>
      <p:font typeface="Lexend"/>
      <p:regular r:id="rId16"/>
      <p:bold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308CCD-8B3A-4A19-A428-FC11F54F581C}">
  <a:tblStyle styleId="{1A308CCD-8B3A-4A19-A428-FC11F54F58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erriweather-boldItalic.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Lexend-bold.fntdata"/><Relationship Id="rId16" Type="http://schemas.openxmlformats.org/officeDocument/2006/relationships/font" Target="fonts/Lexend-regular.fntdata"/><Relationship Id="rId5" Type="http://schemas.openxmlformats.org/officeDocument/2006/relationships/slideMaster" Target="slideMasters/slideMaster1.xml"/><Relationship Id="rId19" Type="http://schemas.openxmlformats.org/officeDocument/2006/relationships/font" Target="fonts/Merriweather-bold.fntdata"/><Relationship Id="rId6" Type="http://schemas.openxmlformats.org/officeDocument/2006/relationships/notesMaster" Target="notesMasters/notesMaster1.xml"/><Relationship Id="rId18"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22498df593421d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22498df593421d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2498df593421d7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2498df593421d7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170f48dd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170f48dd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c1952fff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c1952fff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2498df593421d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2498df593421d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graphicFrame>
        <p:nvGraphicFramePr>
          <p:cNvPr id="64" name="Google Shape;64;p13"/>
          <p:cNvGraphicFramePr/>
          <p:nvPr/>
        </p:nvGraphicFramePr>
        <p:xfrm>
          <a:off x="105825" y="107175"/>
          <a:ext cx="3000000" cy="3000000"/>
        </p:xfrm>
        <a:graphic>
          <a:graphicData uri="http://schemas.openxmlformats.org/drawingml/2006/table">
            <a:tbl>
              <a:tblPr>
                <a:noFill/>
                <a:tableStyleId>{1A308CCD-8B3A-4A19-A428-FC11F54F581C}</a:tableStyleId>
              </a:tblPr>
              <a:tblGrid>
                <a:gridCol w="2973475"/>
                <a:gridCol w="2973475"/>
                <a:gridCol w="2973475"/>
              </a:tblGrid>
              <a:tr h="4908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65" name="Google Shape;65;p13"/>
          <p:cNvPicPr preferRelativeResize="0"/>
          <p:nvPr/>
        </p:nvPicPr>
        <p:blipFill rotWithShape="1">
          <a:blip r:embed="rId3">
            <a:alphaModFix/>
          </a:blip>
          <a:srcRect b="35363" l="6785" r="0" t="3967"/>
          <a:stretch/>
        </p:blipFill>
        <p:spPr>
          <a:xfrm>
            <a:off x="291581" y="191995"/>
            <a:ext cx="2638200" cy="2577600"/>
          </a:xfrm>
          <a:prstGeom prst="ellipse">
            <a:avLst/>
          </a:prstGeom>
          <a:noFill/>
          <a:ln>
            <a:noFill/>
          </a:ln>
        </p:spPr>
      </p:pic>
      <p:sp>
        <p:nvSpPr>
          <p:cNvPr id="66" name="Google Shape;66;p13"/>
          <p:cNvSpPr txBox="1"/>
          <p:nvPr/>
        </p:nvSpPr>
        <p:spPr>
          <a:xfrm>
            <a:off x="139325" y="3300407"/>
            <a:ext cx="2942700" cy="9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400">
                <a:solidFill>
                  <a:schemeClr val="dk1"/>
                </a:solidFill>
                <a:latin typeface="Lexend"/>
                <a:ea typeface="Lexend"/>
                <a:cs typeface="Lexend"/>
                <a:sym typeface="Lexend"/>
              </a:rPr>
              <a:t>Aisulu</a:t>
            </a:r>
            <a:endParaRPr sz="2400">
              <a:solidFill>
                <a:schemeClr val="dk1"/>
              </a:solidFill>
              <a:latin typeface="Lexend"/>
              <a:ea typeface="Lexend"/>
              <a:cs typeface="Lexend"/>
              <a:sym typeface="Lexend"/>
            </a:endParaRPr>
          </a:p>
          <a:p>
            <a:pPr indent="0" lvl="0" marL="0" rtl="0" algn="ctr">
              <a:spcBef>
                <a:spcPts val="0"/>
              </a:spcBef>
              <a:spcAft>
                <a:spcPts val="0"/>
              </a:spcAft>
              <a:buNone/>
            </a:pPr>
            <a:r>
              <a:rPr lang="ru" sz="2400">
                <a:solidFill>
                  <a:schemeClr val="dk1"/>
                </a:solidFill>
                <a:latin typeface="Lexend"/>
                <a:ea typeface="Lexend"/>
                <a:cs typeface="Lexend"/>
                <a:sym typeface="Lexend"/>
              </a:rPr>
              <a:t>Budget-conscious</a:t>
            </a:r>
            <a:endParaRPr sz="2400">
              <a:solidFill>
                <a:schemeClr val="dk1"/>
              </a:solidFill>
              <a:latin typeface="Lexend"/>
              <a:ea typeface="Lexend"/>
              <a:cs typeface="Lexend"/>
              <a:sym typeface="Lexend"/>
            </a:endParaRPr>
          </a:p>
        </p:txBody>
      </p:sp>
      <p:sp>
        <p:nvSpPr>
          <p:cNvPr id="67" name="Google Shape;67;p13"/>
          <p:cNvSpPr txBox="1"/>
          <p:nvPr/>
        </p:nvSpPr>
        <p:spPr>
          <a:xfrm>
            <a:off x="3100638" y="247492"/>
            <a:ext cx="2942700" cy="472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Demographics: </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woman</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19 y.o.</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ru" sz="1800">
                <a:solidFill>
                  <a:schemeClr val="dk1"/>
                </a:solidFill>
                <a:latin typeface="Lexend"/>
                <a:ea typeface="Lexend"/>
                <a:cs typeface="Lexend"/>
                <a:sym typeface="Lexend"/>
              </a:rPr>
              <a:t>Occupation:</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student</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ru" sz="1800">
                <a:solidFill>
                  <a:schemeClr val="dk1"/>
                </a:solidFill>
                <a:latin typeface="Lexend"/>
                <a:ea typeface="Lexend"/>
                <a:cs typeface="Lexend"/>
                <a:sym typeface="Lexend"/>
              </a:rPr>
              <a:t>Story: </a:t>
            </a:r>
            <a:endParaRPr b="1" sz="1800">
              <a:solidFill>
                <a:schemeClr val="dk1"/>
              </a:solidFill>
              <a:latin typeface="Lexend"/>
              <a:ea typeface="Lexend"/>
              <a:cs typeface="Lexend"/>
              <a:sym typeface="Lexend"/>
            </a:endParaRPr>
          </a:p>
          <a:p>
            <a:pPr indent="0" lvl="0" marL="0" rtl="0" algn="l">
              <a:spcBef>
                <a:spcPts val="0"/>
              </a:spcBef>
              <a:spcAft>
                <a:spcPts val="0"/>
              </a:spcAft>
              <a:buNone/>
            </a:pPr>
            <a:r>
              <a:rPr lang="ru" sz="1700">
                <a:solidFill>
                  <a:schemeClr val="dk1"/>
                </a:solidFill>
                <a:latin typeface="Lexend"/>
                <a:ea typeface="Lexend"/>
                <a:cs typeface="Lexend"/>
                <a:sym typeface="Lexend"/>
              </a:rPr>
              <a:t>She is a university out-of-town student on a tight budget, lives mainly on her scholarship, tries to get grants, tries to be involved in extracurricular activities for the increased scholarship. Seeks comfortable but fashionable solutions for her wardrobe.</a:t>
            </a:r>
            <a:endParaRPr sz="1700">
              <a:solidFill>
                <a:schemeClr val="dk1"/>
              </a:solidFill>
              <a:latin typeface="Lexend"/>
              <a:ea typeface="Lexend"/>
              <a:cs typeface="Lexend"/>
              <a:sym typeface="Lexend"/>
            </a:endParaRPr>
          </a:p>
        </p:txBody>
      </p:sp>
      <p:sp>
        <p:nvSpPr>
          <p:cNvPr id="68" name="Google Shape;68;p13"/>
          <p:cNvSpPr txBox="1"/>
          <p:nvPr/>
        </p:nvSpPr>
        <p:spPr>
          <a:xfrm>
            <a:off x="6052775" y="247500"/>
            <a:ext cx="29427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Goals:</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Discover budget-friendly but still trendy outfits</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Find versatile clothes</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Be informed about sales or discounts from local stores and second-hands</a:t>
            </a:r>
            <a:endParaRPr sz="1800">
              <a:solidFill>
                <a:schemeClr val="dk1"/>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graphicFrame>
        <p:nvGraphicFramePr>
          <p:cNvPr id="73" name="Google Shape;73;p14"/>
          <p:cNvGraphicFramePr/>
          <p:nvPr/>
        </p:nvGraphicFramePr>
        <p:xfrm>
          <a:off x="111775" y="3"/>
          <a:ext cx="3000000" cy="3000000"/>
        </p:xfrm>
        <a:graphic>
          <a:graphicData uri="http://schemas.openxmlformats.org/drawingml/2006/table">
            <a:tbl>
              <a:tblPr>
                <a:noFill/>
                <a:tableStyleId>{1A308CCD-8B3A-4A19-A428-FC11F54F581C}</a:tableStyleId>
              </a:tblPr>
              <a:tblGrid>
                <a:gridCol w="2973475"/>
                <a:gridCol w="2973475"/>
                <a:gridCol w="2973475"/>
              </a:tblGrid>
              <a:tr h="5254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ru" sz="1500">
                          <a:solidFill>
                            <a:schemeClr val="dk1"/>
                          </a:solidFill>
                          <a:latin typeface="Lexend"/>
                          <a:ea typeface="Lexend"/>
                          <a:cs typeface="Lexend"/>
                          <a:sym typeface="Lexend"/>
                        </a:rPr>
                        <a:t>Demographics: </a:t>
                      </a:r>
                      <a:endParaRPr b="1" sz="1500">
                        <a:solidFill>
                          <a:schemeClr val="dk1"/>
                        </a:solidFill>
                        <a:latin typeface="Lexend"/>
                        <a:ea typeface="Lexend"/>
                        <a:cs typeface="Lexend"/>
                        <a:sym typeface="Lexend"/>
                      </a:endParaRPr>
                    </a:p>
                    <a:p>
                      <a:pPr indent="-323850" lvl="0" marL="457200" rtl="0" algn="l">
                        <a:spcBef>
                          <a:spcPts val="0"/>
                        </a:spcBef>
                        <a:spcAft>
                          <a:spcPts val="0"/>
                        </a:spcAft>
                        <a:buClr>
                          <a:schemeClr val="dk1"/>
                        </a:buClr>
                        <a:buSzPts val="1500"/>
                        <a:buFont typeface="Lexend"/>
                        <a:buChar char="●"/>
                      </a:pPr>
                      <a:r>
                        <a:rPr lang="ru" sz="1500">
                          <a:solidFill>
                            <a:schemeClr val="dk1"/>
                          </a:solidFill>
                          <a:latin typeface="Lexend"/>
                          <a:ea typeface="Lexend"/>
                          <a:cs typeface="Lexend"/>
                          <a:sym typeface="Lexend"/>
                        </a:rPr>
                        <a:t>woman</a:t>
                      </a:r>
                      <a:endParaRPr sz="1500">
                        <a:solidFill>
                          <a:schemeClr val="dk1"/>
                        </a:solidFill>
                        <a:latin typeface="Lexend"/>
                        <a:ea typeface="Lexend"/>
                        <a:cs typeface="Lexend"/>
                        <a:sym typeface="Lexend"/>
                      </a:endParaRPr>
                    </a:p>
                    <a:p>
                      <a:pPr indent="-323850" lvl="0" marL="457200" rtl="0" algn="l">
                        <a:spcBef>
                          <a:spcPts val="0"/>
                        </a:spcBef>
                        <a:spcAft>
                          <a:spcPts val="0"/>
                        </a:spcAft>
                        <a:buClr>
                          <a:schemeClr val="dk1"/>
                        </a:buClr>
                        <a:buSzPts val="1500"/>
                        <a:buFont typeface="Lexend"/>
                        <a:buChar char="●"/>
                      </a:pPr>
                      <a:r>
                        <a:rPr lang="ru" sz="1500">
                          <a:solidFill>
                            <a:schemeClr val="dk1"/>
                          </a:solidFill>
                          <a:latin typeface="Lexend"/>
                          <a:ea typeface="Lexend"/>
                          <a:cs typeface="Lexend"/>
                          <a:sym typeface="Lexend"/>
                        </a:rPr>
                        <a:t>25 y.o.</a:t>
                      </a:r>
                      <a:endParaRPr sz="1500">
                        <a:solidFill>
                          <a:schemeClr val="dk1"/>
                        </a:solidFill>
                        <a:latin typeface="Lexend"/>
                        <a:ea typeface="Lexend"/>
                        <a:cs typeface="Lexend"/>
                        <a:sym typeface="Lexend"/>
                      </a:endParaRPr>
                    </a:p>
                    <a:p>
                      <a:pPr indent="0" lvl="0" marL="0" rtl="0" algn="l">
                        <a:spcBef>
                          <a:spcPts val="0"/>
                        </a:spcBef>
                        <a:spcAft>
                          <a:spcPts val="0"/>
                        </a:spcAft>
                        <a:buNone/>
                      </a:pPr>
                      <a:r>
                        <a:rPr b="1" lang="ru" sz="1500">
                          <a:solidFill>
                            <a:schemeClr val="dk1"/>
                          </a:solidFill>
                          <a:latin typeface="Lexend"/>
                          <a:ea typeface="Lexend"/>
                          <a:cs typeface="Lexend"/>
                          <a:sym typeface="Lexend"/>
                        </a:rPr>
                        <a:t>Occupation:</a:t>
                      </a:r>
                      <a:endParaRPr b="1" sz="1500">
                        <a:solidFill>
                          <a:schemeClr val="dk1"/>
                        </a:solidFill>
                        <a:latin typeface="Lexend"/>
                        <a:ea typeface="Lexend"/>
                        <a:cs typeface="Lexend"/>
                        <a:sym typeface="Lexend"/>
                      </a:endParaRPr>
                    </a:p>
                    <a:p>
                      <a:pPr indent="-323850" lvl="0" marL="457200" rtl="0" algn="l">
                        <a:spcBef>
                          <a:spcPts val="0"/>
                        </a:spcBef>
                        <a:spcAft>
                          <a:spcPts val="0"/>
                        </a:spcAft>
                        <a:buClr>
                          <a:schemeClr val="dk1"/>
                        </a:buClr>
                        <a:buSzPts val="1500"/>
                        <a:buFont typeface="Lexend"/>
                        <a:buChar char="●"/>
                      </a:pPr>
                      <a:r>
                        <a:rPr lang="ru" sz="1500">
                          <a:solidFill>
                            <a:schemeClr val="dk1"/>
                          </a:solidFill>
                          <a:latin typeface="Lexend"/>
                          <a:ea typeface="Lexend"/>
                          <a:cs typeface="Lexend"/>
                          <a:sym typeface="Lexend"/>
                        </a:rPr>
                        <a:t>digital marketing professional</a:t>
                      </a:r>
                      <a:endParaRPr sz="1500">
                        <a:solidFill>
                          <a:schemeClr val="dk1"/>
                        </a:solidFill>
                        <a:latin typeface="Lexend"/>
                        <a:ea typeface="Lexend"/>
                        <a:cs typeface="Lexend"/>
                        <a:sym typeface="Lexend"/>
                      </a:endParaRPr>
                    </a:p>
                    <a:p>
                      <a:pPr indent="0" lvl="0" marL="0" rtl="0" algn="l">
                        <a:spcBef>
                          <a:spcPts val="0"/>
                        </a:spcBef>
                        <a:spcAft>
                          <a:spcPts val="0"/>
                        </a:spcAft>
                        <a:buNone/>
                      </a:pPr>
                      <a:r>
                        <a:rPr b="1" lang="ru">
                          <a:solidFill>
                            <a:schemeClr val="dk1"/>
                          </a:solidFill>
                          <a:latin typeface="Lexend"/>
                          <a:ea typeface="Lexend"/>
                          <a:cs typeface="Lexend"/>
                          <a:sym typeface="Lexend"/>
                        </a:rPr>
                        <a:t>Story:</a:t>
                      </a:r>
                      <a:r>
                        <a:rPr lang="ru" sz="1500">
                          <a:solidFill>
                            <a:schemeClr val="dk1"/>
                          </a:solidFill>
                          <a:latin typeface="Lexend"/>
                          <a:ea typeface="Lexend"/>
                          <a:cs typeface="Lexend"/>
                          <a:sym typeface="Lexend"/>
                        </a:rPr>
                        <a:t> </a:t>
                      </a:r>
                      <a:r>
                        <a:rPr lang="ru" sz="1450">
                          <a:latin typeface="Lexend"/>
                          <a:ea typeface="Lexend"/>
                          <a:cs typeface="Lexend"/>
                          <a:sym typeface="Lexend"/>
                        </a:rPr>
                        <a:t>She is a digital marketing specialist, so her days blend creativity and technology. With an eye for detail, she easily transforms everyday moments into fashion statements.In her busy urban life,Aigerim encounters the challenge of managing her wardrobe efficiently.Juggling work meetings, social events and spontaneous outings, she wants an app that seamlessly organizes her extensive collection and suggests trendy combinations.</a:t>
                      </a:r>
                      <a:endParaRPr sz="1450"/>
                    </a:p>
                  </a:txBody>
                  <a:tcPr marT="91425" marB="91425" marR="91425" marL="91425"/>
                </a:tc>
                <a:tc>
                  <a:txBody>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Goals:</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Wants to use her own style to start conversations and meet people who share her interests, including professionals and mentors.</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make shopping less time consuming by using websites and nearby stores that match her budget and style.</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Be able to manage her wardrobe more efficient</a:t>
                      </a:r>
                      <a:endParaRPr sz="1800">
                        <a:solidFill>
                          <a:schemeClr val="dk1"/>
                        </a:solidFill>
                        <a:latin typeface="Lexend"/>
                        <a:ea typeface="Lexend"/>
                        <a:cs typeface="Lexend"/>
                        <a:sym typeface="Lexend"/>
                      </a:endParaRPr>
                    </a:p>
                  </a:txBody>
                  <a:tcPr marT="91425" marB="91425" marR="91425" marL="91425"/>
                </a:tc>
              </a:tr>
            </a:tbl>
          </a:graphicData>
        </a:graphic>
      </p:graphicFrame>
      <p:sp>
        <p:nvSpPr>
          <p:cNvPr id="74" name="Google Shape;74;p14"/>
          <p:cNvSpPr txBox="1"/>
          <p:nvPr/>
        </p:nvSpPr>
        <p:spPr>
          <a:xfrm>
            <a:off x="5450" y="3300400"/>
            <a:ext cx="31863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400">
                <a:solidFill>
                  <a:schemeClr val="dk1"/>
                </a:solidFill>
                <a:latin typeface="Lexend"/>
                <a:ea typeface="Lexend"/>
                <a:cs typeface="Lexend"/>
                <a:sym typeface="Lexend"/>
              </a:rPr>
              <a:t>Aigerim</a:t>
            </a:r>
            <a:endParaRPr sz="2400">
              <a:solidFill>
                <a:schemeClr val="dk1"/>
              </a:solidFill>
              <a:latin typeface="Lexend"/>
              <a:ea typeface="Lexend"/>
              <a:cs typeface="Lexend"/>
              <a:sym typeface="Lexend"/>
            </a:endParaRPr>
          </a:p>
          <a:p>
            <a:pPr indent="0" lvl="0" marL="0" rtl="0" algn="ctr">
              <a:spcBef>
                <a:spcPts val="0"/>
              </a:spcBef>
              <a:spcAft>
                <a:spcPts val="0"/>
              </a:spcAft>
              <a:buNone/>
            </a:pPr>
            <a:r>
              <a:rPr lang="ru" sz="2400">
                <a:solidFill>
                  <a:schemeClr val="dk1"/>
                </a:solidFill>
                <a:latin typeface="Lexend"/>
                <a:ea typeface="Lexend"/>
                <a:cs typeface="Lexend"/>
                <a:sym typeface="Lexend"/>
              </a:rPr>
              <a:t>Fashion Enthusiast</a:t>
            </a:r>
            <a:endParaRPr sz="2400">
              <a:solidFill>
                <a:schemeClr val="dk1"/>
              </a:solidFill>
              <a:latin typeface="Lexend"/>
              <a:ea typeface="Lexend"/>
              <a:cs typeface="Lexend"/>
              <a:sym typeface="Lexend"/>
            </a:endParaRPr>
          </a:p>
        </p:txBody>
      </p:sp>
      <p:pic>
        <p:nvPicPr>
          <p:cNvPr id="75" name="Google Shape;75;p14"/>
          <p:cNvPicPr preferRelativeResize="0"/>
          <p:nvPr/>
        </p:nvPicPr>
        <p:blipFill rotWithShape="1">
          <a:blip r:embed="rId3">
            <a:alphaModFix/>
          </a:blip>
          <a:srcRect b="21270" l="0" r="0" t="6281"/>
          <a:stretch/>
        </p:blipFill>
        <p:spPr>
          <a:xfrm>
            <a:off x="302600" y="161050"/>
            <a:ext cx="2635500" cy="254580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graphicFrame>
        <p:nvGraphicFramePr>
          <p:cNvPr id="80" name="Google Shape;80;p15"/>
          <p:cNvGraphicFramePr/>
          <p:nvPr/>
        </p:nvGraphicFramePr>
        <p:xfrm>
          <a:off x="105825" y="107175"/>
          <a:ext cx="3000000" cy="3000000"/>
        </p:xfrm>
        <a:graphic>
          <a:graphicData uri="http://schemas.openxmlformats.org/drawingml/2006/table">
            <a:tbl>
              <a:tblPr>
                <a:noFill/>
                <a:tableStyleId>{1A308CCD-8B3A-4A19-A428-FC11F54F581C}</a:tableStyleId>
              </a:tblPr>
              <a:tblGrid>
                <a:gridCol w="2973475"/>
                <a:gridCol w="2973475"/>
                <a:gridCol w="2973475"/>
              </a:tblGrid>
              <a:tr h="4908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81" name="Google Shape;81;p15"/>
          <p:cNvSpPr txBox="1"/>
          <p:nvPr/>
        </p:nvSpPr>
        <p:spPr>
          <a:xfrm>
            <a:off x="139325" y="3300407"/>
            <a:ext cx="2942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400">
                <a:solidFill>
                  <a:schemeClr val="dk1"/>
                </a:solidFill>
                <a:latin typeface="Lexend"/>
                <a:ea typeface="Lexend"/>
                <a:cs typeface="Lexend"/>
                <a:sym typeface="Lexend"/>
              </a:rPr>
              <a:t>Elena</a:t>
            </a:r>
            <a:endParaRPr sz="2400">
              <a:solidFill>
                <a:schemeClr val="dk1"/>
              </a:solidFill>
              <a:latin typeface="Lexend"/>
              <a:ea typeface="Lexend"/>
              <a:cs typeface="Lexend"/>
              <a:sym typeface="Lexend"/>
            </a:endParaRPr>
          </a:p>
          <a:p>
            <a:pPr indent="0" lvl="0" marL="0" rtl="0" algn="ctr">
              <a:spcBef>
                <a:spcPts val="0"/>
              </a:spcBef>
              <a:spcAft>
                <a:spcPts val="0"/>
              </a:spcAft>
              <a:buNone/>
            </a:pPr>
            <a:r>
              <a:rPr lang="ru" sz="2400">
                <a:solidFill>
                  <a:schemeClr val="dk1"/>
                </a:solidFill>
                <a:latin typeface="Lexend"/>
                <a:ea typeface="Lexend"/>
                <a:cs typeface="Lexend"/>
                <a:sym typeface="Lexend"/>
              </a:rPr>
              <a:t>Busy Professional</a:t>
            </a:r>
            <a:endParaRPr sz="2400">
              <a:solidFill>
                <a:schemeClr val="dk1"/>
              </a:solidFill>
              <a:latin typeface="Lexend"/>
              <a:ea typeface="Lexend"/>
              <a:cs typeface="Lexend"/>
              <a:sym typeface="Lexend"/>
            </a:endParaRPr>
          </a:p>
        </p:txBody>
      </p:sp>
      <p:sp>
        <p:nvSpPr>
          <p:cNvPr id="82" name="Google Shape;82;p15"/>
          <p:cNvSpPr txBox="1"/>
          <p:nvPr/>
        </p:nvSpPr>
        <p:spPr>
          <a:xfrm>
            <a:off x="3100638" y="247492"/>
            <a:ext cx="29427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Demographics: </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woman</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32 y.o.</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ru" sz="1800">
                <a:solidFill>
                  <a:schemeClr val="dk1"/>
                </a:solidFill>
                <a:latin typeface="Lexend"/>
                <a:ea typeface="Lexend"/>
                <a:cs typeface="Lexend"/>
                <a:sym typeface="Lexend"/>
              </a:rPr>
              <a:t>Occupation:</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business analyst</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ru" sz="1800">
                <a:solidFill>
                  <a:schemeClr val="dk1"/>
                </a:solidFill>
                <a:latin typeface="Lexend"/>
                <a:ea typeface="Lexend"/>
                <a:cs typeface="Lexend"/>
                <a:sym typeface="Lexend"/>
              </a:rPr>
              <a:t>Story: </a:t>
            </a:r>
            <a:r>
              <a:rPr lang="ru" sz="1800">
                <a:solidFill>
                  <a:schemeClr val="dk1"/>
                </a:solidFill>
                <a:latin typeface="Lexend"/>
                <a:ea typeface="Lexend"/>
                <a:cs typeface="Lexend"/>
                <a:sym typeface="Lexend"/>
              </a:rPr>
              <a:t>she juggles recent motherhood with her busy work life, always needing to look professional for meetings. She's great at making decisions and now wants to streamline her daily routines to focus more on family time and leadership at work.</a:t>
            </a:r>
            <a:endParaRPr sz="1800">
              <a:solidFill>
                <a:schemeClr val="dk1"/>
              </a:solidFill>
              <a:latin typeface="Lexend"/>
              <a:ea typeface="Lexend"/>
              <a:cs typeface="Lexend"/>
              <a:sym typeface="Lexend"/>
            </a:endParaRPr>
          </a:p>
        </p:txBody>
      </p:sp>
      <p:sp>
        <p:nvSpPr>
          <p:cNvPr id="83" name="Google Shape;83;p15"/>
          <p:cNvSpPr txBox="1"/>
          <p:nvPr/>
        </p:nvSpPr>
        <p:spPr>
          <a:xfrm>
            <a:off x="6052775" y="247500"/>
            <a:ext cx="2942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Goals:</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Organize her wardrobe efficiently to save time on daily outfit decisions.</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Pre-plan outfits for the week to ensure a professional look for all meetings.</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Delegate style choices to the app, focusing more on work and less on appearance.</a:t>
            </a:r>
            <a:endParaRPr sz="1800">
              <a:solidFill>
                <a:schemeClr val="dk1"/>
              </a:solidFill>
              <a:latin typeface="Lexend"/>
              <a:ea typeface="Lexend"/>
              <a:cs typeface="Lexend"/>
              <a:sym typeface="Lexend"/>
            </a:endParaRPr>
          </a:p>
        </p:txBody>
      </p:sp>
      <p:pic>
        <p:nvPicPr>
          <p:cNvPr id="84" name="Google Shape;84;p15"/>
          <p:cNvPicPr preferRelativeResize="0"/>
          <p:nvPr/>
        </p:nvPicPr>
        <p:blipFill rotWithShape="1">
          <a:blip r:embed="rId3">
            <a:alphaModFix/>
          </a:blip>
          <a:srcRect b="27048" l="0" r="0" t="10369"/>
          <a:stretch/>
        </p:blipFill>
        <p:spPr>
          <a:xfrm>
            <a:off x="231875" y="194475"/>
            <a:ext cx="2757600" cy="2588100"/>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6"/>
          <p:cNvGraphicFramePr/>
          <p:nvPr/>
        </p:nvGraphicFramePr>
        <p:xfrm>
          <a:off x="105825" y="107175"/>
          <a:ext cx="3000000" cy="3000000"/>
        </p:xfrm>
        <a:graphic>
          <a:graphicData uri="http://schemas.openxmlformats.org/drawingml/2006/table">
            <a:tbl>
              <a:tblPr>
                <a:noFill/>
                <a:tableStyleId>{1A308CCD-8B3A-4A19-A428-FC11F54F581C}</a:tableStyleId>
              </a:tblPr>
              <a:tblGrid>
                <a:gridCol w="2973475"/>
                <a:gridCol w="2973475"/>
                <a:gridCol w="2973475"/>
              </a:tblGrid>
              <a:tr h="4908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90" name="Google Shape;90;p16"/>
          <p:cNvSpPr txBox="1"/>
          <p:nvPr/>
        </p:nvSpPr>
        <p:spPr>
          <a:xfrm>
            <a:off x="105825" y="3136225"/>
            <a:ext cx="311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400">
                <a:solidFill>
                  <a:schemeClr val="dk1"/>
                </a:solidFill>
                <a:latin typeface="Lexend"/>
                <a:ea typeface="Lexend"/>
                <a:cs typeface="Lexend"/>
                <a:sym typeface="Lexend"/>
              </a:rPr>
              <a:t>Alan</a:t>
            </a:r>
            <a:endParaRPr sz="2400">
              <a:solidFill>
                <a:schemeClr val="dk1"/>
              </a:solidFill>
              <a:latin typeface="Lexend"/>
              <a:ea typeface="Lexend"/>
              <a:cs typeface="Lexend"/>
              <a:sym typeface="Lexend"/>
            </a:endParaRPr>
          </a:p>
          <a:p>
            <a:pPr indent="0" lvl="0" marL="0" rtl="0" algn="l">
              <a:spcBef>
                <a:spcPts val="0"/>
              </a:spcBef>
              <a:spcAft>
                <a:spcPts val="0"/>
              </a:spcAft>
              <a:buNone/>
            </a:pPr>
            <a:r>
              <a:rPr lang="ru" sz="2400">
                <a:solidFill>
                  <a:schemeClr val="dk1"/>
                </a:solidFill>
                <a:latin typeface="Lexend"/>
                <a:ea typeface="Lexend"/>
                <a:cs typeface="Lexend"/>
                <a:sym typeface="Lexend"/>
              </a:rPr>
              <a:t>Young Professional</a:t>
            </a:r>
            <a:endParaRPr sz="2400">
              <a:solidFill>
                <a:schemeClr val="dk1"/>
              </a:solidFill>
              <a:latin typeface="Lexend"/>
              <a:ea typeface="Lexend"/>
              <a:cs typeface="Lexend"/>
              <a:sym typeface="Lexend"/>
            </a:endParaRPr>
          </a:p>
        </p:txBody>
      </p:sp>
      <p:sp>
        <p:nvSpPr>
          <p:cNvPr id="91" name="Google Shape;91;p16"/>
          <p:cNvSpPr txBox="1"/>
          <p:nvPr/>
        </p:nvSpPr>
        <p:spPr>
          <a:xfrm>
            <a:off x="3100638" y="247492"/>
            <a:ext cx="2942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Demographics: </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man</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22 y.o.</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ru" sz="1800">
                <a:solidFill>
                  <a:schemeClr val="dk1"/>
                </a:solidFill>
                <a:latin typeface="Lexend"/>
                <a:ea typeface="Lexend"/>
                <a:cs typeface="Lexend"/>
                <a:sym typeface="Lexend"/>
              </a:rPr>
              <a:t>Occupation:</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backend developer</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ru" sz="1800">
                <a:solidFill>
                  <a:schemeClr val="dk1"/>
                </a:solidFill>
                <a:latin typeface="Lexend"/>
                <a:ea typeface="Lexend"/>
                <a:cs typeface="Lexend"/>
                <a:sym typeface="Lexend"/>
              </a:rPr>
              <a:t>Story: </a:t>
            </a:r>
            <a:r>
              <a:rPr lang="ru" sz="1800">
                <a:solidFill>
                  <a:schemeClr val="dk1"/>
                </a:solidFill>
                <a:latin typeface="Lexend"/>
                <a:ea typeface="Lexend"/>
                <a:cs typeface="Lexend"/>
                <a:sym typeface="Lexend"/>
              </a:rPr>
              <a:t>A recent college graduate starting his career, living independently for the first time, learning to manage his clothing budget. Not passionate about fashion but values looking good. Seeks an efficient way to enhance his style.</a:t>
            </a:r>
            <a:endParaRPr sz="1800">
              <a:solidFill>
                <a:schemeClr val="dk1"/>
              </a:solidFill>
              <a:latin typeface="Lexend"/>
              <a:ea typeface="Lexend"/>
              <a:cs typeface="Lexend"/>
              <a:sym typeface="Lexend"/>
            </a:endParaRPr>
          </a:p>
        </p:txBody>
      </p:sp>
      <p:sp>
        <p:nvSpPr>
          <p:cNvPr id="92" name="Google Shape;92;p16"/>
          <p:cNvSpPr txBox="1"/>
          <p:nvPr/>
        </p:nvSpPr>
        <p:spPr>
          <a:xfrm>
            <a:off x="6052775" y="247500"/>
            <a:ext cx="29427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Goals:</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Gain simple, effective styling advice to match his personal and professional look without extensive fashion knowledge.</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Build a versatile, minimalist wardrobe for effortless outfit matching.</a:t>
            </a:r>
            <a:endParaRPr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latin typeface="Lexend"/>
                <a:ea typeface="Lexend"/>
                <a:cs typeface="Lexend"/>
                <a:sym typeface="Lexend"/>
              </a:rPr>
              <a:t>Stay within budget on quality, timeless pieces for any occasion. </a:t>
            </a:r>
            <a:endParaRPr sz="1800">
              <a:solidFill>
                <a:schemeClr val="dk1"/>
              </a:solidFill>
              <a:latin typeface="Lexend"/>
              <a:ea typeface="Lexend"/>
              <a:cs typeface="Lexend"/>
              <a:sym typeface="Lexend"/>
            </a:endParaRPr>
          </a:p>
        </p:txBody>
      </p:sp>
      <p:pic>
        <p:nvPicPr>
          <p:cNvPr id="93" name="Google Shape;93;p16"/>
          <p:cNvPicPr preferRelativeResize="0"/>
          <p:nvPr/>
        </p:nvPicPr>
        <p:blipFill>
          <a:blip r:embed="rId3">
            <a:alphaModFix/>
          </a:blip>
          <a:stretch>
            <a:fillRect/>
          </a:stretch>
        </p:blipFill>
        <p:spPr>
          <a:xfrm>
            <a:off x="224825" y="194475"/>
            <a:ext cx="2628600" cy="2628600"/>
          </a:xfrm>
          <a:prstGeom prst="ellipse">
            <a:avLst/>
          </a:prstGeom>
          <a:noFill/>
          <a:ln>
            <a:noFill/>
          </a:ln>
        </p:spPr>
      </p:pic>
      <p:sp>
        <p:nvSpPr>
          <p:cNvPr id="94" name="Google Shape;94;p16"/>
          <p:cNvSpPr txBox="1"/>
          <p:nvPr/>
        </p:nvSpPr>
        <p:spPr>
          <a:xfrm>
            <a:off x="755075" y="3313050"/>
            <a:ext cx="610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17"/>
          <p:cNvGraphicFramePr/>
          <p:nvPr/>
        </p:nvGraphicFramePr>
        <p:xfrm>
          <a:off x="105825" y="107175"/>
          <a:ext cx="3000000" cy="3000000"/>
        </p:xfrm>
        <a:graphic>
          <a:graphicData uri="http://schemas.openxmlformats.org/drawingml/2006/table">
            <a:tbl>
              <a:tblPr>
                <a:noFill/>
                <a:tableStyleId>{1A308CCD-8B3A-4A19-A428-FC11F54F581C}</a:tableStyleId>
              </a:tblPr>
              <a:tblGrid>
                <a:gridCol w="2973475"/>
                <a:gridCol w="2973475"/>
                <a:gridCol w="2973475"/>
              </a:tblGrid>
              <a:tr h="49081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0" name="Google Shape;100;p17"/>
          <p:cNvSpPr txBox="1"/>
          <p:nvPr/>
        </p:nvSpPr>
        <p:spPr>
          <a:xfrm>
            <a:off x="33400" y="3146850"/>
            <a:ext cx="311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400">
                <a:solidFill>
                  <a:schemeClr val="dk1"/>
                </a:solidFill>
                <a:latin typeface="Lexend"/>
                <a:ea typeface="Lexend"/>
                <a:cs typeface="Lexend"/>
                <a:sym typeface="Lexend"/>
              </a:rPr>
              <a:t>Ale</a:t>
            </a:r>
            <a:r>
              <a:rPr lang="ru" sz="2400">
                <a:solidFill>
                  <a:schemeClr val="dk1"/>
                </a:solidFill>
                <a:latin typeface="Lexend"/>
                <a:ea typeface="Lexend"/>
                <a:cs typeface="Lexend"/>
                <a:sym typeface="Lexend"/>
              </a:rPr>
              <a:t>xey</a:t>
            </a:r>
            <a:endParaRPr sz="2400">
              <a:solidFill>
                <a:schemeClr val="dk1"/>
              </a:solidFill>
              <a:latin typeface="Lexend"/>
              <a:ea typeface="Lexend"/>
              <a:cs typeface="Lexend"/>
              <a:sym typeface="Lexend"/>
            </a:endParaRPr>
          </a:p>
          <a:p>
            <a:pPr indent="0" lvl="0" marL="0" rtl="0" algn="ctr">
              <a:spcBef>
                <a:spcPts val="0"/>
              </a:spcBef>
              <a:spcAft>
                <a:spcPts val="0"/>
              </a:spcAft>
              <a:buNone/>
            </a:pPr>
            <a:r>
              <a:rPr lang="ru" sz="2400">
                <a:solidFill>
                  <a:schemeClr val="dk1"/>
                </a:solidFill>
                <a:latin typeface="Lexend"/>
                <a:ea typeface="Lexend"/>
                <a:cs typeface="Lexend"/>
                <a:sym typeface="Lexend"/>
              </a:rPr>
              <a:t>Ordinary Man</a:t>
            </a:r>
            <a:endParaRPr sz="2400">
              <a:solidFill>
                <a:schemeClr val="dk1"/>
              </a:solidFill>
              <a:latin typeface="Lexend"/>
              <a:ea typeface="Lexend"/>
              <a:cs typeface="Lexend"/>
              <a:sym typeface="Lexend"/>
            </a:endParaRPr>
          </a:p>
        </p:txBody>
      </p:sp>
      <p:sp>
        <p:nvSpPr>
          <p:cNvPr id="101" name="Google Shape;101;p17"/>
          <p:cNvSpPr txBox="1"/>
          <p:nvPr/>
        </p:nvSpPr>
        <p:spPr>
          <a:xfrm>
            <a:off x="3094675" y="205867"/>
            <a:ext cx="2942700" cy="531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600">
                <a:solidFill>
                  <a:schemeClr val="dk1"/>
                </a:solidFill>
                <a:latin typeface="Lexend"/>
                <a:ea typeface="Lexend"/>
                <a:cs typeface="Lexend"/>
                <a:sym typeface="Lexend"/>
              </a:rPr>
              <a:t>Demographics: </a:t>
            </a:r>
            <a:endParaRPr b="1" sz="1600">
              <a:solidFill>
                <a:schemeClr val="dk1"/>
              </a:solidFill>
              <a:latin typeface="Lexend"/>
              <a:ea typeface="Lexend"/>
              <a:cs typeface="Lexend"/>
              <a:sym typeface="Lexend"/>
            </a:endParaRPr>
          </a:p>
          <a:p>
            <a:pPr indent="-330200" lvl="0" marL="457200" rtl="0" algn="l">
              <a:spcBef>
                <a:spcPts val="0"/>
              </a:spcBef>
              <a:spcAft>
                <a:spcPts val="0"/>
              </a:spcAft>
              <a:buClr>
                <a:schemeClr val="dk1"/>
              </a:buClr>
              <a:buSzPts val="1600"/>
              <a:buFont typeface="Lexend"/>
              <a:buChar char="●"/>
            </a:pPr>
            <a:r>
              <a:rPr lang="ru" sz="1600">
                <a:solidFill>
                  <a:schemeClr val="dk1"/>
                </a:solidFill>
                <a:latin typeface="Lexend"/>
                <a:ea typeface="Lexend"/>
                <a:cs typeface="Lexend"/>
                <a:sym typeface="Lexend"/>
              </a:rPr>
              <a:t>man</a:t>
            </a:r>
            <a:endParaRPr sz="1600">
              <a:solidFill>
                <a:schemeClr val="dk1"/>
              </a:solidFill>
              <a:latin typeface="Lexend"/>
              <a:ea typeface="Lexend"/>
              <a:cs typeface="Lexend"/>
              <a:sym typeface="Lexend"/>
            </a:endParaRPr>
          </a:p>
          <a:p>
            <a:pPr indent="-330200" lvl="0" marL="457200" rtl="0" algn="l">
              <a:spcBef>
                <a:spcPts val="0"/>
              </a:spcBef>
              <a:spcAft>
                <a:spcPts val="0"/>
              </a:spcAft>
              <a:buClr>
                <a:schemeClr val="dk1"/>
              </a:buClr>
              <a:buSzPts val="1600"/>
              <a:buFont typeface="Lexend"/>
              <a:buChar char="●"/>
            </a:pPr>
            <a:r>
              <a:rPr lang="ru" sz="1600">
                <a:solidFill>
                  <a:schemeClr val="dk1"/>
                </a:solidFill>
                <a:latin typeface="Lexend"/>
                <a:ea typeface="Lexend"/>
                <a:cs typeface="Lexend"/>
                <a:sym typeface="Lexend"/>
              </a:rPr>
              <a:t>30 y.o.</a:t>
            </a:r>
            <a:endParaRPr sz="1600">
              <a:solidFill>
                <a:schemeClr val="dk1"/>
              </a:solidFill>
              <a:latin typeface="Lexend"/>
              <a:ea typeface="Lexend"/>
              <a:cs typeface="Lexend"/>
              <a:sym typeface="Lexend"/>
            </a:endParaRPr>
          </a:p>
          <a:p>
            <a:pPr indent="0" lvl="0" marL="0" rtl="0" algn="l">
              <a:spcBef>
                <a:spcPts val="0"/>
              </a:spcBef>
              <a:spcAft>
                <a:spcPts val="0"/>
              </a:spcAft>
              <a:buNone/>
            </a:pPr>
            <a:r>
              <a:rPr b="1" lang="ru" sz="1600">
                <a:solidFill>
                  <a:schemeClr val="dk1"/>
                </a:solidFill>
                <a:latin typeface="Lexend"/>
                <a:ea typeface="Lexend"/>
                <a:cs typeface="Lexend"/>
                <a:sym typeface="Lexend"/>
              </a:rPr>
              <a:t>Occupation:</a:t>
            </a:r>
            <a:endParaRPr b="1" sz="1600">
              <a:solidFill>
                <a:schemeClr val="dk1"/>
              </a:solidFill>
              <a:latin typeface="Lexend"/>
              <a:ea typeface="Lexend"/>
              <a:cs typeface="Lexend"/>
              <a:sym typeface="Lexend"/>
            </a:endParaRPr>
          </a:p>
          <a:p>
            <a:pPr indent="-330200" lvl="0" marL="457200" rtl="0" algn="l">
              <a:spcBef>
                <a:spcPts val="0"/>
              </a:spcBef>
              <a:spcAft>
                <a:spcPts val="0"/>
              </a:spcAft>
              <a:buClr>
                <a:schemeClr val="dk1"/>
              </a:buClr>
              <a:buSzPts val="1600"/>
              <a:buFont typeface="Lexend"/>
              <a:buChar char="●"/>
            </a:pPr>
            <a:r>
              <a:rPr lang="ru" sz="1600">
                <a:solidFill>
                  <a:schemeClr val="dk1"/>
                </a:solidFill>
                <a:latin typeface="Lexend"/>
                <a:ea typeface="Lexend"/>
                <a:cs typeface="Lexend"/>
                <a:sym typeface="Lexend"/>
              </a:rPr>
              <a:t>IT worker in the office</a:t>
            </a:r>
            <a:endParaRPr sz="1600">
              <a:solidFill>
                <a:schemeClr val="dk1"/>
              </a:solidFill>
              <a:latin typeface="Lexend"/>
              <a:ea typeface="Lexend"/>
              <a:cs typeface="Lexend"/>
              <a:sym typeface="Lexend"/>
            </a:endParaRPr>
          </a:p>
          <a:p>
            <a:pPr indent="0" lvl="0" marL="0" rtl="0" algn="l">
              <a:spcBef>
                <a:spcPts val="0"/>
              </a:spcBef>
              <a:spcAft>
                <a:spcPts val="0"/>
              </a:spcAft>
              <a:buNone/>
            </a:pPr>
            <a:r>
              <a:rPr b="1" lang="ru" sz="1600">
                <a:solidFill>
                  <a:schemeClr val="dk1"/>
                </a:solidFill>
                <a:latin typeface="Lexend"/>
                <a:ea typeface="Lexend"/>
                <a:cs typeface="Lexend"/>
                <a:sym typeface="Lexend"/>
              </a:rPr>
              <a:t>Story:</a:t>
            </a:r>
            <a:r>
              <a:rPr b="1" lang="ru" sz="1800">
                <a:solidFill>
                  <a:schemeClr val="dk1"/>
                </a:solidFill>
                <a:latin typeface="Lexend"/>
                <a:ea typeface="Lexend"/>
                <a:cs typeface="Lexend"/>
                <a:sym typeface="Lexend"/>
              </a:rPr>
              <a:t> </a:t>
            </a:r>
            <a:r>
              <a:rPr lang="ru" sz="1550">
                <a:solidFill>
                  <a:schemeClr val="dk1"/>
                </a:solidFill>
                <a:latin typeface="Lexend"/>
                <a:ea typeface="Lexend"/>
                <a:cs typeface="Lexend"/>
                <a:sym typeface="Lexend"/>
              </a:rPr>
              <a:t>He is a laid-back 30-year-old man navigating the routine of office life without much fuss about fashion. Jake's world revolves around deadlines, meetings, and the comfort of his go-to work attire – a rotation of button-down shirts or sweaters and casual jeans. Fashion trends may come and go, but Jake is content with simplicity.</a:t>
            </a:r>
            <a:endParaRPr sz="1550">
              <a:solidFill>
                <a:schemeClr val="dk1"/>
              </a:solidFill>
              <a:latin typeface="Lexend"/>
              <a:ea typeface="Lexend"/>
              <a:cs typeface="Lexend"/>
              <a:sym typeface="Lexend"/>
            </a:endParaRPr>
          </a:p>
          <a:p>
            <a:pPr indent="0" lvl="0" marL="0" rtl="0" algn="l">
              <a:spcBef>
                <a:spcPts val="0"/>
              </a:spcBef>
              <a:spcAft>
                <a:spcPts val="0"/>
              </a:spcAft>
              <a:buNone/>
            </a:pPr>
            <a:r>
              <a:t/>
            </a:r>
            <a:endParaRPr sz="1550">
              <a:solidFill>
                <a:schemeClr val="dk1"/>
              </a:solidFill>
              <a:latin typeface="Lexend"/>
              <a:ea typeface="Lexend"/>
              <a:cs typeface="Lexend"/>
              <a:sym typeface="Lexend"/>
            </a:endParaRPr>
          </a:p>
          <a:p>
            <a:pPr indent="0" lvl="0" marL="0" rtl="0" algn="l">
              <a:spcBef>
                <a:spcPts val="0"/>
              </a:spcBef>
              <a:spcAft>
                <a:spcPts val="0"/>
              </a:spcAft>
              <a:buNone/>
            </a:pPr>
            <a:r>
              <a:t/>
            </a:r>
            <a:endParaRPr sz="155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p:txBody>
      </p:sp>
      <p:sp>
        <p:nvSpPr>
          <p:cNvPr id="102" name="Google Shape;102;p17"/>
          <p:cNvSpPr txBox="1"/>
          <p:nvPr/>
        </p:nvSpPr>
        <p:spPr>
          <a:xfrm>
            <a:off x="6052775" y="247500"/>
            <a:ext cx="2942700" cy="48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chemeClr val="dk1"/>
                </a:solidFill>
                <a:latin typeface="Lexend"/>
                <a:ea typeface="Lexend"/>
                <a:cs typeface="Lexend"/>
                <a:sym typeface="Lexend"/>
              </a:rPr>
              <a:t>Goals:</a:t>
            </a:r>
            <a:endParaRPr b="1" sz="1800">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highlight>
                  <a:srgbClr val="FFFFFF"/>
                </a:highlight>
                <a:latin typeface="Lexend"/>
                <a:ea typeface="Lexend"/>
                <a:cs typeface="Lexend"/>
                <a:sym typeface="Lexend"/>
              </a:rPr>
              <a:t>Obtain simple, effective styling advice for a professional look without extensive fashion knowledge.</a:t>
            </a:r>
            <a:endParaRPr sz="1800">
              <a:solidFill>
                <a:schemeClr val="dk1"/>
              </a:solidFill>
              <a:highlight>
                <a:srgbClr val="FFFFFF"/>
              </a:highlight>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highlight>
                  <a:srgbClr val="FFFFFF"/>
                </a:highlight>
                <a:latin typeface="Lexend"/>
                <a:ea typeface="Lexend"/>
                <a:cs typeface="Lexend"/>
                <a:sym typeface="Lexend"/>
              </a:rPr>
              <a:t>Create effortless outfits for any occasion by building a versatile, minimalist wardrobe.</a:t>
            </a:r>
            <a:endParaRPr sz="1800">
              <a:solidFill>
                <a:schemeClr val="dk1"/>
              </a:solidFill>
              <a:highlight>
                <a:srgbClr val="FFFFFF"/>
              </a:highlight>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ru" sz="1800">
                <a:solidFill>
                  <a:schemeClr val="dk1"/>
                </a:solidFill>
                <a:highlight>
                  <a:srgbClr val="FFFFFF"/>
                </a:highlight>
                <a:latin typeface="Lexend"/>
                <a:ea typeface="Lexend"/>
                <a:cs typeface="Lexend"/>
                <a:sym typeface="Lexend"/>
              </a:rPr>
              <a:t>Stay within budget while investing in quality, timeless pieces.</a:t>
            </a:r>
            <a:endParaRPr sz="1800">
              <a:solidFill>
                <a:schemeClr val="dk1"/>
              </a:solidFill>
              <a:latin typeface="Lexend"/>
              <a:ea typeface="Lexend"/>
              <a:cs typeface="Lexend"/>
              <a:sym typeface="Lexend"/>
            </a:endParaRPr>
          </a:p>
        </p:txBody>
      </p:sp>
      <p:pic>
        <p:nvPicPr>
          <p:cNvPr id="103" name="Google Shape;103;p17"/>
          <p:cNvPicPr preferRelativeResize="0"/>
          <p:nvPr/>
        </p:nvPicPr>
        <p:blipFill rotWithShape="1">
          <a:blip r:embed="rId3">
            <a:alphaModFix/>
          </a:blip>
          <a:srcRect b="6079" l="0" r="0" t="6070"/>
          <a:stretch/>
        </p:blipFill>
        <p:spPr>
          <a:xfrm>
            <a:off x="311200" y="205875"/>
            <a:ext cx="2559900" cy="25401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