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application/x-fontdata"/>
  <Default Extension="bin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media/image3.bin" ContentType="image/jpeg"/>
  <Override PartName="/ppt/slides/slide2.xml" ContentType="application/vnd.openxmlformats-officedocument.presentationml.slide+xml"/>
  <Override PartName="/ppt/media/image15.bin" ContentType="image/svg+xml"/>
  <Override PartName="/ppt/media/image18.bin" ContentType="image/svg+xml"/>
  <Override PartName="/ppt/slides/slide3.xml" ContentType="application/vnd.openxmlformats-officedocument.presentationml.slide+xml"/>
  <Override PartName="/ppt/media/image28.bin" ContentType="image/jpeg"/>
  <Override PartName="/ppt/media/image29.bin" ContentType="image/jpeg"/>
  <Override PartName="/ppt/media/image30.bin" ContentType="image/jpeg"/>
  <Override PartName="/ppt/media/image31.bin" ContentType="image/jpeg"/>
  <Override PartName="/ppt/slides/slide4.xml" ContentType="application/vnd.openxmlformats-officedocument.presentationml.slide+xml"/>
  <Override PartName="/ppt/media/image36.bin" ContentType="image/svg+xml"/>
  <Override PartName="/ppt/slides/slide5.xml" ContentType="application/vnd.openxmlformats-officedocument.presentationml.slide+xml"/>
  <Override PartName="/ppt/media/image43.bin" ContentType="image/svg+xml"/>
  <Override PartName="/ppt/media/image46.bin" ContentType="image/svg+xml"/>
  <Override PartName="/ppt/media/image49.bin" ContentType="image/svg+xml"/>
  <Override PartName="/ppt/media/image52.bin" ContentType="image/svg+xml"/>
  <Override PartName="/ppt/media/image55.bin" ContentType="image/svg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88.bin" ContentType="image/svg+xml"/>
  <Override PartName="/ppt/slides/slide9.xml" ContentType="application/vnd.openxmlformats-officedocument.presentationml.slide+xml"/>
  <Override PartName="/ppt/media/image96.bin" ContentType="image/svg+xml"/>
  <Override PartName="/ppt/slides/slide10.xml" ContentType="application/vnd.openxmlformats-officedocument.presentationml.slide+xml"/>
  <Override PartName="/ppt/media/image100.bin" ContentType="image/svg+xml"/>
  <Override PartName="/ppt/media/image104.bin" ContentType="image/svg+xml"/>
  <Override PartName="/ppt/media/image107.bin" ContentType="image/svg+xml"/>
  <Override PartName="/ppt/media/image110.bin" ContentType="image/svg+xml"/>
  <Override PartName="/ppt/slides/slide11.xml" ContentType="application/vnd.openxmlformats-officedocument.presentationml.slide+xml"/>
  <Override PartName="/ppt/media/image114.bin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embedTrueTypeFonts="1" saveSubsetFonts="0">
  <p:sldMasterIdLst>
    <p:sldMasterId id="2147483672" r:id="rId1"/>
  </p:sldMasterIdLst>
  <p:sldIdLst>
    <p:sldId id="301" r:id="rId8"/>
    <p:sldId id="317" r:id="rId22"/>
    <p:sldId id="363" r:id="rId54"/>
    <p:sldId id="391" r:id="rId74"/>
    <p:sldId id="412" r:id="rId87"/>
    <p:sldId id="462" r:id="rId122"/>
    <p:sldId id="508" r:id="rId144"/>
    <p:sldId id="539" r:id="rId170"/>
    <p:sldId id="574" r:id="rId197"/>
    <p:sldId id="593" r:id="rId210"/>
    <p:sldId id="629" r:id="rId235"/>
  </p:sldIdLst>
  <p:sldSz cx="18288000" cy="10287000"/>
  <p:notesSz cx="18288000" cy="10287000"/>
  <p:embeddedFontLst>
    <p:embeddedFont>
      <p:font typeface="Big Shoulders Display ExtraBold" pitchFamily="2" charset="77"/>
      <p:regular r:id="rId6"/>
    </p:embeddedFont>
    <p:embeddedFont>
      <p:font typeface="Inter" pitchFamily="2" charset="77"/>
      <p:regular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3" /><Relationship Type="http://schemas.openxmlformats.org/officeDocument/2006/relationships/presProps" Target="presProps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5" /><Relationship Type="http://schemas.openxmlformats.org/officeDocument/2006/relationships/theme" Target="theme/theme1.xml" Id="rId4" /><Relationship Type="http://schemas.openxmlformats.org/officeDocument/2006/relationships/font" Target="/ppt/fonts/font.dat" Id="rId6" /><Relationship Type="http://schemas.openxmlformats.org/officeDocument/2006/relationships/font" Target="/ppt/fonts/font2.dat" Id="rId7" /><Relationship Type="http://schemas.openxmlformats.org/officeDocument/2006/relationships/slide" Target="/ppt/slides/slide1.xml" Id="rId8" /><Relationship Type="http://schemas.openxmlformats.org/officeDocument/2006/relationships/slide" Target="/ppt/slides/slide2.xml" Id="rId22" /><Relationship Type="http://schemas.openxmlformats.org/officeDocument/2006/relationships/slide" Target="/ppt/slides/slide3.xml" Id="rId54" /><Relationship Type="http://schemas.openxmlformats.org/officeDocument/2006/relationships/slide" Target="/ppt/slides/slide4.xml" Id="rId74" /><Relationship Type="http://schemas.openxmlformats.org/officeDocument/2006/relationships/slide" Target="/ppt/slides/slide5.xml" Id="rId87" /><Relationship Type="http://schemas.openxmlformats.org/officeDocument/2006/relationships/slide" Target="/ppt/slides/slide6.xml" Id="rId122" /><Relationship Type="http://schemas.openxmlformats.org/officeDocument/2006/relationships/slide" Target="/ppt/slides/slide7.xml" Id="rId144" /><Relationship Type="http://schemas.openxmlformats.org/officeDocument/2006/relationships/slide" Target="/ppt/slides/slide8.xml" Id="rId170" /><Relationship Type="http://schemas.openxmlformats.org/officeDocument/2006/relationships/slide" Target="/ppt/slides/slide9.xml" Id="rId197" /><Relationship Type="http://schemas.openxmlformats.org/officeDocument/2006/relationships/slide" Target="/ppt/slides/slide10.xml" Id="rId210" /><Relationship Type="http://schemas.openxmlformats.org/officeDocument/2006/relationships/slide" Target="/ppt/slides/slide11.xml" Id="rId235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5745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50442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95647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9578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559282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5825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91113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17637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5489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941404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0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9" /><Relationship Type="http://schemas.openxmlformats.org/officeDocument/2006/relationships/image" Target="/ppt/media/image.bin" Id="rId11" /><Relationship Type="http://schemas.openxmlformats.org/officeDocument/2006/relationships/image" Target="/ppt/media/image2.bin" Id="rId13" /><Relationship Type="http://schemas.openxmlformats.org/officeDocument/2006/relationships/image" Target="/ppt/media/image3.bin" Id="rId15" /><Relationship Type="http://schemas.openxmlformats.org/officeDocument/2006/relationships/image" Target="/ppt/media/image4.bin" Id="rId17" /><Relationship Type="http://schemas.openxmlformats.org/officeDocument/2006/relationships/image" Target="/ppt/media/image5.bin" Id="rId19" /><Relationship Type="http://schemas.openxmlformats.org/officeDocument/2006/relationships/image" Target="/ppt/media/image6.bin" Id="rId2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211" /><Relationship Type="http://schemas.openxmlformats.org/officeDocument/2006/relationships/image" Target="/ppt/media/image98.bin" Id="rId213" /><Relationship Type="http://schemas.openxmlformats.org/officeDocument/2006/relationships/image" Target="/ppt/media/image99.bin" Id="rId215" /><Relationship Type="http://schemas.openxmlformats.org/officeDocument/2006/relationships/image" Target="/ppt/media/image100.bin" Id="rId217" /><Relationship Type="http://schemas.openxmlformats.org/officeDocument/2006/relationships/image" Target="/ppt/media/image101.bin" Id="rId218" /><Relationship Type="http://schemas.openxmlformats.org/officeDocument/2006/relationships/image" Target="/ppt/media/image102.bin" Id="rId219" /><Relationship Type="http://schemas.openxmlformats.org/officeDocument/2006/relationships/image" Target="/ppt/media/image103.bin" Id="rId221" /><Relationship Type="http://schemas.openxmlformats.org/officeDocument/2006/relationships/image" Target="/ppt/media/image104.bin" Id="rId223" /><Relationship Type="http://schemas.openxmlformats.org/officeDocument/2006/relationships/image" Target="/ppt/media/image105.bin" Id="rId224" /><Relationship Type="http://schemas.openxmlformats.org/officeDocument/2006/relationships/image" Target="/ppt/media/image106.bin" Id="rId226" /><Relationship Type="http://schemas.openxmlformats.org/officeDocument/2006/relationships/image" Target="/ppt/media/image107.bin" Id="rId228" /><Relationship Type="http://schemas.openxmlformats.org/officeDocument/2006/relationships/image" Target="/ppt/media/image108.bin" Id="rId229" /><Relationship Type="http://schemas.openxmlformats.org/officeDocument/2006/relationships/image" Target="/ppt/media/image109.bin" Id="rId231" /><Relationship Type="http://schemas.openxmlformats.org/officeDocument/2006/relationships/image" Target="/ppt/media/image110.bin" Id="rId233" /><Relationship Type="http://schemas.openxmlformats.org/officeDocument/2006/relationships/image" Target="/ppt/media/image111.bin" Id="rId234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236" /><Relationship Type="http://schemas.openxmlformats.org/officeDocument/2006/relationships/image" Target="/ppt/media/image112.bin" Id="rId238" /><Relationship Type="http://schemas.openxmlformats.org/officeDocument/2006/relationships/image" Target="/ppt/media/image113.bin" Id="rId240" /><Relationship Type="http://schemas.openxmlformats.org/officeDocument/2006/relationships/image" Target="/ppt/media/image114.bin" Id="rId242" /><Relationship Type="http://schemas.openxmlformats.org/officeDocument/2006/relationships/image" Target="/ppt/media/image115.bin" Id="rId244" /><Relationship Type="http://schemas.openxmlformats.org/officeDocument/2006/relationships/image" Target="/ppt/media/image116.bin" Id="rId246" /><Relationship Type="http://schemas.openxmlformats.org/officeDocument/2006/relationships/image" Target="/ppt/media/image117.bin" Id="rId248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23" /><Relationship Type="http://schemas.openxmlformats.org/officeDocument/2006/relationships/image" Target="/ppt/media/image7.bin" Id="rId25" /><Relationship Type="http://schemas.openxmlformats.org/officeDocument/2006/relationships/image" Target="/ppt/media/image8.bin" Id="rId27" /><Relationship Type="http://schemas.openxmlformats.org/officeDocument/2006/relationships/image" Target="/ppt/media/image9.bin" Id="rId29" /><Relationship Type="http://schemas.openxmlformats.org/officeDocument/2006/relationships/image" Target="/ppt/media/image10.bin" Id="rId31" /><Relationship Type="http://schemas.openxmlformats.org/officeDocument/2006/relationships/image" Target="/ppt/media/image11.bin" Id="rId33" /><Relationship Type="http://schemas.openxmlformats.org/officeDocument/2006/relationships/image" Target="/ppt/media/image12.bin" Id="rId35" /><Relationship Type="http://schemas.openxmlformats.org/officeDocument/2006/relationships/image" Target="/ppt/media/image13.bin" Id="rId37" /><Relationship Type="http://schemas.openxmlformats.org/officeDocument/2006/relationships/image" Target="/ppt/media/image14.bin" Id="rId39" /><Relationship Type="http://schemas.openxmlformats.org/officeDocument/2006/relationships/image" Target="/ppt/media/image15.bin" Id="rId41" /><Relationship Type="http://schemas.openxmlformats.org/officeDocument/2006/relationships/image" Target="/ppt/media/image16.bin" Id="rId42" /><Relationship Type="http://schemas.openxmlformats.org/officeDocument/2006/relationships/image" Target="/ppt/media/image17.bin" Id="rId44" /><Relationship Type="http://schemas.openxmlformats.org/officeDocument/2006/relationships/image" Target="/ppt/media/image18.bin" Id="rId46" /><Relationship Type="http://schemas.openxmlformats.org/officeDocument/2006/relationships/image" Target="/ppt/media/image19.bin" Id="rId47" /><Relationship Type="http://schemas.openxmlformats.org/officeDocument/2006/relationships/image" Target="/ppt/media/image20.bin" Id="rId49" /><Relationship Type="http://schemas.openxmlformats.org/officeDocument/2006/relationships/image" Target="/ppt/media/image21.bin" Id="rId51" /><Relationship Type="http://schemas.openxmlformats.org/officeDocument/2006/relationships/image" Target="/ppt/media/image22.bin" Id="rId5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55" /><Relationship Type="http://schemas.openxmlformats.org/officeDocument/2006/relationships/image" Target="/ppt/media/image23.bin" Id="rId57" /><Relationship Type="http://schemas.openxmlformats.org/officeDocument/2006/relationships/image" Target="/ppt/media/image24.bin" Id="rId59" /><Relationship Type="http://schemas.openxmlformats.org/officeDocument/2006/relationships/image" Target="/ppt/media/image25.bin" Id="rId61" /><Relationship Type="http://schemas.openxmlformats.org/officeDocument/2006/relationships/image" Target="/ppt/media/image26.bin" Id="rId63" /><Relationship Type="http://schemas.openxmlformats.org/officeDocument/2006/relationships/image" Target="/ppt/media/image27.bin" Id="rId65" /><Relationship Type="http://schemas.openxmlformats.org/officeDocument/2006/relationships/image" Target="/ppt/media/image28.bin" Id="rId67" /><Relationship Type="http://schemas.openxmlformats.org/officeDocument/2006/relationships/image" Target="/ppt/media/image29.bin" Id="rId69" /><Relationship Type="http://schemas.openxmlformats.org/officeDocument/2006/relationships/image" Target="/ppt/media/image30.bin" Id="rId71" /><Relationship Type="http://schemas.openxmlformats.org/officeDocument/2006/relationships/image" Target="/ppt/media/image31.bin" Id="rId7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75" /><Relationship Type="http://schemas.openxmlformats.org/officeDocument/2006/relationships/image" Target="/ppt/media/image32.bin" Id="rId77" /><Relationship Type="http://schemas.openxmlformats.org/officeDocument/2006/relationships/image" Target="/ppt/media/image33.bin" Id="rId79" /><Relationship Type="http://schemas.openxmlformats.org/officeDocument/2006/relationships/image" Target="/ppt/media/image34.bin" Id="rId81" /><Relationship Type="http://schemas.openxmlformats.org/officeDocument/2006/relationships/image" Target="/ppt/media/image35.bin" Id="rId83" /><Relationship Type="http://schemas.openxmlformats.org/officeDocument/2006/relationships/image" Target="/ppt/media/image36.bin" Id="rId85" /><Relationship Type="http://schemas.openxmlformats.org/officeDocument/2006/relationships/image" Target="/ppt/media/image37.bin" Id="rId86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88" /><Relationship Type="http://schemas.openxmlformats.org/officeDocument/2006/relationships/image" Target="/ppt/media/image38.bin" Id="rId90" /><Relationship Type="http://schemas.openxmlformats.org/officeDocument/2006/relationships/image" Target="/ppt/media/image39.bin" Id="rId92" /><Relationship Type="http://schemas.openxmlformats.org/officeDocument/2006/relationships/image" Target="/ppt/media/image40.bin" Id="rId94" /><Relationship Type="http://schemas.openxmlformats.org/officeDocument/2006/relationships/image" Target="/ppt/media/image41.bin" Id="rId96" /><Relationship Type="http://schemas.openxmlformats.org/officeDocument/2006/relationships/image" Target="/ppt/media/image42.bin" Id="rId98" /><Relationship Type="http://schemas.openxmlformats.org/officeDocument/2006/relationships/image" Target="/ppt/media/image43.bin" Id="rId100" /><Relationship Type="http://schemas.openxmlformats.org/officeDocument/2006/relationships/image" Target="/ppt/media/image44.bin" Id="rId101" /><Relationship Type="http://schemas.openxmlformats.org/officeDocument/2006/relationships/image" Target="/ppt/media/image45.bin" Id="rId103" /><Relationship Type="http://schemas.openxmlformats.org/officeDocument/2006/relationships/image" Target="/ppt/media/image46.bin" Id="rId105" /><Relationship Type="http://schemas.openxmlformats.org/officeDocument/2006/relationships/image" Target="/ppt/media/image47.bin" Id="rId106" /><Relationship Type="http://schemas.openxmlformats.org/officeDocument/2006/relationships/image" Target="/ppt/media/image48.bin" Id="rId108" /><Relationship Type="http://schemas.openxmlformats.org/officeDocument/2006/relationships/image" Target="/ppt/media/image49.bin" Id="rId110" /><Relationship Type="http://schemas.openxmlformats.org/officeDocument/2006/relationships/image" Target="/ppt/media/image50.bin" Id="rId111" /><Relationship Type="http://schemas.openxmlformats.org/officeDocument/2006/relationships/image" Target="/ppt/media/image51.bin" Id="rId113" /><Relationship Type="http://schemas.openxmlformats.org/officeDocument/2006/relationships/image" Target="/ppt/media/image52.bin" Id="rId115" /><Relationship Type="http://schemas.openxmlformats.org/officeDocument/2006/relationships/image" Target="/ppt/media/image53.bin" Id="rId116" /><Relationship Type="http://schemas.openxmlformats.org/officeDocument/2006/relationships/image" Target="/ppt/media/image54.bin" Id="rId118" /><Relationship Type="http://schemas.openxmlformats.org/officeDocument/2006/relationships/image" Target="/ppt/media/image55.bin" Id="rId120" /><Relationship Type="http://schemas.openxmlformats.org/officeDocument/2006/relationships/image" Target="/ppt/media/image56.bin" Id="rId12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23" /><Relationship Type="http://schemas.openxmlformats.org/officeDocument/2006/relationships/image" Target="/ppt/media/image57.bin" Id="rId125" /><Relationship Type="http://schemas.openxmlformats.org/officeDocument/2006/relationships/image" Target="/ppt/media/image58.bin" Id="rId127" /><Relationship Type="http://schemas.openxmlformats.org/officeDocument/2006/relationships/image" Target="/ppt/media/image59.bin" Id="rId129" /><Relationship Type="http://schemas.openxmlformats.org/officeDocument/2006/relationships/image" Target="/ppt/media/image60.bin" Id="rId131" /><Relationship Type="http://schemas.openxmlformats.org/officeDocument/2006/relationships/image" Target="/ppt/media/image61.bin" Id="rId133" /><Relationship Type="http://schemas.openxmlformats.org/officeDocument/2006/relationships/image" Target="/ppt/media/image62.bin" Id="rId135" /><Relationship Type="http://schemas.openxmlformats.org/officeDocument/2006/relationships/image" Target="/ppt/media/image63.bin" Id="rId137" /><Relationship Type="http://schemas.openxmlformats.org/officeDocument/2006/relationships/image" Target="/ppt/media/image64.bin" Id="rId139" /><Relationship Type="http://schemas.openxmlformats.org/officeDocument/2006/relationships/image" Target="/ppt/media/image65.bin" Id="rId141" /><Relationship Type="http://schemas.openxmlformats.org/officeDocument/2006/relationships/image" Target="/ppt/media/image66.bin" Id="rId14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45" /><Relationship Type="http://schemas.openxmlformats.org/officeDocument/2006/relationships/image" Target="/ppt/media/image67.bin" Id="rId147" /><Relationship Type="http://schemas.openxmlformats.org/officeDocument/2006/relationships/image" Target="/ppt/media/image68.bin" Id="rId149" /><Relationship Type="http://schemas.openxmlformats.org/officeDocument/2006/relationships/image" Target="/ppt/media/image69.bin" Id="rId151" /><Relationship Type="http://schemas.openxmlformats.org/officeDocument/2006/relationships/image" Target="/ppt/media/image70.bin" Id="rId153" /><Relationship Type="http://schemas.openxmlformats.org/officeDocument/2006/relationships/image" Target="/ppt/media/image71.bin" Id="rId155" /><Relationship Type="http://schemas.openxmlformats.org/officeDocument/2006/relationships/image" Target="/ppt/media/image72.bin" Id="rId157" /><Relationship Type="http://schemas.openxmlformats.org/officeDocument/2006/relationships/image" Target="/ppt/media/image73.bin" Id="rId159" /><Relationship Type="http://schemas.openxmlformats.org/officeDocument/2006/relationships/image" Target="/ppt/media/image74.bin" Id="rId161" /><Relationship Type="http://schemas.openxmlformats.org/officeDocument/2006/relationships/image" Target="/ppt/media/image75.bin" Id="rId163" /><Relationship Type="http://schemas.openxmlformats.org/officeDocument/2006/relationships/image" Target="/ppt/media/image76.bin" Id="rId165" /><Relationship Type="http://schemas.openxmlformats.org/officeDocument/2006/relationships/image" Target="/ppt/media/image77.bin" Id="rId167" /><Relationship Type="http://schemas.openxmlformats.org/officeDocument/2006/relationships/image" Target="/ppt/media/image78.bin" Id="rId169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71" /><Relationship Type="http://schemas.openxmlformats.org/officeDocument/2006/relationships/image" Target="/ppt/media/image79.bin" Id="rId173" /><Relationship Type="http://schemas.openxmlformats.org/officeDocument/2006/relationships/image" Target="/ppt/media/image80.bin" Id="rId175" /><Relationship Type="http://schemas.openxmlformats.org/officeDocument/2006/relationships/image" Target="/ppt/media/image81.bin" Id="rId177" /><Relationship Type="http://schemas.openxmlformats.org/officeDocument/2006/relationships/image" Target="/ppt/media/image82.bin" Id="rId179" /><Relationship Type="http://schemas.openxmlformats.org/officeDocument/2006/relationships/image" Target="/ppt/media/image83.bin" Id="rId181" /><Relationship Type="http://schemas.openxmlformats.org/officeDocument/2006/relationships/image" Target="/ppt/media/image84.bin" Id="rId183" /><Relationship Type="http://schemas.openxmlformats.org/officeDocument/2006/relationships/image" Target="/ppt/media/image85.bin" Id="rId185" /><Relationship Type="http://schemas.openxmlformats.org/officeDocument/2006/relationships/image" Target="/ppt/media/image86.bin" Id="rId187" /><Relationship Type="http://schemas.openxmlformats.org/officeDocument/2006/relationships/image" Target="/ppt/media/image87.bin" Id="rId189" /><Relationship Type="http://schemas.openxmlformats.org/officeDocument/2006/relationships/image" Target="/ppt/media/image88.bin" Id="rId191" /><Relationship Type="http://schemas.openxmlformats.org/officeDocument/2006/relationships/image" Target="/ppt/media/image89.bin" Id="rId192" /><Relationship Type="http://schemas.openxmlformats.org/officeDocument/2006/relationships/image" Target="/ppt/media/image90.bin" Id="rId194" /><Relationship Type="http://schemas.openxmlformats.org/officeDocument/2006/relationships/image" Target="/ppt/media/image91.bin" Id="rId196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98" /><Relationship Type="http://schemas.openxmlformats.org/officeDocument/2006/relationships/image" Target="/ppt/media/image92.bin" Id="rId200" /><Relationship Type="http://schemas.openxmlformats.org/officeDocument/2006/relationships/image" Target="/ppt/media/image93.bin" Id="rId202" /><Relationship Type="http://schemas.openxmlformats.org/officeDocument/2006/relationships/image" Target="/ppt/media/image94.bin" Id="rId204" /><Relationship Type="http://schemas.openxmlformats.org/officeDocument/2006/relationships/image" Target="/ppt/media/image95.bin" Id="rId206" /><Relationship Type="http://schemas.openxmlformats.org/officeDocument/2006/relationships/image" Target="/ppt/media/image96.bin" Id="rId208" /><Relationship Type="http://schemas.openxmlformats.org/officeDocument/2006/relationships/image" Target="/ppt/media/image97.bin" Id="rId209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0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04" name="Presenter Name-487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6565582"/>
            <a:ext cx="9710738" cy="4476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ANN KASZYNSKA</a:t>
            </a:r>
          </a:p>
        </p:txBody>
      </p:sp>
      <p:sp>
        <p:nvSpPr>
          <p:cNvPr id="306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3283268"/>
            <a:ext cx="9710738" cy="790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832"/>
              </a:lnSpc>
            </a:pPr>
            <a:r>
              <a:rPr lang="en-US" sz="54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AI-POWERED BRAIN TUMOR CLASSIFIER</a:t>
            </a:r>
          </a:p>
        </p:txBody>
      </p:sp>
      <p:sp>
        <p:nvSpPr>
          <p:cNvPr id="308" name="SubTitl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4182237"/>
            <a:ext cx="9710738" cy="16287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92"/>
              </a:lnSpc>
            </a:pPr>
            <a:r>
              <a:rPr lang="en-US" sz="2100" spc="-42" dirty="0">
                <a:solidFill>
                  <a:srgbClr val="6C6C80">
                    <a:alpha val="100000"/>
                  </a:srgbClr>
                </a:solidFill>
                <a:latin typeface="Inter" panose="00000700000000000000" pitchFamily="2" charset="0"/>
              </a:rPr>
              <a:t>This presentation outlines the development and functionality of an AI-powered clinical assistant that seamlessly integrates brain MRI tumor classification with PDF-based clinical report Q&amp;A, leveraging deep learning for medical image analysis and natural language processing for document understanding.</a:t>
            </a:r>
          </a:p>
        </p:txBody>
      </p:sp>
      <p:pic>
        <p:nvPicPr>
          <p:cNvPr id="310" name="coverimag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5">
            <a:alphaModFix amt="100000"/>
          </a:blip>
          <a:stretch/>
        </p:blipFill>
        <p:spPr>
          <a:xfrm>
            <a:off x="11199686" y="762000"/>
            <a:ext cx="6324600" cy="8763000"/>
          </a:xfrm>
          <a:prstGeom prst="rect">
            <a:avLst/>
          </a:prstGeom>
        </p:spPr>
      </p:pic>
      <p:pic>
        <p:nvPicPr>
          <p:cNvPr id="31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alphaModFix amt="100000"/>
          </a:blip>
          <a:stretch/>
        </p:blipFill>
        <p:spPr>
          <a:xfrm>
            <a:off x="11199686" y="762000"/>
            <a:ext cx="1371600" cy="1371600"/>
          </a:xfrm>
          <a:prstGeom prst="rect">
            <a:avLst/>
          </a:prstGeom>
        </p:spPr>
      </p:pic>
      <p:pic>
        <p:nvPicPr>
          <p:cNvPr id="31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alphaModFix amt="100000"/>
          </a:blip>
          <a:stretch/>
        </p:blipFill>
        <p:spPr>
          <a:xfrm>
            <a:off x="13887926" y="0"/>
            <a:ext cx="4400074" cy="3494769"/>
          </a:xfrm>
          <a:prstGeom prst="rect">
            <a:avLst/>
          </a:prstGeom>
        </p:spPr>
      </p:pic>
      <p:pic>
        <p:nvPicPr>
          <p:cNvPr id="31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alphaModFix amt="100000"/>
          </a:blip>
          <a:stretch/>
        </p:blipFill>
        <p:spPr>
          <a:xfrm>
            <a:off x="8650910" y="6793355"/>
            <a:ext cx="5442037" cy="34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10.xml><?xml version="1.0" encoding="utf-8"?>
<p:sld xmlns:a16="http://schemas.microsoft.com/office/drawing/2014/main" xmlns:asvg="http://schemas.microsoft.com/office/drawing/2016/SVG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13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9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15">
            <a:alphaModFix amt="100000"/>
          </a:blip>
          <a:stretch/>
        </p:blipFill>
        <p:spPr>
          <a:xfrm>
            <a:off x="0" y="0"/>
            <a:ext cx="18288000" cy="4524375"/>
          </a:xfrm>
          <a:prstGeom prst="rect">
            <a:avLst/>
          </a:prstGeom>
        </p:spPr>
      </p:pic>
      <p:sp>
        <p:nvSpPr>
          <p:cNvPr id="596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172200" y="1752600"/>
            <a:ext cx="5072062" cy="6191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4704"/>
              </a:lnSpc>
            </a:pPr>
            <a:r>
              <a:rPr lang="en-US" sz="4200" dirty="0">
                <a:solidFill>
                  <a:srgbClr val="FFFFFF">
                    <a:alpha val="100000"/>
                  </a:srgbClr>
                </a:solidFill>
                <a:latin typeface="Big Shoulders Display ExtraBold" panose="00000700000000000000" pitchFamily="2" charset="0"/>
              </a:rPr>
              <a:t>STREAMLIT USER INTERFACE</a:t>
            </a:r>
          </a:p>
        </p:txBody>
      </p:sp>
      <p:sp>
        <p:nvSpPr>
          <p:cNvPr id="598" name="SubTitl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172200" y="2476500"/>
            <a:ext cx="113871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FFFFFF">
                    <a:alpha val="100000"/>
                  </a:srgbClr>
                </a:solidFill>
                <a:latin typeface="Inter" panose="00000700000000000000" pitchFamily="2" charset="0"/>
              </a:rPr>
              <a:t>Interactive Tool for Brain Tumor Classification</a:t>
            </a:r>
          </a:p>
        </p:txBody>
      </p:sp>
      <p:pic>
        <p:nvPicPr>
          <p:cNvPr id="600" name="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18">
            <a:alphaModFix amt="100000"/>
            <a:extLst>
              <a:ext uri="{A1B6B5F4-9419-497C-A3BD-DF5A6FD5C50C}">
                <asvg:svgBlip xmlns:r="http://schemas.openxmlformats.org/officeDocument/2006/relationships" xmlns:asvg="http://schemas.microsoft.com/office/drawing/2016/SVG/main" r:embed="rId217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868859" y="762000"/>
            <a:ext cx="4396248" cy="8762991"/>
          </a:xfrm>
          <a:prstGeom prst="rect">
            <a:avLst/>
          </a:prstGeom>
        </p:spPr>
      </p:pic>
      <p:sp>
        <p:nvSpPr>
          <p:cNvPr id="602" name="imageNode0">
            <a:extLst>
              <a:ext uri="{FF2B5EF4-FFF2-40B4-BE49-F238E27FC236}">
                <a16:creationId xmlns:a16="http://schemas.microsoft.com/office/drawing/2014/main" id="{10EDD564-373E-4917-F27F-5E79DA8114FF}"/>
              </a:ext>
            </a:extLst>
          </p:cNvPr>
          <p:cNvSpPr/>
          <p:nvPr/>
        </p:nvSpPr>
        <p:spPr>
          <a:xfrm>
            <a:off x="1119336" y="953542"/>
            <a:ext cx="3894663" cy="8379425"/>
          </a:xfrm>
          <a:custGeom>
            <a:avLst/>
            <a:gdLst>
              <a:gd name="connsiteX0" fmla="*/ 2049965 w 2514969"/>
              <a:gd name="connsiteY0" fmla="*/ 5410280 h 5410360"/>
              <a:gd name="connsiteX1" fmla="*/ 313558 w 2514969"/>
              <a:gd name="connsiteY1" fmla="*/ 5410280 h 5410360"/>
              <a:gd name="connsiteX2" fmla="*/ 190685 w 2514969"/>
              <a:gd name="connsiteY2" fmla="*/ 5391230 h 5410360"/>
              <a:gd name="connsiteX3" fmla="*/ 8758 w 2514969"/>
              <a:gd name="connsiteY3" fmla="*/ 5175012 h 5410360"/>
              <a:gd name="connsiteX4" fmla="*/ 185 w 2514969"/>
              <a:gd name="connsiteY4" fmla="*/ 5053093 h 5410360"/>
              <a:gd name="connsiteX5" fmla="*/ 185 w 2514969"/>
              <a:gd name="connsiteY5" fmla="*/ 325835 h 5410360"/>
              <a:gd name="connsiteX6" fmla="*/ 1138 w 2514969"/>
              <a:gd name="connsiteY6" fmla="*/ 320120 h 5410360"/>
              <a:gd name="connsiteX7" fmla="*/ 8758 w 2514969"/>
              <a:gd name="connsiteY7" fmla="*/ 236300 h 5410360"/>
              <a:gd name="connsiteX8" fmla="*/ 190685 w 2514969"/>
              <a:gd name="connsiteY8" fmla="*/ 20082 h 5410360"/>
              <a:gd name="connsiteX9" fmla="*/ 313558 w 2514969"/>
              <a:gd name="connsiteY9" fmla="*/ 1032 h 5410360"/>
              <a:gd name="connsiteX10" fmla="*/ 551683 w 2514969"/>
              <a:gd name="connsiteY10" fmla="*/ 1032 h 5410360"/>
              <a:gd name="connsiteX11" fmla="*/ 614548 w 2514969"/>
              <a:gd name="connsiteY11" fmla="*/ 61992 h 5410360"/>
              <a:gd name="connsiteX12" fmla="*/ 615500 w 2514969"/>
              <a:gd name="connsiteY12" fmla="*/ 73422 h 5410360"/>
              <a:gd name="connsiteX13" fmla="*/ 618358 w 2514969"/>
              <a:gd name="connsiteY13" fmla="*/ 105807 h 5410360"/>
              <a:gd name="connsiteX14" fmla="*/ 711703 w 2514969"/>
              <a:gd name="connsiteY14" fmla="*/ 202010 h 5410360"/>
              <a:gd name="connsiteX15" fmla="*/ 744088 w 2514969"/>
              <a:gd name="connsiteY15" fmla="*/ 205820 h 5410360"/>
              <a:gd name="connsiteX16" fmla="*/ 1771835 w 2514969"/>
              <a:gd name="connsiteY16" fmla="*/ 205820 h 5410360"/>
              <a:gd name="connsiteX17" fmla="*/ 1803268 w 2514969"/>
              <a:gd name="connsiteY17" fmla="*/ 202010 h 5410360"/>
              <a:gd name="connsiteX18" fmla="*/ 1896613 w 2514969"/>
              <a:gd name="connsiteY18" fmla="*/ 104855 h 5410360"/>
              <a:gd name="connsiteX19" fmla="*/ 1899470 w 2514969"/>
              <a:gd name="connsiteY19" fmla="*/ 72470 h 5410360"/>
              <a:gd name="connsiteX20" fmla="*/ 1900423 w 2514969"/>
              <a:gd name="connsiteY20" fmla="*/ 61040 h 5410360"/>
              <a:gd name="connsiteX21" fmla="*/ 1963288 w 2514969"/>
              <a:gd name="connsiteY21" fmla="*/ 80 h 5410360"/>
              <a:gd name="connsiteX22" fmla="*/ 2201413 w 2514969"/>
              <a:gd name="connsiteY22" fmla="*/ 80 h 5410360"/>
              <a:gd name="connsiteX23" fmla="*/ 2324285 w 2514969"/>
              <a:gd name="connsiteY23" fmla="*/ 19130 h 5410360"/>
              <a:gd name="connsiteX24" fmla="*/ 2506213 w 2514969"/>
              <a:gd name="connsiteY24" fmla="*/ 235347 h 5410360"/>
              <a:gd name="connsiteX25" fmla="*/ 2513833 w 2514969"/>
              <a:gd name="connsiteY25" fmla="*/ 319167 h 5410360"/>
              <a:gd name="connsiteX26" fmla="*/ 2514785 w 2514969"/>
              <a:gd name="connsiteY26" fmla="*/ 324882 h 5410360"/>
              <a:gd name="connsiteX27" fmla="*/ 2514785 w 2514969"/>
              <a:gd name="connsiteY27" fmla="*/ 5052140 h 5410360"/>
              <a:gd name="connsiteX28" fmla="*/ 2506213 w 2514969"/>
              <a:gd name="connsiteY28" fmla="*/ 5174060 h 5410360"/>
              <a:gd name="connsiteX29" fmla="*/ 2324285 w 2514969"/>
              <a:gd name="connsiteY29" fmla="*/ 5390278 h 5410360"/>
              <a:gd name="connsiteX30" fmla="*/ 2201413 w 2514969"/>
              <a:gd name="connsiteY30" fmla="*/ 5409328 h 5410360"/>
              <a:gd name="connsiteX31" fmla="*/ 2049965 w 2514969"/>
              <a:gd name="connsiteY31" fmla="*/ 5409328 h 541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14969" h="5410360">
                <a:moveTo>
                  <a:pt x="2049965" y="5410280"/>
                </a:moveTo>
                <a:lnTo>
                  <a:pt x="313558" y="5410280"/>
                </a:lnTo>
                <a:cubicBezTo>
                  <a:pt x="271801" y="5411166"/>
                  <a:pt x="230214" y="5404718"/>
                  <a:pt x="190685" y="5391230"/>
                </a:cubicBezTo>
                <a:cubicBezTo>
                  <a:pt x="91625" y="5353130"/>
                  <a:pt x="30665" y="5280740"/>
                  <a:pt x="8758" y="5175012"/>
                </a:cubicBezTo>
                <a:cubicBezTo>
                  <a:pt x="2081" y="5134731"/>
                  <a:pt x="-789" y="5093907"/>
                  <a:pt x="185" y="5053093"/>
                </a:cubicBezTo>
                <a:lnTo>
                  <a:pt x="185" y="325835"/>
                </a:lnTo>
                <a:cubicBezTo>
                  <a:pt x="46" y="323881"/>
                  <a:pt x="373" y="321923"/>
                  <a:pt x="1138" y="320120"/>
                </a:cubicBezTo>
                <a:cubicBezTo>
                  <a:pt x="1267" y="292013"/>
                  <a:pt x="3816" y="263969"/>
                  <a:pt x="8758" y="236300"/>
                </a:cubicBezTo>
                <a:cubicBezTo>
                  <a:pt x="30665" y="130572"/>
                  <a:pt x="91625" y="58182"/>
                  <a:pt x="190685" y="20082"/>
                </a:cubicBezTo>
                <a:cubicBezTo>
                  <a:pt x="230214" y="6598"/>
                  <a:pt x="271801" y="149"/>
                  <a:pt x="313558" y="1032"/>
                </a:cubicBezTo>
                <a:lnTo>
                  <a:pt x="551683" y="1032"/>
                </a:lnTo>
                <a:cubicBezTo>
                  <a:pt x="585672" y="1017"/>
                  <a:pt x="613518" y="28020"/>
                  <a:pt x="614548" y="61992"/>
                </a:cubicBezTo>
                <a:cubicBezTo>
                  <a:pt x="614395" y="65827"/>
                  <a:pt x="614715" y="69666"/>
                  <a:pt x="615500" y="73422"/>
                </a:cubicBezTo>
                <a:lnTo>
                  <a:pt x="618358" y="105807"/>
                </a:lnTo>
                <a:cubicBezTo>
                  <a:pt x="625707" y="154532"/>
                  <a:pt x="663222" y="193194"/>
                  <a:pt x="711703" y="202010"/>
                </a:cubicBezTo>
                <a:cubicBezTo>
                  <a:pt x="722358" y="204273"/>
                  <a:pt x="733199" y="205548"/>
                  <a:pt x="744088" y="205820"/>
                </a:cubicBezTo>
                <a:lnTo>
                  <a:pt x="1771835" y="205820"/>
                </a:lnTo>
                <a:cubicBezTo>
                  <a:pt x="1782408" y="205490"/>
                  <a:pt x="1792924" y="204216"/>
                  <a:pt x="1803268" y="202010"/>
                </a:cubicBezTo>
                <a:cubicBezTo>
                  <a:pt x="1852045" y="193077"/>
                  <a:pt x="1889641" y="153949"/>
                  <a:pt x="1896613" y="104855"/>
                </a:cubicBezTo>
                <a:lnTo>
                  <a:pt x="1899470" y="72470"/>
                </a:lnTo>
                <a:cubicBezTo>
                  <a:pt x="1900261" y="68713"/>
                  <a:pt x="1900575" y="64875"/>
                  <a:pt x="1900423" y="61040"/>
                </a:cubicBezTo>
                <a:cubicBezTo>
                  <a:pt x="1901452" y="27067"/>
                  <a:pt x="1929303" y="65"/>
                  <a:pt x="1963288" y="80"/>
                </a:cubicBezTo>
                <a:lnTo>
                  <a:pt x="2201413" y="80"/>
                </a:lnTo>
                <a:cubicBezTo>
                  <a:pt x="2243170" y="-803"/>
                  <a:pt x="2284757" y="5645"/>
                  <a:pt x="2324285" y="19130"/>
                </a:cubicBezTo>
                <a:cubicBezTo>
                  <a:pt x="2423345" y="57230"/>
                  <a:pt x="2484305" y="129620"/>
                  <a:pt x="2506213" y="235347"/>
                </a:cubicBezTo>
                <a:cubicBezTo>
                  <a:pt x="2511156" y="263017"/>
                  <a:pt x="2513699" y="291060"/>
                  <a:pt x="2513833" y="319167"/>
                </a:cubicBezTo>
                <a:cubicBezTo>
                  <a:pt x="2514595" y="320970"/>
                  <a:pt x="2514928" y="322929"/>
                  <a:pt x="2514785" y="324882"/>
                </a:cubicBezTo>
                <a:lnTo>
                  <a:pt x="2514785" y="5052140"/>
                </a:lnTo>
                <a:cubicBezTo>
                  <a:pt x="2515757" y="5092955"/>
                  <a:pt x="2512890" y="5133779"/>
                  <a:pt x="2506213" y="5174060"/>
                </a:cubicBezTo>
                <a:cubicBezTo>
                  <a:pt x="2484305" y="5279787"/>
                  <a:pt x="2423345" y="5352178"/>
                  <a:pt x="2324285" y="5390278"/>
                </a:cubicBezTo>
                <a:cubicBezTo>
                  <a:pt x="2284757" y="5403765"/>
                  <a:pt x="2243170" y="5410213"/>
                  <a:pt x="2201413" y="5409328"/>
                </a:cubicBezTo>
                <a:lnTo>
                  <a:pt x="2049965" y="5409328"/>
                </a:lnTo>
                <a:close/>
              </a:path>
            </a:pathLst>
          </a:custGeom>
          <a:blipFill rotWithShape="1">
            <a:blip r:embed="rId219">
              <a:alphaModFix amt="100000"/>
            </a:blip>
            <a:srcRect l="0" t="0" r="0" b="0"/>
            <a:stretch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60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21">
            <a:alphaModFix amt="100000"/>
          </a:blip>
          <a:stretch/>
        </p:blipFill>
        <p:spPr>
          <a:xfrm>
            <a:off x="6172200" y="5905500"/>
            <a:ext cx="914400" cy="914400"/>
          </a:xfrm>
          <a:prstGeom prst="rect">
            <a:avLst/>
          </a:prstGeom>
        </p:spPr>
      </p:pic>
      <p:pic>
        <p:nvPicPr>
          <p:cNvPr id="606" name="icon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24">
            <a:alphaModFix amt="100000"/>
            <a:extLst>
              <a:ext uri="{54EB424E-5B63-484A-9D18-979EE1A75054}">
                <asvg:svgBlip xmlns:r="http://schemas.openxmlformats.org/officeDocument/2006/relationships" xmlns:asvg="http://schemas.microsoft.com/office/drawing/2016/SVG/main" r:embed="rId223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6400800" y="6134100"/>
            <a:ext cx="457200" cy="457200"/>
          </a:xfrm>
          <a:prstGeom prst="rect">
            <a:avLst/>
          </a:prstGeom>
        </p:spPr>
      </p:pic>
      <p:sp>
        <p:nvSpPr>
          <p:cNvPr id="608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315200" y="5980938"/>
            <a:ext cx="846296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WEB INTERFACE FOR UPLOADS</a:t>
            </a:r>
          </a:p>
        </p:txBody>
      </p:sp>
      <p:sp>
        <p:nvSpPr>
          <p:cNvPr id="610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315200" y="6387846"/>
            <a:ext cx="8462962" cy="3619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A user-friendly web interface that allows users to upload images and PDFs easily.</a:t>
            </a:r>
          </a:p>
        </p:txBody>
      </p:sp>
      <p:pic>
        <p:nvPicPr>
          <p:cNvPr id="61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26">
            <a:alphaModFix amt="100000"/>
          </a:blip>
          <a:stretch/>
        </p:blipFill>
        <p:spPr>
          <a:xfrm>
            <a:off x="6172200" y="7010400"/>
            <a:ext cx="914400" cy="914400"/>
          </a:xfrm>
          <a:prstGeom prst="rect">
            <a:avLst/>
          </a:prstGeom>
        </p:spPr>
      </p:pic>
      <p:pic>
        <p:nvPicPr>
          <p:cNvPr id="614" name="icon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29">
            <a:alphaModFix amt="100000"/>
            <a:extLst>
              <a:ext uri="{A0E117DF-9631-4F39-9F38-4CC3433DCF0C}">
                <asvg:svgBlip xmlns:r="http://schemas.openxmlformats.org/officeDocument/2006/relationships" xmlns:asvg="http://schemas.microsoft.com/office/drawing/2016/SVG/main" r:embed="rId228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6400800" y="7239000"/>
            <a:ext cx="457200" cy="457200"/>
          </a:xfrm>
          <a:prstGeom prst="rect">
            <a:avLst/>
          </a:prstGeom>
        </p:spPr>
      </p:pic>
      <p:sp>
        <p:nvSpPr>
          <p:cNvPr id="616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315200" y="7085838"/>
            <a:ext cx="84724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REAL-TIME PREDICTIONS</a:t>
            </a:r>
          </a:p>
        </p:txBody>
      </p:sp>
      <p:sp>
        <p:nvSpPr>
          <p:cNvPr id="618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315200" y="7492746"/>
            <a:ext cx="8472488" cy="3619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Displays predictions instantly after users upload files, enhancing user experience.</a:t>
            </a:r>
          </a:p>
        </p:txBody>
      </p:sp>
      <p:pic>
        <p:nvPicPr>
          <p:cNvPr id="62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31">
            <a:alphaModFix amt="100000"/>
          </a:blip>
          <a:stretch/>
        </p:blipFill>
        <p:spPr>
          <a:xfrm>
            <a:off x="6172200" y="8115300"/>
            <a:ext cx="914400" cy="914400"/>
          </a:xfrm>
          <a:prstGeom prst="rect">
            <a:avLst/>
          </a:prstGeom>
        </p:spPr>
      </p:pic>
      <p:pic>
        <p:nvPicPr>
          <p:cNvPr id="622" name="iconNode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34">
            <a:alphaModFix amt="100000"/>
            <a:extLst>
              <a:ext uri="{33A23FC9-29C6-47B5-A521-2DFB47BC19C1}">
                <asvg:svgBlip xmlns:r="http://schemas.openxmlformats.org/officeDocument/2006/relationships" xmlns:asvg="http://schemas.microsoft.com/office/drawing/2016/SVG/main" r:embed="rId233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6400800" y="8343900"/>
            <a:ext cx="457200" cy="457200"/>
          </a:xfrm>
          <a:prstGeom prst="rect">
            <a:avLst/>
          </a:prstGeom>
        </p:spPr>
      </p:pic>
      <p:sp>
        <p:nvSpPr>
          <p:cNvPr id="624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315200" y="8190738"/>
            <a:ext cx="907256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INTERACTIVE Q&amp;A PANEL</a:t>
            </a:r>
          </a:p>
        </p:txBody>
      </p:sp>
      <p:sp>
        <p:nvSpPr>
          <p:cNvPr id="626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315200" y="8597646"/>
            <a:ext cx="9072562" cy="3619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Users can engage with an interactive Q&amp;A panel for additional support and clarification.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1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38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3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40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32" name="coverimag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42">
            <a:alphaModFix amt="100000"/>
          </a:blip>
          <a:stretch/>
        </p:blipFill>
        <p:spPr>
          <a:xfrm>
            <a:off x="11199686" y="762000"/>
            <a:ext cx="6324600" cy="8763000"/>
          </a:xfrm>
          <a:prstGeom prst="rect">
            <a:avLst/>
          </a:prstGeom>
        </p:spPr>
      </p:pic>
      <p:pic>
        <p:nvPicPr>
          <p:cNvPr id="63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44">
            <a:alphaModFix amt="100000"/>
          </a:blip>
          <a:stretch/>
        </p:blipFill>
        <p:spPr>
          <a:xfrm>
            <a:off x="11199686" y="762000"/>
            <a:ext cx="1371600" cy="1371600"/>
          </a:xfrm>
          <a:prstGeom prst="rect">
            <a:avLst/>
          </a:prstGeom>
        </p:spPr>
      </p:pic>
      <p:sp>
        <p:nvSpPr>
          <p:cNvPr id="636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3310414"/>
            <a:ext cx="9710738" cy="1533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832"/>
              </a:lnSpc>
            </a:pPr>
            <a:r>
              <a:rPr lang="en-US" sz="54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EXPLORE FUTURE OPPORTUNITIES IN AI INTEGRATION</a:t>
            </a:r>
          </a:p>
        </p:txBody>
      </p:sp>
      <p:sp>
        <p:nvSpPr>
          <p:cNvPr id="638" name="SubTitl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4949952"/>
            <a:ext cx="9710738" cy="20383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92"/>
              </a:lnSpc>
            </a:pPr>
            <a:r>
              <a:rPr lang="en-US" sz="2100" spc="-42" dirty="0">
                <a:solidFill>
                  <a:srgbClr val="6C6C80">
                    <a:alpha val="100000"/>
                  </a:srgbClr>
                </a:solidFill>
                <a:latin typeface="Inter" panose="00000700000000000000" pitchFamily="2" charset="0"/>
              </a:rPr>
              <a:t>This project showcases an end-to-end AI assistant that integrates vision models, NLP, and generative AI for clinical decision-making, highlighting the transformative potential of AI in healthcare. Future enhancements may include support for multiple users, refined retrieval strategies, and seamless integration with hospital information systems.</a:t>
            </a:r>
          </a:p>
        </p:txBody>
      </p:sp>
      <p:pic>
        <p:nvPicPr>
          <p:cNvPr id="64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46">
            <a:alphaModFix amt="100000"/>
          </a:blip>
          <a:stretch/>
        </p:blipFill>
        <p:spPr>
          <a:xfrm>
            <a:off x="13887926" y="0"/>
            <a:ext cx="4400074" cy="3494769"/>
          </a:xfrm>
          <a:prstGeom prst="rect">
            <a:avLst/>
          </a:prstGeom>
        </p:spPr>
      </p:pic>
      <p:pic>
        <p:nvPicPr>
          <p:cNvPr id="64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48">
            <a:alphaModFix amt="100000"/>
          </a:blip>
          <a:stretch/>
        </p:blipFill>
        <p:spPr>
          <a:xfrm>
            <a:off x="8650910" y="6793355"/>
            <a:ext cx="5442037" cy="34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2.xml><?xml version="1.0" encoding="utf-8"?>
<p:sld xmlns:a16="http://schemas.microsoft.com/office/drawing/2014/main" xmlns:asvg="http://schemas.microsoft.com/office/drawing/2016/SVG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1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2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alphaModFix amt="100000"/>
          </a:blip>
          <a:stretch/>
        </p:blipFill>
        <p:spPr>
          <a:xfrm>
            <a:off x="0" y="0"/>
            <a:ext cx="2634371" cy="4113894"/>
          </a:xfrm>
          <a:prstGeom prst="rect">
            <a:avLst/>
          </a:prstGeom>
        </p:spPr>
      </p:pic>
      <p:pic>
        <p:nvPicPr>
          <p:cNvPr id="32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1">
            <a:alphaModFix amt="100000"/>
          </a:blip>
          <a:stretch/>
        </p:blipFill>
        <p:spPr>
          <a:xfrm>
            <a:off x="11849100" y="0"/>
            <a:ext cx="6438900" cy="10287000"/>
          </a:xfrm>
          <a:prstGeom prst="rect">
            <a:avLst/>
          </a:prstGeom>
        </p:spPr>
      </p:pic>
      <p:pic>
        <p:nvPicPr>
          <p:cNvPr id="323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alphaModFix amt="100000"/>
          </a:blip>
          <a:stretch/>
        </p:blipFill>
        <p:spPr>
          <a:xfrm>
            <a:off x="11849100" y="8439150"/>
            <a:ext cx="1847850" cy="1847850"/>
          </a:xfrm>
          <a:prstGeom prst="rect">
            <a:avLst/>
          </a:prstGeom>
        </p:spPr>
      </p:pic>
      <p:pic>
        <p:nvPicPr>
          <p:cNvPr id="32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5">
            <a:alphaModFix amt="100000"/>
          </a:blip>
          <a:stretch/>
        </p:blipFill>
        <p:spPr>
          <a:xfrm>
            <a:off x="762000" y="2533650"/>
            <a:ext cx="914400" cy="914400"/>
          </a:xfrm>
          <a:prstGeom prst="rect">
            <a:avLst/>
          </a:prstGeom>
        </p:spPr>
      </p:pic>
      <p:pic>
        <p:nvPicPr>
          <p:cNvPr id="327" name="icon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alphaModFix amt="100000"/>
          </a:blip>
          <a:stretch/>
        </p:blipFill>
        <p:spPr>
          <a:xfrm>
            <a:off x="944880" y="2716530"/>
            <a:ext cx="548545" cy="548545"/>
          </a:xfrm>
          <a:prstGeom prst="rect">
            <a:avLst/>
          </a:prstGeom>
        </p:spPr>
      </p:pic>
      <p:sp>
        <p:nvSpPr>
          <p:cNvPr id="329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3752850"/>
            <a:ext cx="49101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INTEGRATION OF AI AND IMAGING</a:t>
            </a:r>
          </a:p>
        </p:txBody>
      </p:sp>
      <p:sp>
        <p:nvSpPr>
          <p:cNvPr id="331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4159758"/>
            <a:ext cx="4910138" cy="723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Combines computer vision with generative AI for enhanced diagnostics.</a:t>
            </a:r>
          </a:p>
        </p:txBody>
      </p:sp>
      <p:pic>
        <p:nvPicPr>
          <p:cNvPr id="33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9">
            <a:alphaModFix amt="100000"/>
          </a:blip>
          <a:stretch/>
        </p:blipFill>
        <p:spPr>
          <a:xfrm>
            <a:off x="6172200" y="2533650"/>
            <a:ext cx="914400" cy="914400"/>
          </a:xfrm>
          <a:prstGeom prst="rect">
            <a:avLst/>
          </a:prstGeom>
        </p:spPr>
      </p:pic>
      <p:pic>
        <p:nvPicPr>
          <p:cNvPr id="335" name="icon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2">
            <a:alphaModFix amt="100000"/>
            <a:extLst>
              <a:ext uri="{C9AD0CA7-59F7-4961-A5DB-D2001DAFEADB}">
                <asvg:svgBlip xmlns:r="http://schemas.openxmlformats.org/officeDocument/2006/relationships" xmlns:asvg="http://schemas.microsoft.com/office/drawing/2016/SVG/main" r:embed="rId41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6355080" y="2716530"/>
            <a:ext cx="548545" cy="548545"/>
          </a:xfrm>
          <a:prstGeom prst="rect">
            <a:avLst/>
          </a:prstGeom>
        </p:spPr>
      </p:pic>
      <p:sp>
        <p:nvSpPr>
          <p:cNvPr id="337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172200" y="3752850"/>
            <a:ext cx="49101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MRI BRAIN TUMOR DIAGNOSTICS</a:t>
            </a:r>
          </a:p>
        </p:txBody>
      </p:sp>
      <p:sp>
        <p:nvSpPr>
          <p:cNvPr id="339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172200" y="4159758"/>
            <a:ext cx="4910138" cy="723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Assists clinicians in identifying brain tumors from MRI images effectively.</a:t>
            </a:r>
          </a:p>
        </p:txBody>
      </p:sp>
      <p:pic>
        <p:nvPicPr>
          <p:cNvPr id="34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4">
            <a:alphaModFix amt="100000"/>
          </a:blip>
          <a:stretch/>
        </p:blipFill>
        <p:spPr>
          <a:xfrm>
            <a:off x="762000" y="5410200"/>
            <a:ext cx="914400" cy="914400"/>
          </a:xfrm>
          <a:prstGeom prst="rect">
            <a:avLst/>
          </a:prstGeom>
        </p:spPr>
      </p:pic>
      <p:pic>
        <p:nvPicPr>
          <p:cNvPr id="343" name="iconNode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7">
            <a:alphaModFix amt="100000"/>
            <a:extLst>
              <a:ext uri="{1C7A27D6-E30D-4C5C-B0F6-A135721ED9BF}">
                <asvg:svgBlip xmlns:r="http://schemas.openxmlformats.org/officeDocument/2006/relationships" xmlns:asvg="http://schemas.microsoft.com/office/drawing/2016/SVG/main" r:embed="rId46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944880" y="5593080"/>
            <a:ext cx="548545" cy="548545"/>
          </a:xfrm>
          <a:prstGeom prst="rect">
            <a:avLst/>
          </a:prstGeom>
        </p:spPr>
      </p:pic>
      <p:sp>
        <p:nvSpPr>
          <p:cNvPr id="345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6629400"/>
            <a:ext cx="49101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INTERACTIVE CLINICAL Q&amp;A</a:t>
            </a:r>
          </a:p>
        </p:txBody>
      </p:sp>
      <p:sp>
        <p:nvSpPr>
          <p:cNvPr id="347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036308"/>
            <a:ext cx="4910138" cy="723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Answers clinical queries based on associated reports for clinicians.</a:t>
            </a:r>
          </a:p>
        </p:txBody>
      </p:sp>
      <p:pic>
        <p:nvPicPr>
          <p:cNvPr id="34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9">
            <a:alphaModFix amt="100000"/>
          </a:blip>
          <a:stretch/>
        </p:blipFill>
        <p:spPr>
          <a:xfrm>
            <a:off x="6172200" y="5410200"/>
            <a:ext cx="914400" cy="914400"/>
          </a:xfrm>
          <a:prstGeom prst="rect">
            <a:avLst/>
          </a:prstGeom>
        </p:spPr>
      </p:pic>
      <p:pic>
        <p:nvPicPr>
          <p:cNvPr id="351" name="iconNode3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1">
            <a:alphaModFix amt="100000"/>
          </a:blip>
          <a:stretch/>
        </p:blipFill>
        <p:spPr>
          <a:xfrm>
            <a:off x="6355080" y="5593080"/>
            <a:ext cx="548545" cy="548545"/>
          </a:xfrm>
          <a:prstGeom prst="rect">
            <a:avLst/>
          </a:prstGeom>
        </p:spPr>
      </p:pic>
      <p:sp>
        <p:nvSpPr>
          <p:cNvPr id="353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172200" y="6629400"/>
            <a:ext cx="49101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TECHNOLOGY STACK UTILIZATION</a:t>
            </a:r>
          </a:p>
        </p:txBody>
      </p:sp>
      <p:sp>
        <p:nvSpPr>
          <p:cNvPr id="355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172200" y="7036308"/>
            <a:ext cx="4910138" cy="723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Utilizes Streamlit, PyTorch, and Google's Gemini API for robust functionality.</a:t>
            </a:r>
          </a:p>
        </p:txBody>
      </p:sp>
      <p:sp>
        <p:nvSpPr>
          <p:cNvPr id="357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649200" y="723900"/>
            <a:ext cx="4872038" cy="6191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4704"/>
              </a:lnSpc>
            </a:pPr>
            <a:r>
              <a:rPr lang="en-US" sz="4200" dirty="0">
                <a:solidFill>
                  <a:srgbClr val="FFFFFF">
                    <a:alpha val="100000"/>
                  </a:srgbClr>
                </a:solidFill>
                <a:latin typeface="Big Shoulders Display ExtraBold" panose="00000700000000000000" pitchFamily="2" charset="0"/>
              </a:rPr>
              <a:t>PROJECT OVERVIEW</a:t>
            </a:r>
          </a:p>
        </p:txBody>
      </p:sp>
      <p:pic>
        <p:nvPicPr>
          <p:cNvPr id="35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3">
            <a:alphaModFix amt="100000"/>
          </a:blip>
          <a:stretch/>
        </p:blipFill>
        <p:spPr>
          <a:xfrm>
            <a:off x="15354776" y="6507605"/>
            <a:ext cx="2933224" cy="3779395"/>
          </a:xfrm>
          <a:prstGeom prst="rect">
            <a:avLst/>
          </a:prstGeom>
        </p:spPr>
      </p:pic>
      <p:sp>
        <p:nvSpPr>
          <p:cNvPr id="360" name="SubTitl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649200" y="1447800"/>
            <a:ext cx="48720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808"/>
              </a:lnSpc>
            </a:pPr>
            <a:r>
              <a:rPr lang="en-US" sz="1800" spc="-36" dirty="0">
                <a:solidFill>
                  <a:srgbClr val="FFFFFF">
                    <a:alpha val="100000"/>
                  </a:srgbClr>
                </a:solidFill>
                <a:latin typeface="Inter" panose="00000700000000000000" pitchFamily="2" charset="0"/>
              </a:rPr>
              <a:t>AI-Powered Clinical Assistant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7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6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9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6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1">
            <a:alphaModFix amt="100000"/>
          </a:blip>
          <a:stretch/>
        </p:blipFill>
        <p:spPr>
          <a:xfrm>
            <a:off x="0" y="7705874"/>
            <a:ext cx="2362200" cy="2581126"/>
          </a:xfrm>
          <a:prstGeom prst="rect">
            <a:avLst/>
          </a:prstGeom>
        </p:spPr>
      </p:pic>
      <p:pic>
        <p:nvPicPr>
          <p:cNvPr id="36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3">
            <a:alphaModFix amt="100000"/>
          </a:blip>
          <a:stretch/>
        </p:blipFill>
        <p:spPr>
          <a:xfrm>
            <a:off x="15564888" y="0"/>
            <a:ext cx="2723108" cy="2876550"/>
          </a:xfrm>
          <a:prstGeom prst="rect">
            <a:avLst/>
          </a:prstGeom>
        </p:spPr>
      </p:pic>
      <p:pic>
        <p:nvPicPr>
          <p:cNvPr id="368" name="428f8d1e-6481-4659-a16d-d49b5bc83b16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5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70" name="image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7">
            <a:alphaModFix amt="100000"/>
          </a:blip>
          <a:stretch/>
        </p:blipFill>
        <p:spPr>
          <a:xfrm>
            <a:off x="762000" y="6486525"/>
            <a:ext cx="895350" cy="895350"/>
          </a:xfrm>
          <a:prstGeom prst="rect">
            <a:avLst/>
          </a:prstGeom>
        </p:spPr>
      </p:pic>
      <p:sp>
        <p:nvSpPr>
          <p:cNvPr id="372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644670"/>
            <a:ext cx="38242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MRI IMAGE CLASSIFICATION</a:t>
            </a:r>
          </a:p>
        </p:txBody>
      </p:sp>
      <p:sp>
        <p:nvSpPr>
          <p:cNvPr id="373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8089678"/>
            <a:ext cx="3824288" cy="1076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Utilizes a Vision Transformer (ViT) for accurate analysis of MRI images to assist in diagnosis.</a:t>
            </a:r>
          </a:p>
        </p:txBody>
      </p:sp>
      <p:pic>
        <p:nvPicPr>
          <p:cNvPr id="374" name="image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9">
            <a:alphaModFix amt="100000"/>
          </a:blip>
          <a:stretch/>
        </p:blipFill>
        <p:spPr>
          <a:xfrm>
            <a:off x="5086350" y="6486525"/>
            <a:ext cx="895350" cy="895350"/>
          </a:xfrm>
          <a:prstGeom prst="rect">
            <a:avLst/>
          </a:prstGeom>
        </p:spPr>
      </p:pic>
      <p:sp>
        <p:nvSpPr>
          <p:cNvPr id="376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086350" y="7644670"/>
            <a:ext cx="38242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PDF TEXT EXTRACTION</a:t>
            </a:r>
          </a:p>
        </p:txBody>
      </p:sp>
      <p:sp>
        <p:nvSpPr>
          <p:cNvPr id="377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086350" y="8089678"/>
            <a:ext cx="3824288" cy="1076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Extracts relevant text from clinical reports, enhancing context understanding for users.</a:t>
            </a:r>
          </a:p>
        </p:txBody>
      </p:sp>
      <p:pic>
        <p:nvPicPr>
          <p:cNvPr id="378" name="imageNode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71">
            <a:alphaModFix amt="100000"/>
          </a:blip>
          <a:stretch/>
        </p:blipFill>
        <p:spPr>
          <a:xfrm>
            <a:off x="9410700" y="6486525"/>
            <a:ext cx="895350" cy="895350"/>
          </a:xfrm>
          <a:prstGeom prst="rect">
            <a:avLst/>
          </a:prstGeom>
        </p:spPr>
      </p:pic>
      <p:sp>
        <p:nvSpPr>
          <p:cNvPr id="380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410700" y="7644670"/>
            <a:ext cx="38242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GENERATIVE AI Q&amp;A</a:t>
            </a:r>
          </a:p>
        </p:txBody>
      </p:sp>
      <p:sp>
        <p:nvSpPr>
          <p:cNvPr id="381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410700" y="8089678"/>
            <a:ext cx="3824288" cy="1438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Employs Generative AI for interactive clinical question and answer functionalities to support healthcare professionals.</a:t>
            </a:r>
          </a:p>
        </p:txBody>
      </p:sp>
      <p:pic>
        <p:nvPicPr>
          <p:cNvPr id="382" name="imageNode3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73">
            <a:alphaModFix amt="100000"/>
          </a:blip>
          <a:stretch/>
        </p:blipFill>
        <p:spPr>
          <a:xfrm>
            <a:off x="13735050" y="6486525"/>
            <a:ext cx="895350" cy="895350"/>
          </a:xfrm>
          <a:prstGeom prst="rect">
            <a:avLst/>
          </a:prstGeom>
        </p:spPr>
      </p:pic>
      <p:sp>
        <p:nvSpPr>
          <p:cNvPr id="384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735050" y="7644670"/>
            <a:ext cx="38242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WEB INTERFACE WITH STREAMLIT</a:t>
            </a:r>
          </a:p>
        </p:txBody>
      </p:sp>
      <p:sp>
        <p:nvSpPr>
          <p:cNvPr id="385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735050" y="8089678"/>
            <a:ext cx="3824288" cy="1076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Features a user-friendly web interface built on Streamlit to facilitate easy access to AI tools.</a:t>
            </a:r>
          </a:p>
        </p:txBody>
      </p:sp>
      <p:sp>
        <p:nvSpPr>
          <p:cNvPr id="386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23900"/>
            <a:ext cx="16797338" cy="6191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4704"/>
              </a:lnSpc>
            </a:pPr>
            <a:r>
              <a:rPr lang="en-US" sz="42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SYSTEM ARCHITECTURE OVERVIEW</a:t>
            </a:r>
          </a:p>
        </p:txBody>
      </p:sp>
      <p:sp>
        <p:nvSpPr>
          <p:cNvPr id="388" name="SubTitl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1447800"/>
            <a:ext cx="167973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6C6C80">
                    <a:alpha val="100000"/>
                  </a:srgbClr>
                </a:solidFill>
                <a:latin typeface="Inter" panose="00000700000000000000" pitchFamily="2" charset="0"/>
              </a:rPr>
              <a:t>Integrating AI for Brain Tumor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4.xml><?xml version="1.0" encoding="utf-8"?>
<p:sld xmlns:a16="http://schemas.microsoft.com/office/drawing/2014/main" xmlns:asvg="http://schemas.microsoft.com/office/drawing/2016/SVG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7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9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9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9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1">
            <a:alphaModFix amt="100000"/>
          </a:blip>
          <a:stretch/>
        </p:blipFill>
        <p:spPr>
          <a:xfrm>
            <a:off x="0" y="7705874"/>
            <a:ext cx="2362200" cy="2581126"/>
          </a:xfrm>
          <a:prstGeom prst="rect">
            <a:avLst/>
          </a:prstGeom>
        </p:spPr>
      </p:pic>
      <p:pic>
        <p:nvPicPr>
          <p:cNvPr id="39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3">
            <a:alphaModFix amt="100000"/>
          </a:blip>
          <a:stretch/>
        </p:blipFill>
        <p:spPr>
          <a:xfrm>
            <a:off x="15564888" y="0"/>
            <a:ext cx="2723108" cy="2876550"/>
          </a:xfrm>
          <a:prstGeom prst="rect">
            <a:avLst/>
          </a:prstGeom>
        </p:spPr>
      </p:pic>
      <p:pic>
        <p:nvPicPr>
          <p:cNvPr id="396" name="svg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6">
            <a:alphaModFix amt="100000"/>
            <a:extLst>
              <a:ext uri="{39065ECA-95EB-4CC0-8D84-BDA67AA0A183}">
                <asvg:svgBlip xmlns:r="http://schemas.openxmlformats.org/officeDocument/2006/relationships" xmlns:asvg="http://schemas.microsoft.com/office/drawing/2016/SVG/main" r:embed="rId85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762000" y="2286000"/>
            <a:ext cx="16764000" cy="7239000"/>
          </a:xfrm>
          <a:prstGeom prst="rect">
            <a:avLst/>
          </a:prstGeom>
        </p:spPr>
      </p:pic>
      <p:sp>
        <p:nvSpPr>
          <p:cNvPr id="397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2744438"/>
            <a:ext cx="509111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PRE-TRAINED VISION TRANSFORMER MODEL</a:t>
            </a:r>
          </a:p>
        </p:txBody>
      </p:sp>
      <p:sp>
        <p:nvSpPr>
          <p:cNvPr id="398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3151346"/>
            <a:ext cx="5091112" cy="1076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The base model is a ViT pre-trained on ImageNet1K dataset for robust feature extraction.</a:t>
            </a:r>
          </a:p>
        </p:txBody>
      </p:sp>
      <p:sp>
        <p:nvSpPr>
          <p:cNvPr id="399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455366" y="3345275"/>
            <a:ext cx="51006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FINE-TUNING FOR TUMOR CLASSIFICATION</a:t>
            </a:r>
          </a:p>
        </p:txBody>
      </p:sp>
      <p:sp>
        <p:nvSpPr>
          <p:cNvPr id="400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455366" y="3752183"/>
            <a:ext cx="5100638" cy="1076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Model adapted to classify MRI images into four categories: glioma, meningioma, pituitary tumor, or no tumor.</a:t>
            </a:r>
          </a:p>
        </p:txBody>
      </p:sp>
      <p:sp>
        <p:nvSpPr>
          <p:cNvPr id="401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455366" y="6776276"/>
            <a:ext cx="51006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OUTPUT LAYER CUSTOMIZED</a:t>
            </a:r>
          </a:p>
        </p:txBody>
      </p:sp>
      <p:sp>
        <p:nvSpPr>
          <p:cNvPr id="402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455366" y="7183184"/>
            <a:ext cx="5100638" cy="723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The classification head replaced with a linear layer mapping to four tumor classes.</a:t>
            </a:r>
          </a:p>
        </p:txBody>
      </p:sp>
      <p:sp>
        <p:nvSpPr>
          <p:cNvPr id="403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578947"/>
            <a:ext cx="509111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MODEL EVALUATION MODE ENABLED</a:t>
            </a:r>
          </a:p>
        </p:txBody>
      </p:sp>
      <p:sp>
        <p:nvSpPr>
          <p:cNvPr id="404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985855"/>
            <a:ext cx="5091112" cy="1076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Model set to evaluation mode to ensure consistent inference behavior during classification.</a:t>
            </a:r>
          </a:p>
        </p:txBody>
      </p:sp>
      <p:sp>
        <p:nvSpPr>
          <p:cNvPr id="405" name="Primary Heading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5162264"/>
            <a:ext cx="509111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TUMOR CLASSES DEFINED</a:t>
            </a:r>
          </a:p>
        </p:txBody>
      </p:sp>
      <p:sp>
        <p:nvSpPr>
          <p:cNvPr id="406" name="Description of a primary heading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5569172"/>
            <a:ext cx="5091112" cy="1076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Four tumor categories used: glioma_tumor, meningioma_tumor, no_tumor, and pituitary_tumor.</a:t>
            </a:r>
          </a:p>
        </p:txBody>
      </p:sp>
      <p:sp>
        <p:nvSpPr>
          <p:cNvPr id="407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23900"/>
            <a:ext cx="15197138" cy="6191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4704"/>
              </a:lnSpc>
            </a:pPr>
            <a:r>
              <a:rPr lang="en-US" sz="42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MRI IMAGE CLASSIFICATION USING VISION TRANSFORMER</a:t>
            </a:r>
          </a:p>
        </p:txBody>
      </p:sp>
      <p:sp>
        <p:nvSpPr>
          <p:cNvPr id="409" name="SubTitl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1447800"/>
            <a:ext cx="151971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6C6C80">
                    <a:alpha val="100000"/>
                  </a:srgbClr>
                </a:solidFill>
                <a:latin typeface="Inter" panose="00000700000000000000" pitchFamily="2" charset="0"/>
              </a:rPr>
              <a:t>Fine-tuned ViT model classifies MRI scans into tumor categories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5.xml><?xml version="1.0" encoding="utf-8"?>
<p:sld xmlns:a16="http://schemas.microsoft.com/office/drawing/2014/main" xmlns:asvg="http://schemas.microsoft.com/office/drawing/2016/SVG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0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1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2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1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4">
            <a:alphaModFix amt="100000"/>
          </a:blip>
          <a:stretch/>
        </p:blipFill>
        <p:spPr>
          <a:xfrm>
            <a:off x="0" y="7705874"/>
            <a:ext cx="2362200" cy="2581126"/>
          </a:xfrm>
          <a:prstGeom prst="rect">
            <a:avLst/>
          </a:prstGeom>
        </p:spPr>
      </p:pic>
      <p:pic>
        <p:nvPicPr>
          <p:cNvPr id="41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6">
            <a:alphaModFix amt="100000"/>
          </a:blip>
          <a:stretch/>
        </p:blipFill>
        <p:spPr>
          <a:xfrm>
            <a:off x="15564888" y="0"/>
            <a:ext cx="2723108" cy="2876550"/>
          </a:xfrm>
          <a:prstGeom prst="rect">
            <a:avLst/>
          </a:prstGeom>
        </p:spPr>
      </p:pic>
      <p:pic>
        <p:nvPicPr>
          <p:cNvPr id="41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8">
            <a:alphaModFix amt="100000"/>
          </a:blip>
          <a:stretch/>
        </p:blipFill>
        <p:spPr>
          <a:xfrm>
            <a:off x="762000" y="2286000"/>
            <a:ext cx="3105150" cy="4895850"/>
          </a:xfrm>
          <a:prstGeom prst="rect">
            <a:avLst/>
          </a:prstGeom>
        </p:spPr>
      </p:pic>
      <p:pic>
        <p:nvPicPr>
          <p:cNvPr id="419" name="icon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1">
            <a:alphaModFix amt="100000"/>
            <a:extLst>
              <a:ext uri="{474EF089-1DA2-43A3-A6F1-F06DA4486ABC}">
                <asvg:svgBlip xmlns:r="http://schemas.openxmlformats.org/officeDocument/2006/relationships" xmlns:asvg="http://schemas.microsoft.com/office/drawing/2016/SVG/main" r:embed="rId100"/>
                <a14:useLocalDpi xmlns:a14="http://schemas.microsoft.com/office/drawing/2010/main" val="0"/>
              </a:ext>
            </a:extLst>
          </a:blip>
          <a:srcRect l="-67" t="0" r="-67" b="0"/>
          <a:stretch/>
        </p:blipFill>
        <p:spPr>
          <a:xfrm>
            <a:off x="1694593" y="3754755"/>
            <a:ext cx="1243489" cy="1958245"/>
          </a:xfrm>
          <a:prstGeom prst="rect">
            <a:avLst/>
          </a:prstGeom>
        </p:spPr>
      </p:pic>
      <p:sp>
        <p:nvSpPr>
          <p:cNvPr id="421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620000"/>
            <a:ext cx="31384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CONVERTS IMAGE TO GRAYSCALE</a:t>
            </a:r>
          </a:p>
        </p:txBody>
      </p:sp>
      <p:sp>
        <p:nvSpPr>
          <p:cNvPr id="423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8103108"/>
            <a:ext cx="3138488" cy="1076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Initial step converts the uploaded image to grayscale to reduce dimensionality.</a:t>
            </a:r>
          </a:p>
        </p:txBody>
      </p:sp>
      <p:pic>
        <p:nvPicPr>
          <p:cNvPr id="42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3">
            <a:alphaModFix amt="100000"/>
          </a:blip>
          <a:stretch/>
        </p:blipFill>
        <p:spPr>
          <a:xfrm>
            <a:off x="4175760" y="2286000"/>
            <a:ext cx="3105150" cy="4895850"/>
          </a:xfrm>
          <a:prstGeom prst="rect">
            <a:avLst/>
          </a:prstGeom>
        </p:spPr>
      </p:pic>
      <p:pic>
        <p:nvPicPr>
          <p:cNvPr id="427" name="icon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6">
            <a:alphaModFix amt="100000"/>
            <a:extLst>
              <a:ext uri="{D4670577-2848-4B06-A0D1-0B3E77D1FF1A}">
                <asvg:svgBlip xmlns:r="http://schemas.openxmlformats.org/officeDocument/2006/relationships" xmlns:asvg="http://schemas.microsoft.com/office/drawing/2016/SVG/main" r:embed="rId105"/>
                <a14:useLocalDpi xmlns:a14="http://schemas.microsoft.com/office/drawing/2010/main" val="0"/>
              </a:ext>
            </a:extLst>
          </a:blip>
          <a:srcRect l="-67" t="0" r="-67" b="0"/>
          <a:stretch/>
        </p:blipFill>
        <p:spPr>
          <a:xfrm>
            <a:off x="5108353" y="3754755"/>
            <a:ext cx="1243489" cy="1958245"/>
          </a:xfrm>
          <a:prstGeom prst="rect">
            <a:avLst/>
          </a:prstGeom>
        </p:spPr>
      </p:pic>
      <p:sp>
        <p:nvSpPr>
          <p:cNvPr id="429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4175760" y="7620000"/>
            <a:ext cx="3138488" cy="6667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RESIZING TO STANDARD DIMENSIONS</a:t>
            </a:r>
          </a:p>
        </p:txBody>
      </p:sp>
      <p:sp>
        <p:nvSpPr>
          <p:cNvPr id="431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4175760" y="8433816"/>
            <a:ext cx="3138488" cy="1076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The image is resized to 128x128 pixels, ensuring uniformity across inputs.</a:t>
            </a:r>
          </a:p>
        </p:txBody>
      </p:sp>
      <p:pic>
        <p:nvPicPr>
          <p:cNvPr id="43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8">
            <a:alphaModFix amt="100000"/>
          </a:blip>
          <a:stretch/>
        </p:blipFill>
        <p:spPr>
          <a:xfrm>
            <a:off x="7589520" y="2286000"/>
            <a:ext cx="3105150" cy="4895850"/>
          </a:xfrm>
          <a:prstGeom prst="rect">
            <a:avLst/>
          </a:prstGeom>
        </p:spPr>
      </p:pic>
      <p:pic>
        <p:nvPicPr>
          <p:cNvPr id="435" name="iconNode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1">
            <a:alphaModFix amt="100000"/>
            <a:extLst>
              <a:ext uri="{B0F72F0B-7C97-42DA-BB45-90FC1395ECE5}">
                <asvg:svgBlip xmlns:r="http://schemas.openxmlformats.org/officeDocument/2006/relationships" xmlns:asvg="http://schemas.microsoft.com/office/drawing/2016/SVG/main" r:embed="rId110"/>
                <a14:useLocalDpi xmlns:a14="http://schemas.microsoft.com/office/drawing/2010/main" val="0"/>
              </a:ext>
            </a:extLst>
          </a:blip>
          <a:srcRect l="-67" t="0" r="-67" b="0"/>
          <a:stretch/>
        </p:blipFill>
        <p:spPr>
          <a:xfrm>
            <a:off x="8522113" y="3754755"/>
            <a:ext cx="1243489" cy="1958245"/>
          </a:xfrm>
          <a:prstGeom prst="rect">
            <a:avLst/>
          </a:prstGeom>
        </p:spPr>
      </p:pic>
      <p:sp>
        <p:nvSpPr>
          <p:cNvPr id="437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89520" y="7620000"/>
            <a:ext cx="31384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EXPANDING DIMENSIONS</a:t>
            </a:r>
          </a:p>
        </p:txBody>
      </p:sp>
      <p:sp>
        <p:nvSpPr>
          <p:cNvPr id="439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89520" y="8103108"/>
            <a:ext cx="3138488" cy="1076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Dimensions are expanded to create compatibility with model input requirements.</a:t>
            </a:r>
          </a:p>
        </p:txBody>
      </p:sp>
      <p:pic>
        <p:nvPicPr>
          <p:cNvPr id="44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3">
            <a:alphaModFix amt="100000"/>
          </a:blip>
          <a:stretch/>
        </p:blipFill>
        <p:spPr>
          <a:xfrm>
            <a:off x="11003280" y="2286000"/>
            <a:ext cx="3105150" cy="4895850"/>
          </a:xfrm>
          <a:prstGeom prst="rect">
            <a:avLst/>
          </a:prstGeom>
        </p:spPr>
      </p:pic>
      <p:pic>
        <p:nvPicPr>
          <p:cNvPr id="443" name="iconNode3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6">
            <a:alphaModFix amt="100000"/>
            <a:extLst>
              <a:ext uri="{CED10CE9-3741-4C79-A50E-225D12E3BA94}">
                <asvg:svgBlip xmlns:r="http://schemas.openxmlformats.org/officeDocument/2006/relationships" xmlns:asvg="http://schemas.microsoft.com/office/drawing/2016/SVG/main" r:embed="rId115"/>
                <a14:useLocalDpi xmlns:a14="http://schemas.microsoft.com/office/drawing/2010/main" val="0"/>
              </a:ext>
            </a:extLst>
          </a:blip>
          <a:srcRect l="-67" t="0" r="-67" b="0"/>
          <a:stretch/>
        </p:blipFill>
        <p:spPr>
          <a:xfrm>
            <a:off x="11935873" y="3754755"/>
            <a:ext cx="1243489" cy="1958245"/>
          </a:xfrm>
          <a:prstGeom prst="rect">
            <a:avLst/>
          </a:prstGeom>
        </p:spPr>
      </p:pic>
      <p:sp>
        <p:nvSpPr>
          <p:cNvPr id="445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003280" y="7620000"/>
            <a:ext cx="31384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NORMALIZATION</a:t>
            </a:r>
          </a:p>
        </p:txBody>
      </p:sp>
      <p:sp>
        <p:nvSpPr>
          <p:cNvPr id="447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003280" y="8103108"/>
            <a:ext cx="3138488" cy="1076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Pixel values are normalized to a range of 0 to 1, facilitating better model performance.</a:t>
            </a:r>
          </a:p>
        </p:txBody>
      </p:sp>
      <p:pic>
        <p:nvPicPr>
          <p:cNvPr id="44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8">
            <a:alphaModFix amt="100000"/>
          </a:blip>
          <a:stretch/>
        </p:blipFill>
        <p:spPr>
          <a:xfrm>
            <a:off x="14416830" y="2286000"/>
            <a:ext cx="3105150" cy="4895850"/>
          </a:xfrm>
          <a:prstGeom prst="rect">
            <a:avLst/>
          </a:prstGeom>
        </p:spPr>
      </p:pic>
      <p:pic>
        <p:nvPicPr>
          <p:cNvPr id="451" name="iconNode4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21">
            <a:alphaModFix amt="100000"/>
            <a:extLst>
              <a:ext uri="{7910D09B-2699-4B56-8C4B-3E7F6B2C85E6}">
                <asvg:svgBlip xmlns:r="http://schemas.openxmlformats.org/officeDocument/2006/relationships" xmlns:asvg="http://schemas.microsoft.com/office/drawing/2016/SVG/main" r:embed="rId120"/>
                <a14:useLocalDpi xmlns:a14="http://schemas.microsoft.com/office/drawing/2010/main" val="0"/>
              </a:ext>
            </a:extLst>
          </a:blip>
          <a:srcRect l="-102" t="0" r="-102" b="0"/>
          <a:stretch/>
        </p:blipFill>
        <p:spPr>
          <a:xfrm>
            <a:off x="15349633" y="3753707"/>
            <a:ext cx="1243489" cy="1956911"/>
          </a:xfrm>
          <a:prstGeom prst="rect">
            <a:avLst/>
          </a:prstGeom>
        </p:spPr>
      </p:pic>
      <p:sp>
        <p:nvSpPr>
          <p:cNvPr id="453" name="Primary Heading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4416945" y="7616571"/>
            <a:ext cx="31384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CONVERSION TO TENSOR</a:t>
            </a:r>
          </a:p>
        </p:txBody>
      </p:sp>
      <p:sp>
        <p:nvSpPr>
          <p:cNvPr id="455" name="Description of a primary heading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4416945" y="8099679"/>
            <a:ext cx="3138488" cy="1438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Finally, the image is transformed into a tensor suitable for the model inference.</a:t>
            </a:r>
          </a:p>
        </p:txBody>
      </p:sp>
      <p:sp>
        <p:nvSpPr>
          <p:cNvPr id="457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23900"/>
            <a:ext cx="15197138" cy="6191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4704"/>
              </a:lnSpc>
            </a:pPr>
            <a:r>
              <a:rPr lang="en-US" sz="42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IMAGE PREPROCESSING</a:t>
            </a:r>
          </a:p>
        </p:txBody>
      </p:sp>
      <p:sp>
        <p:nvSpPr>
          <p:cNvPr id="459" name="SubTitl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1447800"/>
            <a:ext cx="151971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6C6C80">
                    <a:alpha val="100000"/>
                  </a:srgbClr>
                </a:solidFill>
                <a:latin typeface="Inter" panose="00000700000000000000" pitchFamily="2" charset="0"/>
              </a:rPr>
              <a:t>Preparing MRI Images for Inference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25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6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27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6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29">
            <a:alphaModFix amt="100000"/>
          </a:blip>
          <a:stretch/>
        </p:blipFill>
        <p:spPr>
          <a:xfrm>
            <a:off x="0" y="0"/>
            <a:ext cx="2634371" cy="4113894"/>
          </a:xfrm>
          <a:prstGeom prst="rect">
            <a:avLst/>
          </a:prstGeom>
        </p:spPr>
      </p:pic>
      <p:pic>
        <p:nvPicPr>
          <p:cNvPr id="46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1">
            <a:alphaModFix amt="100000"/>
          </a:blip>
          <a:stretch/>
        </p:blipFill>
        <p:spPr>
          <a:xfrm>
            <a:off x="11849100" y="0"/>
            <a:ext cx="6438900" cy="10287000"/>
          </a:xfrm>
          <a:prstGeom prst="rect">
            <a:avLst/>
          </a:prstGeom>
        </p:spPr>
      </p:pic>
      <p:pic>
        <p:nvPicPr>
          <p:cNvPr id="468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3">
            <a:alphaModFix amt="100000"/>
          </a:blip>
          <a:stretch/>
        </p:blipFill>
        <p:spPr>
          <a:xfrm>
            <a:off x="11849100" y="8439150"/>
            <a:ext cx="1847850" cy="1847850"/>
          </a:xfrm>
          <a:prstGeom prst="rect">
            <a:avLst/>
          </a:prstGeom>
        </p:spPr>
      </p:pic>
      <p:pic>
        <p:nvPicPr>
          <p:cNvPr id="47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5">
            <a:alphaModFix amt="100000"/>
          </a:blip>
          <a:stretch/>
        </p:blipFill>
        <p:spPr>
          <a:xfrm>
            <a:off x="762000" y="2624423"/>
            <a:ext cx="419100" cy="419100"/>
          </a:xfrm>
          <a:prstGeom prst="rect">
            <a:avLst/>
          </a:prstGeom>
        </p:spPr>
      </p:pic>
      <p:sp>
        <p:nvSpPr>
          <p:cNvPr id="472" name="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91350" y="2668905"/>
            <a:ext cx="19526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1732" dirty="0">
                <a:solidFill>
                  <a:srgbClr val="FFFFFF">
                    <a:alpha val="100000"/>
                  </a:srgbClr>
                </a:solidFill>
                <a:latin typeface="Big Shoulders Display ExtraBold" panose="00000700000000000000" pitchFamily="2" charset="0"/>
              </a:rPr>
              <a:t>01</a:t>
            </a:r>
          </a:p>
        </p:txBody>
      </p:sp>
      <p:sp>
        <p:nvSpPr>
          <p:cNvPr id="474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485900" y="2624423"/>
            <a:ext cx="95964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INPUT IMAGE TENSOR PROCESSING</a:t>
            </a:r>
          </a:p>
        </p:txBody>
      </p:sp>
      <p:sp>
        <p:nvSpPr>
          <p:cNvPr id="476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485900" y="3031331"/>
            <a:ext cx="9596438" cy="3619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The pre-processed image tensor is fed into the AI model for tumor classification inference.</a:t>
            </a:r>
          </a:p>
        </p:txBody>
      </p:sp>
      <p:pic>
        <p:nvPicPr>
          <p:cNvPr id="47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7">
            <a:alphaModFix amt="100000"/>
          </a:blip>
          <a:stretch/>
        </p:blipFill>
        <p:spPr>
          <a:xfrm>
            <a:off x="762000" y="3692747"/>
            <a:ext cx="419100" cy="419100"/>
          </a:xfrm>
          <a:prstGeom prst="rect">
            <a:avLst/>
          </a:prstGeom>
        </p:spPr>
      </p:pic>
      <p:sp>
        <p:nvSpPr>
          <p:cNvPr id="480" name="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69156" y="3737229"/>
            <a:ext cx="2428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1732" dirty="0">
                <a:solidFill>
                  <a:srgbClr val="FFFFFF">
                    <a:alpha val="100000"/>
                  </a:srgbClr>
                </a:solidFill>
                <a:latin typeface="Big Shoulders Display ExtraBold" panose="00000700000000000000" pitchFamily="2" charset="0"/>
              </a:rPr>
              <a:t>02</a:t>
            </a:r>
          </a:p>
        </p:txBody>
      </p:sp>
      <p:sp>
        <p:nvSpPr>
          <p:cNvPr id="482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485900" y="3692747"/>
            <a:ext cx="95964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MODEL OUTPUT AND PROBABILITY SCORES</a:t>
            </a:r>
          </a:p>
        </p:txBody>
      </p:sp>
      <p:sp>
        <p:nvSpPr>
          <p:cNvPr id="484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485900" y="4099655"/>
            <a:ext cx="9596438" cy="723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Model generates raw output logits which are converted into probability scores via softmax function.</a:t>
            </a:r>
          </a:p>
        </p:txBody>
      </p:sp>
      <p:pic>
        <p:nvPicPr>
          <p:cNvPr id="48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9">
            <a:alphaModFix amt="100000"/>
          </a:blip>
          <a:stretch/>
        </p:blipFill>
        <p:spPr>
          <a:xfrm>
            <a:off x="762000" y="5117592"/>
            <a:ext cx="419100" cy="419100"/>
          </a:xfrm>
          <a:prstGeom prst="rect">
            <a:avLst/>
          </a:prstGeom>
        </p:spPr>
      </p:pic>
      <p:sp>
        <p:nvSpPr>
          <p:cNvPr id="488" name="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67632" y="5162074"/>
            <a:ext cx="2428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1732" dirty="0">
                <a:solidFill>
                  <a:srgbClr val="FFFFFF">
                    <a:alpha val="100000"/>
                  </a:srgbClr>
                </a:solidFill>
                <a:latin typeface="Big Shoulders Display ExtraBold" panose="00000700000000000000" pitchFamily="2" charset="0"/>
              </a:rPr>
              <a:t>03</a:t>
            </a:r>
          </a:p>
        </p:txBody>
      </p:sp>
      <p:sp>
        <p:nvSpPr>
          <p:cNvPr id="490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485900" y="5117592"/>
            <a:ext cx="95964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PREDICTION WITH HIGHEST CONFIDENCE</a:t>
            </a:r>
          </a:p>
        </p:txBody>
      </p:sp>
      <p:sp>
        <p:nvSpPr>
          <p:cNvPr id="492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485900" y="5524500"/>
            <a:ext cx="9596438" cy="723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The index of highest probability determines tumor class prediction along with confidence percentage.</a:t>
            </a:r>
          </a:p>
        </p:txBody>
      </p:sp>
      <p:pic>
        <p:nvPicPr>
          <p:cNvPr id="49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41">
            <a:alphaModFix amt="100000"/>
          </a:blip>
          <a:stretch/>
        </p:blipFill>
        <p:spPr>
          <a:xfrm>
            <a:off x="762000" y="6542532"/>
            <a:ext cx="419100" cy="419100"/>
          </a:xfrm>
          <a:prstGeom prst="rect">
            <a:avLst/>
          </a:prstGeom>
        </p:spPr>
      </p:pic>
      <p:sp>
        <p:nvSpPr>
          <p:cNvPr id="496" name="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66680" y="6587014"/>
            <a:ext cx="2428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1732" dirty="0">
                <a:solidFill>
                  <a:srgbClr val="FFFFFF">
                    <a:alpha val="100000"/>
                  </a:srgbClr>
                </a:solidFill>
                <a:latin typeface="Big Shoulders Display ExtraBold" panose="00000700000000000000" pitchFamily="2" charset="0"/>
              </a:rPr>
              <a:t>04</a:t>
            </a:r>
          </a:p>
        </p:txBody>
      </p:sp>
      <p:sp>
        <p:nvSpPr>
          <p:cNvPr id="498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485900" y="6542532"/>
            <a:ext cx="95964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CLASSIFICATION FUNCTION LOGIC</a:t>
            </a:r>
          </a:p>
        </p:txBody>
      </p:sp>
      <p:sp>
        <p:nvSpPr>
          <p:cNvPr id="500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485900" y="6949345"/>
            <a:ext cx="9596438" cy="723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The classify function applies no-gradient mode, computes softmax, finds max index, and returns class and confidence.</a:t>
            </a:r>
          </a:p>
        </p:txBody>
      </p:sp>
      <p:sp>
        <p:nvSpPr>
          <p:cNvPr id="502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649200" y="731425"/>
            <a:ext cx="4872038" cy="12096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4704"/>
              </a:lnSpc>
            </a:pPr>
            <a:r>
              <a:rPr lang="en-US" sz="4200" dirty="0">
                <a:solidFill>
                  <a:srgbClr val="FFFFFF">
                    <a:alpha val="100000"/>
                  </a:srgbClr>
                </a:solidFill>
                <a:latin typeface="Big Shoulders Display ExtraBold" panose="00000700000000000000" pitchFamily="2" charset="0"/>
              </a:rPr>
              <a:t>MODEL INFERENCE AND TUMOR PREDICTION</a:t>
            </a:r>
          </a:p>
        </p:txBody>
      </p:sp>
      <p:pic>
        <p:nvPicPr>
          <p:cNvPr id="50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43">
            <a:alphaModFix amt="100000"/>
          </a:blip>
          <a:stretch/>
        </p:blipFill>
        <p:spPr>
          <a:xfrm>
            <a:off x="15354776" y="6507605"/>
            <a:ext cx="2933224" cy="3779395"/>
          </a:xfrm>
          <a:prstGeom prst="rect">
            <a:avLst/>
          </a:prstGeom>
        </p:spPr>
      </p:pic>
      <p:sp>
        <p:nvSpPr>
          <p:cNvPr id="505" name="SubTitl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649200" y="2057400"/>
            <a:ext cx="4872038" cy="1057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808"/>
              </a:lnSpc>
            </a:pPr>
            <a:r>
              <a:rPr lang="en-US" sz="1800" spc="-36" dirty="0">
                <a:solidFill>
                  <a:srgbClr val="FFFFFF">
                    <a:alpha val="100000"/>
                  </a:srgbClr>
                </a:solidFill>
                <a:latin typeface="Inter" panose="00000700000000000000" pitchFamily="2" charset="0"/>
              </a:rPr>
              <a:t>Understanding the process of passing image tensors through AI model to classify brain tumors with confidence scoring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47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1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49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11" name="a54b65a7-e23a-4cae-b7a0-801c853ab145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51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1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53">
            <a:alphaModFix amt="100000"/>
          </a:blip>
          <a:stretch/>
        </p:blipFill>
        <p:spPr>
          <a:xfrm>
            <a:off x="5562600" y="1138238"/>
            <a:ext cx="4324350" cy="3086100"/>
          </a:xfrm>
          <a:prstGeom prst="rect">
            <a:avLst/>
          </a:prstGeom>
          <a:effectLst>
            <a:outerShdw blurRad="381000" dist="0" dir="27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51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55">
            <a:alphaModFix amt="100000"/>
          </a:blip>
          <a:stretch/>
        </p:blipFill>
        <p:spPr>
          <a:xfrm>
            <a:off x="5867400" y="1443038"/>
            <a:ext cx="457200" cy="457200"/>
          </a:xfrm>
          <a:prstGeom prst="rect">
            <a:avLst/>
          </a:prstGeom>
        </p:spPr>
      </p:pic>
      <p:sp>
        <p:nvSpPr>
          <p:cNvPr id="515" name="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008465" y="1491520"/>
            <a:ext cx="20478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1890" dirty="0">
                <a:solidFill>
                  <a:srgbClr val="204ECF">
                    <a:alpha val="100000"/>
                  </a:srgbClr>
                </a:solidFill>
                <a:latin typeface="Big Shoulders Display ExtraBold" panose="00000700000000000000" pitchFamily="2" charset="0"/>
              </a:rPr>
              <a:t>01</a:t>
            </a:r>
          </a:p>
        </p:txBody>
      </p:sp>
      <p:sp>
        <p:nvSpPr>
          <p:cNvPr id="516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867400" y="2090738"/>
            <a:ext cx="37480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FFFFFF">
                    <a:alpha val="100000"/>
                  </a:srgbClr>
                </a:solidFill>
                <a:latin typeface="Big Shoulders Display ExtraBold" panose="00000700000000000000" pitchFamily="2" charset="0"/>
              </a:rPr>
              <a:t>PURPOSE OF EXTRACTION</a:t>
            </a:r>
          </a:p>
        </p:txBody>
      </p:sp>
      <p:sp>
        <p:nvSpPr>
          <p:cNvPr id="517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867400" y="2497646"/>
            <a:ext cx="3748088" cy="1076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FFFFFF">
                    <a:alpha val="100000"/>
                  </a:srgbClr>
                </a:solidFill>
                <a:latin typeface="Inter" panose="00000700000000000000" pitchFamily="2" charset="0"/>
              </a:rPr>
              <a:t>Extract text from uploaded clinical PDFs to provide context for clinical questions and answers.</a:t>
            </a:r>
          </a:p>
        </p:txBody>
      </p:sp>
      <p:pic>
        <p:nvPicPr>
          <p:cNvPr id="51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57">
            <a:alphaModFix amt="100000"/>
          </a:blip>
          <a:stretch/>
        </p:blipFill>
        <p:spPr>
          <a:xfrm>
            <a:off x="13243655" y="2018348"/>
            <a:ext cx="4324350" cy="3086100"/>
          </a:xfrm>
          <a:prstGeom prst="rect">
            <a:avLst/>
          </a:prstGeom>
          <a:effectLst>
            <a:outerShdw blurRad="381000" dist="0" dir="27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51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59">
            <a:alphaModFix amt="100000"/>
          </a:blip>
          <a:stretch/>
        </p:blipFill>
        <p:spPr>
          <a:xfrm>
            <a:off x="13548455" y="2323148"/>
            <a:ext cx="457200" cy="457200"/>
          </a:xfrm>
          <a:prstGeom prst="rect">
            <a:avLst/>
          </a:prstGeom>
        </p:spPr>
      </p:pic>
      <p:sp>
        <p:nvSpPr>
          <p:cNvPr id="520" name="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665327" y="2371630"/>
            <a:ext cx="252412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1890" dirty="0">
                <a:solidFill>
                  <a:srgbClr val="204ECF">
                    <a:alpha val="100000"/>
                  </a:srgbClr>
                </a:solidFill>
                <a:latin typeface="Big Shoulders Display ExtraBold" panose="00000700000000000000" pitchFamily="2" charset="0"/>
              </a:rPr>
              <a:t>02</a:t>
            </a:r>
          </a:p>
        </p:txBody>
      </p:sp>
      <p:sp>
        <p:nvSpPr>
          <p:cNvPr id="521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548455" y="2970848"/>
            <a:ext cx="37480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FFFFFF">
                    <a:alpha val="100000"/>
                  </a:srgbClr>
                </a:solidFill>
                <a:latin typeface="Big Shoulders Display ExtraBold" panose="00000700000000000000" pitchFamily="2" charset="0"/>
              </a:rPr>
              <a:t>EXTRACTION METHOD</a:t>
            </a:r>
          </a:p>
        </p:txBody>
      </p:sp>
      <p:sp>
        <p:nvSpPr>
          <p:cNvPr id="522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548455" y="3377756"/>
            <a:ext cx="3748088" cy="1076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FFFFFF">
                    <a:alpha val="100000"/>
                  </a:srgbClr>
                </a:solidFill>
                <a:latin typeface="Inter" panose="00000700000000000000" pitchFamily="2" charset="0"/>
              </a:rPr>
              <a:t>Uses Python code leveraging fitz (PyMuPDF) to read and parse each page's text from PDF streams.</a:t>
            </a:r>
          </a:p>
        </p:txBody>
      </p:sp>
      <p:pic>
        <p:nvPicPr>
          <p:cNvPr id="52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61">
            <a:alphaModFix amt="100000"/>
          </a:blip>
          <a:stretch/>
        </p:blipFill>
        <p:spPr>
          <a:xfrm>
            <a:off x="5802511" y="5976491"/>
            <a:ext cx="4324350" cy="3086100"/>
          </a:xfrm>
          <a:prstGeom prst="rect">
            <a:avLst/>
          </a:prstGeom>
          <a:effectLst>
            <a:outerShdw blurRad="381000" dist="0" dir="27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52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63">
            <a:alphaModFix amt="100000"/>
          </a:blip>
          <a:stretch/>
        </p:blipFill>
        <p:spPr>
          <a:xfrm>
            <a:off x="6107430" y="6281356"/>
            <a:ext cx="457200" cy="457200"/>
          </a:xfrm>
          <a:prstGeom prst="rect">
            <a:avLst/>
          </a:prstGeom>
        </p:spPr>
      </p:pic>
      <p:sp>
        <p:nvSpPr>
          <p:cNvPr id="525" name="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222682" y="6329839"/>
            <a:ext cx="2619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1890" dirty="0">
                <a:solidFill>
                  <a:srgbClr val="204ECF">
                    <a:alpha val="100000"/>
                  </a:srgbClr>
                </a:solidFill>
                <a:latin typeface="Big Shoulders Display ExtraBold" panose="00000700000000000000" pitchFamily="2" charset="0"/>
              </a:rPr>
              <a:t>03</a:t>
            </a:r>
          </a:p>
        </p:txBody>
      </p:sp>
      <p:sp>
        <p:nvSpPr>
          <p:cNvPr id="526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107430" y="6929056"/>
            <a:ext cx="37480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FFFFFF">
                    <a:alpha val="100000"/>
                  </a:srgbClr>
                </a:solidFill>
                <a:latin typeface="Big Shoulders Display ExtraBold" panose="00000700000000000000" pitchFamily="2" charset="0"/>
              </a:rPr>
              <a:t>ERROR HANDLING</a:t>
            </a:r>
          </a:p>
        </p:txBody>
      </p:sp>
      <p:sp>
        <p:nvSpPr>
          <p:cNvPr id="527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107430" y="7335964"/>
            <a:ext cx="3748088" cy="1438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FFFFFF">
                    <a:alpha val="100000"/>
                  </a:srgbClr>
                </a:solidFill>
                <a:latin typeface="Inter" panose="00000700000000000000" pitchFamily="2" charset="0"/>
              </a:rPr>
              <a:t>Captures exceptions during extraction and returns an error message for debugging or user feedback.</a:t>
            </a:r>
          </a:p>
        </p:txBody>
      </p:sp>
      <p:pic>
        <p:nvPicPr>
          <p:cNvPr id="52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65">
            <a:alphaModFix amt="100000"/>
          </a:blip>
          <a:stretch/>
        </p:blipFill>
        <p:spPr>
          <a:xfrm>
            <a:off x="13003625" y="6240590"/>
            <a:ext cx="4324350" cy="3086100"/>
          </a:xfrm>
          <a:prstGeom prst="rect">
            <a:avLst/>
          </a:prstGeom>
          <a:effectLst>
            <a:outerShdw blurRad="381000" dist="0" dir="27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52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67">
            <a:alphaModFix amt="100000"/>
          </a:blip>
          <a:stretch/>
        </p:blipFill>
        <p:spPr>
          <a:xfrm>
            <a:off x="13308425" y="6545390"/>
            <a:ext cx="457200" cy="457200"/>
          </a:xfrm>
          <a:prstGeom prst="rect">
            <a:avLst/>
          </a:prstGeom>
        </p:spPr>
      </p:pic>
      <p:sp>
        <p:nvSpPr>
          <p:cNvPr id="530" name="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422630" y="6593872"/>
            <a:ext cx="2619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1890" dirty="0">
                <a:solidFill>
                  <a:srgbClr val="204ECF">
                    <a:alpha val="100000"/>
                  </a:srgbClr>
                </a:solidFill>
                <a:latin typeface="Big Shoulders Display ExtraBold" panose="00000700000000000000" pitchFamily="2" charset="0"/>
              </a:rPr>
              <a:t>04</a:t>
            </a:r>
          </a:p>
        </p:txBody>
      </p:sp>
      <p:sp>
        <p:nvSpPr>
          <p:cNvPr id="531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308425" y="7193090"/>
            <a:ext cx="37480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FFFFFF">
                    <a:alpha val="100000"/>
                  </a:srgbClr>
                </a:solidFill>
                <a:latin typeface="Big Shoulders Display ExtraBold" panose="00000700000000000000" pitchFamily="2" charset="0"/>
              </a:rPr>
              <a:t>INTEGRATION BENEFIT</a:t>
            </a:r>
          </a:p>
        </p:txBody>
      </p:sp>
      <p:sp>
        <p:nvSpPr>
          <p:cNvPr id="532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308425" y="7599998"/>
            <a:ext cx="3748088" cy="1438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FFFFFF">
                    <a:alpha val="100000"/>
                  </a:srgbClr>
                </a:solidFill>
                <a:latin typeface="Inter" panose="00000700000000000000" pitchFamily="2" charset="0"/>
              </a:rPr>
              <a:t>Provides extracted text as context input to clinical AI models, enabling more accurate and relevant answers.</a:t>
            </a:r>
          </a:p>
        </p:txBody>
      </p:sp>
      <p:sp>
        <p:nvSpPr>
          <p:cNvPr id="533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4114800"/>
            <a:ext cx="4224338" cy="12096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4704"/>
              </a:lnSpc>
            </a:pPr>
            <a:r>
              <a:rPr lang="en-US" sz="42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PDF CLINICAL REPORT EXTRACTION</a:t>
            </a:r>
          </a:p>
        </p:txBody>
      </p:sp>
      <p:pic>
        <p:nvPicPr>
          <p:cNvPr id="53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69">
            <a:alphaModFix amt="100000"/>
          </a:blip>
          <a:stretch/>
        </p:blipFill>
        <p:spPr>
          <a:xfrm>
            <a:off x="0" y="6507605"/>
            <a:ext cx="2939171" cy="3779395"/>
          </a:xfrm>
          <a:prstGeom prst="rect">
            <a:avLst/>
          </a:prstGeom>
        </p:spPr>
      </p:pic>
      <p:sp>
        <p:nvSpPr>
          <p:cNvPr id="536" name="SubTitl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5410200"/>
            <a:ext cx="4224338" cy="7048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6C6C80">
                    <a:alpha val="100000"/>
                  </a:srgbClr>
                </a:solidFill>
                <a:latin typeface="Inter" panose="00000700000000000000" pitchFamily="2" charset="0"/>
              </a:rPr>
              <a:t>Extracting text from clinical PDF files to enable context-aware Q&amp;A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8.xml><?xml version="1.0" encoding="utf-8"?>
<p:sld xmlns:a16="http://schemas.microsoft.com/office/drawing/2014/main" xmlns:asvg="http://schemas.microsoft.com/office/drawing/2016/SVG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73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4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75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4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77">
            <a:alphaModFix amt="100000"/>
          </a:blip>
          <a:stretch/>
        </p:blipFill>
        <p:spPr>
          <a:xfrm>
            <a:off x="15354595" y="6820347"/>
            <a:ext cx="2933403" cy="3466653"/>
          </a:xfrm>
          <a:prstGeom prst="rect">
            <a:avLst/>
          </a:prstGeom>
        </p:spPr>
      </p:pic>
      <p:pic>
        <p:nvPicPr>
          <p:cNvPr id="54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79">
            <a:alphaModFix amt="100000"/>
          </a:blip>
          <a:stretch/>
        </p:blipFill>
        <p:spPr>
          <a:xfrm>
            <a:off x="0" y="0"/>
            <a:ext cx="18151526" cy="10287000"/>
          </a:xfrm>
          <a:prstGeom prst="rect">
            <a:avLst/>
          </a:prstGeom>
        </p:spPr>
      </p:pic>
      <p:pic>
        <p:nvPicPr>
          <p:cNvPr id="54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81">
            <a:alphaModFix amt="100000"/>
          </a:blip>
          <a:stretch/>
        </p:blipFill>
        <p:spPr>
          <a:xfrm>
            <a:off x="11391043" y="1192816"/>
            <a:ext cx="1371600" cy="1371600"/>
          </a:xfrm>
          <a:prstGeom prst="rect">
            <a:avLst/>
          </a:prstGeom>
        </p:spPr>
      </p:pic>
      <p:pic>
        <p:nvPicPr>
          <p:cNvPr id="547" name="icon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83">
            <a:alphaModFix amt="100000"/>
          </a:blip>
          <a:stretch/>
        </p:blipFill>
        <p:spPr>
          <a:xfrm>
            <a:off x="11733943" y="1535716"/>
            <a:ext cx="685800" cy="685800"/>
          </a:xfrm>
          <a:prstGeom prst="rect">
            <a:avLst/>
          </a:prstGeom>
        </p:spPr>
      </p:pic>
      <p:sp>
        <p:nvSpPr>
          <p:cNvPr id="549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353193" y="955834"/>
            <a:ext cx="4014788" cy="6667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INTEGRATES MRI PREDICTIONS AND CONFIDENCE</a:t>
            </a:r>
          </a:p>
        </p:txBody>
      </p:sp>
      <p:sp>
        <p:nvSpPr>
          <p:cNvPr id="550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353193" y="1731550"/>
            <a:ext cx="4014788" cy="1076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The prompt includes MRI prediction results with confidence scores to guide AI interpretation.</a:t>
            </a:r>
          </a:p>
        </p:txBody>
      </p:sp>
      <p:pic>
        <p:nvPicPr>
          <p:cNvPr id="55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85">
            <a:alphaModFix amt="100000"/>
          </a:blip>
          <a:stretch/>
        </p:blipFill>
        <p:spPr>
          <a:xfrm>
            <a:off x="9648825" y="3414712"/>
            <a:ext cx="1371600" cy="1371600"/>
          </a:xfrm>
          <a:prstGeom prst="rect">
            <a:avLst/>
          </a:prstGeom>
        </p:spPr>
      </p:pic>
      <p:pic>
        <p:nvPicPr>
          <p:cNvPr id="553" name="icon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87">
            <a:alphaModFix amt="100000"/>
          </a:blip>
          <a:stretch/>
        </p:blipFill>
        <p:spPr>
          <a:xfrm>
            <a:off x="9991725" y="3757612"/>
            <a:ext cx="685800" cy="685800"/>
          </a:xfrm>
          <a:prstGeom prst="rect">
            <a:avLst/>
          </a:prstGeom>
        </p:spPr>
      </p:pic>
      <p:sp>
        <p:nvSpPr>
          <p:cNvPr id="555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610975" y="3343084"/>
            <a:ext cx="472916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INCORPORATES PATIENT REPORT CONTEXT</a:t>
            </a:r>
          </a:p>
        </p:txBody>
      </p:sp>
      <p:sp>
        <p:nvSpPr>
          <p:cNvPr id="556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610975" y="3788092"/>
            <a:ext cx="4729162" cy="1076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Relevant excerpts from clinical reports are added to enrich the AI's understanding of the case.</a:t>
            </a:r>
          </a:p>
        </p:txBody>
      </p:sp>
      <p:pic>
        <p:nvPicPr>
          <p:cNvPr id="55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89">
            <a:alphaModFix amt="100000"/>
          </a:blip>
          <a:stretch/>
        </p:blipFill>
        <p:spPr>
          <a:xfrm>
            <a:off x="7906512" y="5636704"/>
            <a:ext cx="1371600" cy="1371600"/>
          </a:xfrm>
          <a:prstGeom prst="rect">
            <a:avLst/>
          </a:prstGeom>
        </p:spPr>
      </p:pic>
      <p:pic>
        <p:nvPicPr>
          <p:cNvPr id="559" name="iconNode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92">
            <a:alphaModFix amt="100000"/>
            <a:extLst>
              <a:ext uri="{1734EB8C-DBB8-41E0-9DCF-D2FD924C0505}">
                <asvg:svgBlip xmlns:r="http://schemas.openxmlformats.org/officeDocument/2006/relationships" xmlns:asvg="http://schemas.microsoft.com/office/drawing/2016/SVG/main" r:embed="rId191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8249412" y="5979604"/>
            <a:ext cx="685800" cy="685800"/>
          </a:xfrm>
          <a:prstGeom prst="rect">
            <a:avLst/>
          </a:prstGeom>
        </p:spPr>
      </p:pic>
      <p:sp>
        <p:nvSpPr>
          <p:cNvPr id="561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868662" y="5636704"/>
            <a:ext cx="545306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INCLUDES USER QUESTIONS EXPLICITLY</a:t>
            </a:r>
          </a:p>
        </p:txBody>
      </p:sp>
      <p:sp>
        <p:nvSpPr>
          <p:cNvPr id="562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868662" y="6081712"/>
            <a:ext cx="5453062" cy="723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User queries are directly embedded in the prompt to tailor AI responses precisely to the inquiry.</a:t>
            </a:r>
          </a:p>
        </p:txBody>
      </p:sp>
      <p:pic>
        <p:nvPicPr>
          <p:cNvPr id="56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94">
            <a:alphaModFix amt="100000"/>
          </a:blip>
          <a:stretch/>
        </p:blipFill>
        <p:spPr>
          <a:xfrm>
            <a:off x="6164199" y="7893368"/>
            <a:ext cx="1371600" cy="1371600"/>
          </a:xfrm>
          <a:prstGeom prst="rect">
            <a:avLst/>
          </a:prstGeom>
        </p:spPr>
      </p:pic>
      <p:pic>
        <p:nvPicPr>
          <p:cNvPr id="565" name="iconNode3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96">
            <a:alphaModFix amt="100000"/>
          </a:blip>
          <a:stretch/>
        </p:blipFill>
        <p:spPr>
          <a:xfrm>
            <a:off x="6507099" y="8236268"/>
            <a:ext cx="685800" cy="685800"/>
          </a:xfrm>
          <a:prstGeom prst="rect">
            <a:avLst/>
          </a:prstGeom>
        </p:spPr>
      </p:pic>
      <p:sp>
        <p:nvSpPr>
          <p:cNvPr id="567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126349" y="7893368"/>
            <a:ext cx="575786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STRUCTURED PROMPT FOR GENERATIVE AI</a:t>
            </a:r>
          </a:p>
        </p:txBody>
      </p:sp>
      <p:sp>
        <p:nvSpPr>
          <p:cNvPr id="568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126349" y="8338280"/>
            <a:ext cx="5757862" cy="723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The final prompt is a formatted string combining all elements for effective AI clinical assistance.</a:t>
            </a:r>
          </a:p>
        </p:txBody>
      </p:sp>
      <p:sp>
        <p:nvSpPr>
          <p:cNvPr id="569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23900"/>
            <a:ext cx="8377238" cy="6191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4704"/>
              </a:lnSpc>
            </a:pPr>
            <a:r>
              <a:rPr lang="en-US" sz="4200" dirty="0">
                <a:solidFill>
                  <a:srgbClr val="FFFFFF">
                    <a:alpha val="100000"/>
                  </a:srgbClr>
                </a:solidFill>
                <a:latin typeface="Big Shoulders Display ExtraBold" panose="00000700000000000000" pitchFamily="2" charset="0"/>
              </a:rPr>
              <a:t>PROMPT ENGINEERING FOR CLINICAL AI Q&amp;A</a:t>
            </a:r>
          </a:p>
        </p:txBody>
      </p:sp>
      <p:sp>
        <p:nvSpPr>
          <p:cNvPr id="571" name="SubTitl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1447800"/>
            <a:ext cx="8377238" cy="7048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FFFFFF">
                    <a:alpha val="100000"/>
                  </a:srgbClr>
                </a:solidFill>
                <a:latin typeface="Inter" panose="00000700000000000000" pitchFamily="2" charset="0"/>
              </a:rPr>
              <a:t>Combining MRI predictions, context, and user questions to optimize AI responses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9.xml><?xml version="1.0" encoding="utf-8"?>
<p:sld xmlns:a16="http://schemas.microsoft.com/office/drawing/2014/main" xmlns:asvg="http://schemas.microsoft.com/office/drawing/2016/SVG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00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7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02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7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04">
            <a:alphaModFix amt="100000"/>
          </a:blip>
          <a:stretch/>
        </p:blipFill>
        <p:spPr>
          <a:xfrm>
            <a:off x="0" y="7705874"/>
            <a:ext cx="2362200" cy="2581126"/>
          </a:xfrm>
          <a:prstGeom prst="rect">
            <a:avLst/>
          </a:prstGeom>
        </p:spPr>
      </p:pic>
      <p:pic>
        <p:nvPicPr>
          <p:cNvPr id="57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06">
            <a:alphaModFix amt="100000"/>
          </a:blip>
          <a:stretch/>
        </p:blipFill>
        <p:spPr>
          <a:xfrm>
            <a:off x="15564888" y="0"/>
            <a:ext cx="2723108" cy="2876550"/>
          </a:xfrm>
          <a:prstGeom prst="rect">
            <a:avLst/>
          </a:prstGeom>
        </p:spPr>
      </p:pic>
      <p:pic>
        <p:nvPicPr>
          <p:cNvPr id="579" name="svg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09">
            <a:alphaModFix amt="100000"/>
            <a:extLst>
              <a:ext uri="{48FDA999-8AB5-4CC7-AC24-9EB2322149B5}">
                <asvg:svgBlip xmlns:r="http://schemas.openxmlformats.org/officeDocument/2006/relationships" xmlns:asvg="http://schemas.microsoft.com/office/drawing/2016/SVG/main" r:embed="rId208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4953000" y="2286000"/>
            <a:ext cx="8382000" cy="7239000"/>
          </a:xfrm>
          <a:prstGeom prst="rect">
            <a:avLst/>
          </a:prstGeom>
        </p:spPr>
      </p:pic>
      <p:sp>
        <p:nvSpPr>
          <p:cNvPr id="580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2989326"/>
            <a:ext cx="509111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GOOGLE GEMINI POWERS ANSWER GENERATION</a:t>
            </a:r>
          </a:p>
        </p:txBody>
      </p:sp>
      <p:sp>
        <p:nvSpPr>
          <p:cNvPr id="581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3396234"/>
            <a:ext cx="5091112" cy="1076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Utilizes Gemini model 1.5 Flash to generate relevant and accurate answers to clinical queries.</a:t>
            </a:r>
          </a:p>
        </p:txBody>
      </p:sp>
      <p:sp>
        <p:nvSpPr>
          <p:cNvPr id="582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452985" y="4437126"/>
            <a:ext cx="511016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INPUTS: MRI PREDICTIONS AND REPORTS</a:t>
            </a:r>
          </a:p>
        </p:txBody>
      </p:sp>
      <p:sp>
        <p:nvSpPr>
          <p:cNvPr id="583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452985" y="4844034"/>
            <a:ext cx="5110162" cy="1076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Combines MRI brain tumor classification outputs with clinical report context for comprehensive Q&amp;A.</a:t>
            </a:r>
          </a:p>
        </p:txBody>
      </p:sp>
      <p:sp>
        <p:nvSpPr>
          <p:cNvPr id="584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452985" y="7511034"/>
            <a:ext cx="511016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AI FUNCTION PROCESSES IMAGE AND PROMPT</a:t>
            </a:r>
          </a:p>
        </p:txBody>
      </p:sp>
      <p:sp>
        <p:nvSpPr>
          <p:cNvPr id="585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452985" y="7917942"/>
            <a:ext cx="5110162" cy="723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Code snippet defines ask_gemini that generates answers using both visual and text inputs.</a:t>
            </a:r>
          </a:p>
        </p:txBody>
      </p:sp>
      <p:sp>
        <p:nvSpPr>
          <p:cNvPr id="586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5884926"/>
            <a:ext cx="509111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604"/>
              </a:lnSpc>
            </a:pPr>
            <a:r>
              <a:rPr lang="en-US" sz="21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CONTEXT-AWARE CLINICAL ASSISTANT</a:t>
            </a:r>
          </a:p>
        </p:txBody>
      </p:sp>
      <p:sp>
        <p:nvSpPr>
          <p:cNvPr id="587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6291834"/>
            <a:ext cx="5091112" cy="1076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808"/>
              </a:lnSpc>
            </a:pPr>
            <a:r>
              <a:rPr lang="en-US" sz="1800" spc="-36" dirty="0">
                <a:solidFill>
                  <a:srgbClr val="07071B">
                    <a:alpha val="100000"/>
                  </a:srgbClr>
                </a:solidFill>
                <a:latin typeface="Inter" panose="00000700000000000000" pitchFamily="2" charset="0"/>
              </a:rPr>
              <a:t>System enables clinicians to query brain tumor info intelligently with integrated imaging and report data.</a:t>
            </a:r>
          </a:p>
        </p:txBody>
      </p:sp>
      <p:sp>
        <p:nvSpPr>
          <p:cNvPr id="588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23900"/>
            <a:ext cx="15197138" cy="6191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4704"/>
              </a:lnSpc>
            </a:pPr>
            <a:r>
              <a:rPr lang="en-US" sz="4200" dirty="0">
                <a:solidFill>
                  <a:srgbClr val="07071B">
                    <a:alpha val="100000"/>
                  </a:srgbClr>
                </a:solidFill>
                <a:latin typeface="Big Shoulders Display ExtraBold" panose="00000700000000000000" pitchFamily="2" charset="0"/>
              </a:rPr>
              <a:t>GENERATIVE AI Q&amp;A INTEGRATION</a:t>
            </a:r>
          </a:p>
        </p:txBody>
      </p:sp>
      <p:sp>
        <p:nvSpPr>
          <p:cNvPr id="590" name="SubTitl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1447800"/>
            <a:ext cx="151971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36" dirty="0">
                <a:solidFill>
                  <a:srgbClr val="6C6C80">
                    <a:alpha val="100000"/>
                  </a:srgbClr>
                </a:solidFill>
                <a:latin typeface="Inter" panose="00000700000000000000" pitchFamily="2" charset="0"/>
              </a:rPr>
              <a:t>Leveraging Google Gemini for Context-Aware Clinical Answers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Exporter Version: 2.0.5.5, docId: 19526214, orderId: 8965841</dc:title>
  <dc:creator>Presentations.AI Exporter</dc:creator>
  <lastModifiedBy>Presentations.AI Exporter</lastModifiedBy>
  <revision>1</revision>
  <dcterms:created xsi:type="dcterms:W3CDTF">2025-06-26T16:55:35.0000000Z</dcterms:created>
  <dcterms:modified xsi:type="dcterms:W3CDTF">2025-06-26T16:55:35.0000000Z</dcterms:modified>
</coreProperties>
</file>