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90"/>
  </p:notesMasterIdLst>
  <p:sldIdLst>
    <p:sldId id="256" r:id="rId2"/>
    <p:sldId id="260" r:id="rId3"/>
    <p:sldId id="262" r:id="rId4"/>
    <p:sldId id="263" r:id="rId5"/>
    <p:sldId id="264" r:id="rId6"/>
    <p:sldId id="265" r:id="rId7"/>
    <p:sldId id="259" r:id="rId8"/>
    <p:sldId id="266" r:id="rId9"/>
    <p:sldId id="268" r:id="rId10"/>
    <p:sldId id="269" r:id="rId11"/>
    <p:sldId id="347" r:id="rId12"/>
    <p:sldId id="348" r:id="rId13"/>
    <p:sldId id="346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9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9" r:id="rId41"/>
    <p:sldId id="300" r:id="rId42"/>
    <p:sldId id="301" r:id="rId43"/>
    <p:sldId id="302" r:id="rId44"/>
    <p:sldId id="303" r:id="rId45"/>
    <p:sldId id="306" r:id="rId46"/>
    <p:sldId id="304" r:id="rId47"/>
    <p:sldId id="314" r:id="rId48"/>
    <p:sldId id="316" r:id="rId49"/>
    <p:sldId id="315" r:id="rId50"/>
    <p:sldId id="318" r:id="rId51"/>
    <p:sldId id="319" r:id="rId52"/>
    <p:sldId id="320" r:id="rId53"/>
    <p:sldId id="349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55" r:id="rId62"/>
    <p:sldId id="305" r:id="rId63"/>
    <p:sldId id="307" r:id="rId64"/>
    <p:sldId id="312" r:id="rId65"/>
    <p:sldId id="313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51" r:id="rId83"/>
    <p:sldId id="352" r:id="rId84"/>
    <p:sldId id="353" r:id="rId85"/>
    <p:sldId id="354" r:id="rId86"/>
    <p:sldId id="344" r:id="rId87"/>
    <p:sldId id="345" r:id="rId88"/>
    <p:sldId id="310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1B2"/>
    <a:srgbClr val="420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customXml" Target="../customXml/item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9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customXml" Target="../customXml/item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2657-F949-4EB0-8214-8326A5CBD4FD}" type="datetimeFigureOut">
              <a:rPr lang="en-US" smtClean="0"/>
              <a:t>26-Aug-20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0525F-52E0-4DF5-8F06-12AA7BDE7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4B7C-78FE-41F8-9ED2-ADBDDA9DE3CA}" type="datetime1">
              <a:rPr lang="en-US" smtClean="0"/>
              <a:t>26-Aug-20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4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1C26-9B01-4994-8F61-A641C35A28A0}" type="datetime1">
              <a:rPr lang="en-US" smtClean="0"/>
              <a:t>26-Aug-20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99-8452-4809-B305-4591E7E75DE6}" type="datetime1">
              <a:rPr lang="en-US" smtClean="0"/>
              <a:t>26-Aug-20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7CE7-A0F4-4634-BD93-8831D0F1C4FF}" type="datetime1">
              <a:rPr lang="en-US" smtClean="0"/>
              <a:t>26-Aug-20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85E9-0FA5-458D-B085-5514D578EFAD}" type="datetime1">
              <a:rPr lang="en-US" smtClean="0"/>
              <a:t>26-Aug-20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C947-DF96-4C8F-B648-B9795ED65CD9}" type="datetime1">
              <a:rPr lang="en-US" smtClean="0"/>
              <a:t>26-Aug-20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1DFB-9622-4FA4-921D-17BD1EABB3ED}" type="datetime1">
              <a:rPr lang="en-US" smtClean="0"/>
              <a:t>26-Aug-20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20A-1D81-4765-A7BF-6289062AC7A3}" type="datetime1">
              <a:rPr lang="en-US" smtClean="0"/>
              <a:t>26-Aug-20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368A-4981-4ABE-874D-CF96C485871E}" type="datetime1">
              <a:rPr lang="en-US" smtClean="0"/>
              <a:t>26-Aug-20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EBA8ED-CF5B-4F08-A4F3-4EF706866F2A}" type="datetime1">
              <a:rPr lang="en-US" smtClean="0"/>
              <a:t>26-Aug-20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421B-BCEE-4D8C-939B-7C7E6783DFBD}" type="datetime1">
              <a:rPr lang="en-US" smtClean="0"/>
              <a:t>26-Aug-20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5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19179"/>
            <a:ext cx="10058400" cy="42499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39791-2184-4B0A-93AF-BA62E49B5D59}" type="datetime1">
              <a:rPr lang="en-US" smtClean="0"/>
              <a:t>26-Aug-20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fld id="{FC5CBAA9-2174-47CF-8E88-48779165280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5531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qwone.com/~jason/20Newsgroups/20news-bydate.tar.gz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03576"/>
          </a:xfrm>
        </p:spPr>
        <p:txBody>
          <a:bodyPr/>
          <a:lstStyle/>
          <a:p>
            <a:pPr algn="ctr"/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Ngô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Văn</a:t>
            </a:r>
            <a:r>
              <a:rPr lang="en-US" dirty="0">
                <a:solidFill>
                  <a:schemeClr val="tx1"/>
                </a:solidFill>
              </a:rPr>
              <a:t> Linh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7723" y="362937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Session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z="2800" smtClean="0"/>
              <a:t>1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4849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Ridge Regression: </a:t>
                </a:r>
                <a:r>
                  <a:rPr lang="en-US" dirty="0" err="1"/>
                  <a:t>thêm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phạt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RSS(f)</a:t>
                </a:r>
              </a:p>
              <a:p>
                <a:pPr marL="0" indent="0">
                  <a:buNone/>
                </a:pPr>
                <a:r>
                  <a:rPr lang="en-US" dirty="0"/>
                  <a:t>	L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  <m:aln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Minimize L ta </a:t>
                </a:r>
                <a:r>
                  <a:rPr lang="en-US" dirty="0" err="1"/>
                  <a:t>có</a:t>
                </a:r>
                <a:r>
                  <a:rPr lang="en-US" dirty="0"/>
                  <a:t> w</a:t>
                </a:r>
                <a:r>
                  <a:rPr lang="en-US" baseline="30000" dirty="0"/>
                  <a:t>*</a:t>
                </a:r>
                <a:r>
                  <a:rPr lang="en-US" dirty="0"/>
                  <a:t> </a:t>
                </a:r>
                <a:r>
                  <a:rPr lang="en-US" dirty="0" err="1"/>
                  <a:t>lúc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baseline="30000" dirty="0"/>
                  <a:t>[1]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91148" y="6455578"/>
            <a:ext cx="7375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[1] https://stats.stackexchange.com/questions/69205/how-to-derive-the-ridge-regression-solution</a:t>
            </a:r>
          </a:p>
        </p:txBody>
      </p:sp>
    </p:spTree>
    <p:extLst>
      <p:ext uri="{BB962C8B-B14F-4D97-AF65-F5344CB8AC3E}">
        <p14:creationId xmlns:p14="http://schemas.microsoft.com/office/powerpoint/2010/main" val="276736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7E4661-97BA-4CF8-8678-C0FD76A6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11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4727A08-E579-448A-91BD-D2C9A4C5E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11" y="1877824"/>
            <a:ext cx="8074855" cy="25039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DE9958-C1DE-4ACA-96AE-AA610C0B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E07060-8FA3-4374-8010-7418841EB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111" y="4647188"/>
            <a:ext cx="10058400" cy="1509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nghịch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stochastic gradient.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C7E4661-97BA-4CF8-8678-C0FD76A6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DE9958-C1DE-4ACA-96AE-AA610C0B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7E07060-8FA3-4374-8010-7418841EB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9" y="1709376"/>
                <a:ext cx="10426505" cy="450854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lược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đồ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dựa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vào</a:t>
                </a:r>
                <a:r>
                  <a:rPr lang="en-US" sz="2400" dirty="0"/>
                  <a:t> gradient:</a:t>
                </a:r>
              </a:p>
              <a:p>
                <a:pPr marL="0" indent="0">
                  <a:buNone/>
                </a:pPr>
                <a:r>
                  <a:rPr lang="en-US" sz="2400" dirty="0"/>
                  <a:t>	w = w – </a:t>
                </a:r>
                <a:r>
                  <a:rPr lang="en-US" sz="2400" dirty="0" err="1"/>
                  <a:t>learning_rate</a:t>
                </a:r>
                <a:r>
                  <a:rPr lang="en-US" sz="24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lấy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mẫu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ngẫu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nhiên</a:t>
                </a:r>
                <a:r>
                  <a:rPr lang="en-US" sz="2400" dirty="0"/>
                  <a:t> data </a:t>
                </a:r>
                <a:r>
                  <a:rPr lang="en-US" sz="2400" dirty="0" err="1"/>
                  <a:t>từ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phân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phối</a:t>
                </a:r>
                <a:r>
                  <a:rPr lang="en-US" sz="2400" dirty="0"/>
                  <a:t> q </a:t>
                </a:r>
                <a:r>
                  <a:rPr lang="en-US" sz="2400" dirty="0" err="1"/>
                  <a:t>và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gọi</a:t>
                </a:r>
                <a:r>
                  <a:rPr lang="en-US" sz="2400" dirty="0"/>
                  <a:t> b(w)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gradient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tập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mẫu</a:t>
                </a:r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/>
                  <a:t>	w = w – learning_rate*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.  b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lấy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mẫu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độc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lập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từ</a:t>
                </a:r>
                <a:r>
                  <a:rPr lang="en-US" sz="2400" dirty="0"/>
                  <a:t> B.</a:t>
                </a:r>
              </a:p>
              <a:p>
                <a:pPr marL="0" indent="0">
                  <a:buNone/>
                </a:pPr>
                <a:r>
                  <a:rPr lang="en-US" sz="2400" dirty="0" err="1"/>
                  <a:t>Việc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theo</a:t>
                </a:r>
                <a:r>
                  <a:rPr lang="en-US" sz="2400" dirty="0"/>
                  <a:t> stochastic gradient </a:t>
                </a:r>
                <a:r>
                  <a:rPr lang="en-US" sz="2400" dirty="0" err="1"/>
                  <a:t>đảm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bảo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tính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hội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tụ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về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mặt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thực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nghiệm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kết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quả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hơn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hàm</a:t>
                </a:r>
                <a:r>
                  <a:rPr lang="en-US" sz="2400" dirty="0"/>
                  <a:t> non-convex so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gradient </a:t>
                </a:r>
                <a:r>
                  <a:rPr lang="en-US" sz="2400" dirty="0" err="1"/>
                  <a:t>thông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thường</a:t>
                </a:r>
                <a:r>
                  <a:rPr lang="en-US" sz="2400" dirty="0"/>
                  <a:t>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 </a:t>
                </a:r>
                <a:r>
                  <a:rPr lang="en-US" sz="2400" dirty="0" err="1"/>
                  <a:t>Hiểu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đơn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giản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ta chia </a:t>
                </a:r>
                <a:r>
                  <a:rPr lang="en-US" sz="2400" dirty="0" err="1"/>
                  <a:t>dữ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liệu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thành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minibatch </a:t>
                </a:r>
                <a:r>
                  <a:rPr lang="en-US" sz="2400" dirty="0" err="1"/>
                  <a:t>rồi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ưu</a:t>
                </a:r>
                <a:r>
                  <a:rPr lang="en-US" sz="2400" dirty="0"/>
                  <a:t> parameter </a:t>
                </a:r>
                <a:r>
                  <a:rPr lang="en-US" sz="2400" dirty="0" err="1"/>
                  <a:t>theo</a:t>
                </a:r>
                <a:r>
                  <a:rPr lang="en-US" sz="2400" dirty="0"/>
                  <a:t> gradient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minibatch </a:t>
                </a:r>
                <a:r>
                  <a:rPr lang="en-US" sz="2400" dirty="0" err="1"/>
                  <a:t>đó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Lặp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lại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dữ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liệu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nhiều</a:t>
                </a:r>
                <a:r>
                  <a:rPr lang="en-US" sz="2400" dirty="0"/>
                  <a:t> epoch.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sz="2400" dirty="0"/>
                  <a:t> 	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7E07060-8FA3-4374-8010-7418841EB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9" y="1709376"/>
                <a:ext cx="10426505" cy="4508544"/>
              </a:xfrm>
              <a:blipFill>
                <a:blip r:embed="rId2"/>
                <a:stretch>
                  <a:fillRect l="-1754" t="-1892" r="-468" b="-2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07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3BBC0D4-B112-4AA4-89C3-BF21142A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B5C1DC-AF09-43A9-A6E2-56FB6FC9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4770564-0973-4A6F-8820-D34E4533C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24991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dirty="0" err="1"/>
                  <a:t>dựa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gradient </a:t>
                </a:r>
                <a:r>
                  <a:rPr lang="en-US" dirty="0" err="1"/>
                  <a:t>để</a:t>
                </a:r>
                <a:r>
                  <a:rPr lang="en-US" dirty="0"/>
                  <a:t> minimize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lỗi</a:t>
                </a:r>
                <a:r>
                  <a:rPr lang="en-US" dirty="0"/>
                  <a:t>. </a:t>
                </a:r>
                <a:r>
                  <a:rPr lang="en-US" dirty="0" err="1"/>
                  <a:t>Áp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kích</a:t>
                </a:r>
                <a:r>
                  <a:rPr lang="en-US" dirty="0"/>
                  <a:t> </a:t>
                </a:r>
                <a:r>
                  <a:rPr lang="en-US" dirty="0" err="1"/>
                  <a:t>thước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quá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nghịch</a:t>
                </a:r>
                <a:r>
                  <a:rPr lang="en-US" dirty="0"/>
                  <a:t> </a:t>
                </a:r>
                <a:r>
                  <a:rPr lang="en-US" dirty="0" err="1"/>
                  <a:t>đảo</a:t>
                </a:r>
                <a:r>
                  <a:rPr lang="en-US" dirty="0"/>
                  <a:t> ma </a:t>
                </a:r>
                <a:r>
                  <a:rPr lang="en-US" dirty="0" err="1"/>
                  <a:t>trận</a:t>
                </a:r>
                <a:r>
                  <a:rPr lang="en-US" dirty="0"/>
                  <a:t> </a:t>
                </a:r>
                <a:r>
                  <a:rPr lang="en-US" dirty="0" err="1"/>
                  <a:t>quá</a:t>
                </a:r>
                <a:r>
                  <a:rPr lang="en-US" dirty="0"/>
                  <a:t> </a:t>
                </a:r>
                <a:r>
                  <a:rPr lang="en-US" dirty="0" err="1"/>
                  <a:t>tốn</a:t>
                </a:r>
                <a:r>
                  <a:rPr lang="en-US" dirty="0"/>
                  <a:t> </a:t>
                </a:r>
                <a:r>
                  <a:rPr lang="en-US" dirty="0" err="1"/>
                  <a:t>kém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err="1"/>
                  <a:t>Lược</a:t>
                </a:r>
                <a:r>
                  <a:rPr lang="en-US" dirty="0"/>
                  <a:t> </a:t>
                </a:r>
                <a:r>
                  <a:rPr lang="en-US" dirty="0" err="1"/>
                  <a:t>đồ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Linear Regression: w = w - </a:t>
                </a:r>
                <a:r>
                  <a:rPr lang="en-US" dirty="0" err="1"/>
                  <a:t>learning_rate</a:t>
                </a:r>
                <a:r>
                  <a:rPr lang="en-US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Ridge Regression: w = w - </a:t>
                </a:r>
                <a:r>
                  <a:rPr lang="en-US" dirty="0" err="1"/>
                  <a:t>learning_rate</a:t>
                </a:r>
                <a:r>
                  <a:rPr lang="en-US" dirty="0"/>
                  <a:t> *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w]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4770564-0973-4A6F-8820-D34E4533C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249915"/>
              </a:xfrm>
              <a:blipFill>
                <a:blip r:embed="rId2"/>
                <a:stretch>
                  <a:fillRect l="-2121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57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Hỏi đáp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63" y="1877219"/>
            <a:ext cx="6477000" cy="3733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1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Làm quen với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6144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: </a:t>
            </a:r>
            <a:r>
              <a:rPr lang="en-GB" dirty="0"/>
              <a:t>/ˈ</a:t>
            </a:r>
            <a:r>
              <a:rPr lang="en-GB" dirty="0" err="1"/>
              <a:t>paɪ</a:t>
            </a:r>
            <a:r>
              <a:rPr lang="el-GR" dirty="0"/>
              <a:t>θ</a:t>
            </a:r>
            <a:r>
              <a:rPr lang="en-GB" dirty="0" err="1"/>
              <a:t>ən</a:t>
            </a:r>
            <a:r>
              <a:rPr lang="en-GB" dirty="0"/>
              <a:t>/</a:t>
            </a:r>
            <a:r>
              <a:rPr lang="en-US" dirty="0"/>
              <a:t> /ˈ</a:t>
            </a:r>
            <a:r>
              <a:rPr lang="en-US" dirty="0" err="1"/>
              <a:t>paɪ</a:t>
            </a:r>
            <a:r>
              <a:rPr lang="en-US" dirty="0"/>
              <a:t>.</a:t>
            </a:r>
            <a:r>
              <a:rPr lang="el-GR" dirty="0"/>
              <a:t>θ</a:t>
            </a:r>
            <a:r>
              <a:rPr lang="en-US" dirty="0" err="1"/>
              <a:t>ɑːn</a:t>
            </a:r>
            <a:r>
              <a:rPr lang="en-US" dirty="0"/>
              <a:t>/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Python IDE/Editor: </a:t>
            </a:r>
            <a:r>
              <a:rPr lang="en-US" dirty="0" err="1">
                <a:solidFill>
                  <a:srgbClr val="FF0000"/>
                </a:solidFill>
              </a:rPr>
              <a:t>Pycharm</a:t>
            </a:r>
            <a:r>
              <a:rPr lang="en-US" dirty="0"/>
              <a:t>, vim, </a:t>
            </a:r>
            <a:r>
              <a:rPr lang="en-US" dirty="0" err="1"/>
              <a:t>gedit</a:t>
            </a:r>
            <a:r>
              <a:rPr lang="en-US" dirty="0"/>
              <a:t>, 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6695" y="2822315"/>
            <a:ext cx="25534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Giống và khác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Kiểu dữ liệu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Lệnh if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Phép lặp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Đọc, ghi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6480" y="2822314"/>
            <a:ext cx="44278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6. Xử lý ngoại lệ 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7. Lệnh assert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8. Hàm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9. Lập trình hướng đối tượng</a:t>
            </a:r>
          </a:p>
          <a:p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10. Numpy</a:t>
            </a:r>
          </a:p>
        </p:txBody>
      </p:sp>
    </p:spTree>
    <p:extLst>
      <p:ext uri="{BB962C8B-B14F-4D97-AF65-F5344CB8AC3E}">
        <p14:creationId xmlns:p14="http://schemas.microsoft.com/office/powerpoint/2010/main" val="191607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Giống và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Không có khai báo biến, biến được tạo ra ngay khi khởi tạo: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Không có ký tự kết thúc lệnh (;)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Các khối lệnh phân biệt nhau bởi khoảng cách với lề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Các phép toán so sánh: </a:t>
            </a:r>
            <a:r>
              <a:rPr lang="en-US">
                <a:solidFill>
                  <a:srgbClr val="FF0000"/>
                </a:solidFill>
              </a:rPr>
              <a:t>&gt;  &lt;  ==  !=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Các phép toán logic: </a:t>
            </a:r>
            <a:r>
              <a:rPr lang="en-US">
                <a:solidFill>
                  <a:srgbClr val="FF0000"/>
                </a:solidFill>
              </a:rPr>
              <a:t>and  or not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Hàm mũ: 3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-&gt; </a:t>
            </a:r>
            <a:r>
              <a:rPr lang="en-US">
                <a:solidFill>
                  <a:srgbClr val="FF0000"/>
                </a:solidFill>
              </a:rPr>
              <a:t>3 ** 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Hàm print: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12" y="2080235"/>
            <a:ext cx="1842069" cy="649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58" y="5257057"/>
            <a:ext cx="2160349" cy="4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41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/>
              <a:t>Kiểu number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string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list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tuple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set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Kiểu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5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a)  </a:t>
            </a:r>
            <a:r>
              <a:rPr lang="en-US"/>
              <a:t>Kiểu number: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int, float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Tự động chuyển đổi kiểu:</a:t>
            </a:r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40" y="3020230"/>
            <a:ext cx="2324301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76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Ép kiểu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string -&gt; number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number -&gt; string</a:t>
            </a:r>
          </a:p>
          <a:p>
            <a:pPr marL="384048" lvl="2" indent="0">
              <a:buNone/>
            </a:pPr>
            <a:endParaRPr lang="en-US" sz="280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35" y="2445300"/>
            <a:ext cx="3635055" cy="609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35" y="3431689"/>
            <a:ext cx="2042337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4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Session 1: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Linear Regression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Python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Linear Regression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lang="en-US" sz="28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 Bag of words, TF-IDF, Word2vec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:…..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88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Cộng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Nhân 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Format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2476400"/>
            <a:ext cx="3581710" cy="533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318379"/>
            <a:ext cx="2126164" cy="548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365116"/>
            <a:ext cx="5486875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Split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Join 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Replace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2304741"/>
            <a:ext cx="5936494" cy="845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370530"/>
            <a:ext cx="4580017" cy="8077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901716"/>
            <a:ext cx="4077053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28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b)  </a:t>
            </a:r>
            <a:r>
              <a:rPr lang="en-US"/>
              <a:t>Kiểu string: Thao tác với string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Isspace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Isalpha 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Isdigit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3518476"/>
            <a:ext cx="3063505" cy="7925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7" y="2140997"/>
            <a:ext cx="3711262" cy="10821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73" y="4839375"/>
            <a:ext cx="2827265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1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Khởi tạo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01" y="2438814"/>
            <a:ext cx="5738357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20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Trích xuất ra các phần tử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Lấy số phần tử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2582021"/>
            <a:ext cx="6066046" cy="1615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4868070"/>
            <a:ext cx="6066046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00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Enumerate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36" y="2525938"/>
            <a:ext cx="4694327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92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Kiểm tra một phần tử có/không thuộc list hay không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Sắp xếp một list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5" y="2502591"/>
            <a:ext cx="4031329" cy="807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33" y="3981377"/>
            <a:ext cx="6614733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41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c)  </a:t>
            </a:r>
            <a:r>
              <a:rPr lang="en-US"/>
              <a:t>Kiểu list:  Thao tác với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Xóa một phần tử khỏi list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Ghép nhiều list lại thành một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43" y="2578784"/>
            <a:ext cx="3048264" cy="838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573" y="4018389"/>
            <a:ext cx="6820491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5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d)  </a:t>
            </a:r>
            <a:r>
              <a:rPr lang="en-US"/>
              <a:t>Kiểu tuple: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Fixed list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Thường dùng để đóng gói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885" y="2324076"/>
            <a:ext cx="3330229" cy="563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4" y="3501922"/>
            <a:ext cx="6363251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05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e)  </a:t>
            </a:r>
            <a:r>
              <a:rPr lang="en-US"/>
              <a:t>Kiểu set: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Tập hợp các phần tử phân biệt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Thu gọn một list có phần tử trùng lặp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38" y="3040899"/>
            <a:ext cx="5578323" cy="5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4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Session 2: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K-Means </a:t>
            </a:r>
            <a:r>
              <a:rPr lang="en-US" sz="2800" dirty="0" err="1"/>
              <a:t>và</a:t>
            </a:r>
            <a:r>
              <a:rPr lang="en-US" sz="2800" dirty="0"/>
              <a:t> Support Vector Machines (SVMs)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K-Means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</a:t>
            </a:r>
            <a:r>
              <a:rPr lang="en-US" sz="2800" dirty="0" err="1"/>
              <a:t>Scikit</a:t>
            </a:r>
            <a:r>
              <a:rPr lang="en-US" sz="2800" dirty="0"/>
              <a:t>-Learn: K-Means, SVMs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f)  </a:t>
            </a:r>
            <a:r>
              <a:rPr lang="en-US"/>
              <a:t>Kiểu dictionary: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Khởi tạo</a:t>
            </a:r>
          </a:p>
          <a:p>
            <a:pPr marL="384048" lvl="2" indent="0">
              <a:buNone/>
            </a:pPr>
            <a:endParaRPr lang="en-US" sz="2800"/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Kiểm tra xem 1 giá trị có là key của dictionary hay không</a:t>
            </a:r>
          </a:p>
          <a:p>
            <a:pPr marL="384048" lvl="2" indent="0">
              <a:buNone/>
            </a:pPr>
            <a:endParaRPr lang="en-US" sz="280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/>
              <a:t> Lấy danh sách keys và values</a:t>
            </a:r>
          </a:p>
          <a:p>
            <a:pPr marL="384048" lvl="2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69" y="2353987"/>
            <a:ext cx="3711262" cy="1104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91" y="3869303"/>
            <a:ext cx="3246401" cy="5563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213" y="4886028"/>
            <a:ext cx="3810330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0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Lệnh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rgbClr val="BD21B2"/>
                </a:solidFill>
              </a:rPr>
              <a:t>elif</a:t>
            </a:r>
            <a:r>
              <a:rPr lang="en-US"/>
              <a:t> là </a:t>
            </a:r>
            <a:r>
              <a:rPr lang="en-US">
                <a:solidFill>
                  <a:srgbClr val="BD21B2"/>
                </a:solidFill>
              </a:rPr>
              <a:t>else if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Ví dụ: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22" y="2694094"/>
            <a:ext cx="2209992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69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Phép lặp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Lệnh for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Lệnh while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Thoát khỏi vòng lặp: </a:t>
            </a:r>
            <a:r>
              <a:rPr lang="en-US">
                <a:solidFill>
                  <a:srgbClr val="BD21B2"/>
                </a:solidFill>
              </a:rPr>
              <a:t>break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Bỏ qua bước lặp: </a:t>
            </a:r>
            <a:r>
              <a:rPr lang="en-US">
                <a:solidFill>
                  <a:srgbClr val="BD21B2"/>
                </a:solidFill>
              </a:rPr>
              <a:t>continue</a:t>
            </a:r>
          </a:p>
          <a:p>
            <a:pPr marL="0" indent="0"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37" y="1841828"/>
            <a:ext cx="1966130" cy="823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639" y="3108372"/>
            <a:ext cx="2423370" cy="10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99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Đọc ghi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Đọc nội dung từ file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Ghi nội dung ra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896" y="2107996"/>
            <a:ext cx="3452159" cy="525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3" y="3241740"/>
            <a:ext cx="5243014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24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Xử lý ngoại 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Lấy tên ngoại lệ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Xử lý ngoại lệ: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47" y="2032808"/>
            <a:ext cx="6895796" cy="2264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54" y="4932818"/>
            <a:ext cx="4435224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10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Lệnh 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rgbClr val="BD21B2"/>
                </a:solidFill>
              </a:rPr>
              <a:t>assert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: đặt điều kiện trước khi đoạn code được thực hiện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Đặt thông báo cho lệnh assert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49" y="2081299"/>
            <a:ext cx="1722269" cy="1127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49" y="3920445"/>
            <a:ext cx="4305673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03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Định nghĩa hàm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Tham số có giá trị mặc định: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Hàm trong hàm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1953331"/>
            <a:ext cx="2697714" cy="8458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3133376"/>
            <a:ext cx="2507197" cy="8763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89" y="4228792"/>
            <a:ext cx="3116850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50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Lập trình hướng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Cấu trúc của một lớp: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01" y="2134537"/>
            <a:ext cx="7597798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47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Lập trình hướng đối tượng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Khởi tạo và sử dụng đối tượng: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33" y="2223835"/>
            <a:ext cx="4313294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55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Hỗ trợ các phép toán trên mảng, ma trận, 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Kiểu dữ liệu chuẩn: </a:t>
            </a:r>
            <a:r>
              <a:rPr lang="en-US">
                <a:solidFill>
                  <a:srgbClr val="BD21B2"/>
                </a:solidFill>
              </a:rPr>
              <a:t>numpy array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Import thư viện numpy: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Khởi tạo đối tượng numpy array: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64" y="2847691"/>
            <a:ext cx="2347163" cy="274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53" y="3942744"/>
            <a:ext cx="4313294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4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Session 3: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Neural Networks: Multi-layer Perceptron (MLP)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tensorflow</a:t>
            </a:r>
            <a:r>
              <a:rPr lang="en-US" sz="2800" dirty="0"/>
              <a:t> (1): Multi-layer Perceptron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Cộng: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Trừ: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Nhân: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Chia: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Chuyển vị: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Nghịch đảo: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=&gt; </a:t>
            </a:r>
            <a:r>
              <a:rPr lang="en-US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Xem thêm: https://docs.scipy.org/doc/numpy/reference/routines.array-manipulation.html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1774359"/>
            <a:ext cx="3002540" cy="304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2255864"/>
            <a:ext cx="3002540" cy="289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2765121"/>
            <a:ext cx="3330229" cy="281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63" y="3351059"/>
            <a:ext cx="2979678" cy="259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3926304"/>
            <a:ext cx="2667231" cy="266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01" y="4509170"/>
            <a:ext cx="2926334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71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Triển khai thuật toán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Nội dung chính: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1. Dữ liệu sử dụng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2. Cross-validation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3. Triển khai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38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Dữ liệu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Tập dữ liệu Death Rate:</a:t>
            </a:r>
          </a:p>
          <a:p>
            <a:pPr marL="0" indent="0" algn="ctr">
              <a:buNone/>
            </a:pPr>
            <a:r>
              <a:rPr lang="en-US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https://people.sc.fsu.edu/~jburkardt/datasets/regression/x28.txt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Có tất cả 60 điểm dữ liệu, mỗi điểm dữ liệu có 15 thuộc tính và 1 giá trị death rate tương ứng.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66" y="3631945"/>
            <a:ext cx="5273497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87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accent1"/>
                    </a:solidFill>
                  </a:rPr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Một tập dữ liệu D thường có 2 phần: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và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dùng để huấn luyện mô hình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để đánh giá hiệu quả của mô hình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Cross-validation (k-fold cross-validation) dùng để lựa chọn tham số  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cho mô hình (với ridge regression, đó là giá trị </a:t>
                </a:r>
                <a:r>
                  <a:rPr lang="en-US">
                    <a:solidFill>
                      <a:srgbClr val="BD21B2"/>
                    </a:solidFill>
                  </a:rPr>
                  <a:t>LAMBDA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BD21B2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818" t="-2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7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accent1"/>
                    </a:solidFill>
                  </a:rPr>
                  <a:t> 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Áp dụng 5-fold cross-validation vào việc lựa chọn </a:t>
                </a:r>
                <a:r>
                  <a:rPr lang="en-US">
                    <a:solidFill>
                      <a:srgbClr val="BD21B2"/>
                    </a:solidFill>
                  </a:rPr>
                  <a:t>LAMBDA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5-fold cross-validation được tiến hành như sau: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Chia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thành 5 phần (xấp xỉ) bằng nhau: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5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sz="280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1, 5</m:t>
                        </m:r>
                      </m:e>
                    </m:acc>
                  </m:oMath>
                </a14:m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), ta thực hiện: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Huấn luyện mô hình trên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\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Tính lỗi trên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 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Tính lỗi trung bình qua 5 lần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Lựa chọn </a:t>
                </a:r>
                <a:r>
                  <a:rPr lang="en-US" sz="2800">
                    <a:solidFill>
                      <a:srgbClr val="BD21B2"/>
                    </a:solidFill>
                  </a:rPr>
                  <a:t>LAMBDA</a:t>
                </a:r>
                <a:r>
                  <a:rPr lang="en-US" sz="2800" b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đem lại lỗi trung bình nhỏ nhất.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Huấn luyện mô hình trên toàn bộ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train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LAMBDA tìm được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và đánh giá hiệu quả mô hình trên D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test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5042878"/>
              </a:xfrm>
              <a:blipFill>
                <a:blip r:embed="rId2"/>
                <a:stretch>
                  <a:fillRect l="-1939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68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Cross-validation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50428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Xem thêm các kỹ thuật khác cho lựa chọn tham số tại bài  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giảng số 8, môn Học Máy của thầy Thân Quang Khoát.</a:t>
            </a:r>
          </a:p>
          <a:p>
            <a:pPr marL="0" indent="0" algn="ctr">
              <a:buNone/>
            </a:pPr>
            <a:r>
              <a:rPr lang="en-US" sz="2000" i="1">
                <a:solidFill>
                  <a:schemeClr val="tx1">
                    <a:lumMod val="85000"/>
                    <a:lumOff val="15000"/>
                  </a:schemeClr>
                </a:solidFill>
              </a:rPr>
              <a:t>http://is.hust.edu.vn/~khoattq/lectures/ML-1-2018/L8-Model-assessment.pdf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171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thuật toán Ridge Regression (trường hợp tổng quát của Linear Regression)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Đọc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Chuẩn hóa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Xây dựng mô hình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Lựa chọn </a:t>
            </a:r>
            <a:r>
              <a:rPr lang="en-US">
                <a:solidFill>
                  <a:srgbClr val="BD21B2"/>
                </a:solidFill>
              </a:rPr>
              <a:t>LAMBDA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theo phương pháp 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48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Đọc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Đọc file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Chia nội dung thành từng dòng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Chia mỗi dòng thành các features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X: features từ A1 –&gt; A15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Y: feature cuối cùng, B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8850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80"/>
            <a:ext cx="7102823" cy="40736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Các features có miền giá trị lệch nhau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Chuẩn hóa để đưa về 1 miền chung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Có nhiều phương pháp</a:t>
            </a:r>
            <a:r>
              <a:rPr lang="en-US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[1]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, ta chọn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“Feature Scaling”: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274261" y="5692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12392" y="4586747"/>
                <a:ext cx="2787173" cy="8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392" y="4586747"/>
                <a:ext cx="2787173" cy="879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900438" y="6459785"/>
            <a:ext cx="455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https://en.wikipedia.org/wiki/Normalization_(statistics)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26480" y="4807160"/>
                <a:ext cx="5869684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sz="2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sz="2800">
                    <a:solidFill>
                      <a:srgbClr val="FF0000"/>
                    </a:solidFill>
                  </a:rPr>
                  <a:t> , N là số điểm dữ liệu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4807160"/>
                <a:ext cx="5869684" cy="438582"/>
              </a:xfrm>
              <a:prstGeom prst="rect">
                <a:avLst/>
              </a:prstGeom>
              <a:blipFill>
                <a:blip r:embed="rId4"/>
                <a:stretch>
                  <a:fillRect t="-22222" r="-2492" b="-48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4894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Nhắc lại công thức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=&gt; Ta cần thêm feature x</a:t>
            </a:r>
            <a:r>
              <a:rPr lang="en-US" baseline="-25000">
                <a:solidFill>
                  <a:schemeClr val="tx1">
                    <a:lumMod val="85000"/>
                    <a:lumOff val="15000"/>
                  </a:schemeClr>
                </a:solidFill>
              </a:rPr>
              <a:t>i0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= 1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vào mỗi điểm dữ liệu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41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Session 4: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tensorflow</a:t>
            </a:r>
            <a:r>
              <a:rPr lang="en-US" sz="2800" dirty="0"/>
              <a:t> (2): Recurrent Neural Networks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647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80"/>
            <a:ext cx="7102823" cy="40736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Chuẩn hóa dữ liệu: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42" y="2220668"/>
            <a:ext cx="4176122" cy="175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274261" y="56928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200103" y="4468760"/>
                <a:ext cx="2787173" cy="8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103" y="4468760"/>
                <a:ext cx="2787173" cy="879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900438" y="6459785"/>
            <a:ext cx="455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https://en.wikipedia.org/wiki/Normalization_(statistics)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0" y="2220668"/>
            <a:ext cx="7296984" cy="2901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1851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Xây dựng lớp </a:t>
            </a:r>
            <a:r>
              <a:rPr lang="en-US">
                <a:solidFill>
                  <a:srgbClr val="FF0000"/>
                </a:solidFill>
              </a:rPr>
              <a:t>RidgeRegression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51656"/>
            <a:ext cx="6715334" cy="2644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009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fit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78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𝑋𝑌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/>
                  <a:t>  , W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78617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10" y="2881301"/>
            <a:ext cx="6713924" cy="2418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64611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C98FAD7-D4A7-400C-8380-6D9EEA68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3EBED9-AE99-4738-BE6A-55FA01F3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0452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665744-659F-4EC5-84EC-2E1C9846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19179"/>
            <a:ext cx="10775852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Triển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&gt;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fit_gradient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2DC8FA2-CF79-429B-9C6B-407D79F03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80" y="2127815"/>
            <a:ext cx="9324390" cy="39494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32871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Hàm </a:t>
            </a:r>
            <a:r>
              <a:rPr lang="en-US">
                <a:solidFill>
                  <a:srgbClr val="FF0000"/>
                </a:solidFill>
              </a:rPr>
              <a:t>predict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ne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2400"/>
              </a:p>
              <a:p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NK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 Y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/>
                  <a:t>  , W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64" y="1707669"/>
                <a:ext cx="3775587" cy="4025782"/>
              </a:xfrm>
              <a:prstGeom prst="rect">
                <a:avLst/>
              </a:prstGeom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73196"/>
            <a:ext cx="5047881" cy="13168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6951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7102823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Hàm </a:t>
            </a:r>
            <a:r>
              <a:rPr lang="en-US">
                <a:solidFill>
                  <a:srgbClr val="FF0000"/>
                </a:solidFill>
              </a:rPr>
              <a:t>compute_RSS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279" y="4509870"/>
                <a:ext cx="4733249" cy="8482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/>
                  <a:t>RSS(f) / 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9" y="4509870"/>
                <a:ext cx="4733249" cy="848246"/>
              </a:xfrm>
              <a:prstGeom prst="rect">
                <a:avLst/>
              </a:prstGeom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784597"/>
            <a:ext cx="7532431" cy="1305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93785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Xác định giá trị </a:t>
            </a:r>
            <a:r>
              <a:rPr lang="en-US">
                <a:solidFill>
                  <a:srgbClr val="BD21B2"/>
                </a:solidFill>
              </a:rPr>
              <a:t>LAMBDA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tốt nhất: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* B1: Xác định miền giá trị tìm kiếm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* B2: Thực hiện cross-validation với từng giá trị LAMBDA có thể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* B3: Xác định giá trị LAMBDA tốt nhất trong miền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* B4: Quay trở lại bước 1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Hàm </a:t>
            </a:r>
            <a:r>
              <a:rPr lang="en-US">
                <a:solidFill>
                  <a:srgbClr val="FF0000"/>
                </a:solidFill>
              </a:rPr>
              <a:t>get_the_best_LAMBDA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9485"/>
            <a:ext cx="10850552" cy="3523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0707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Hàm </a:t>
            </a:r>
            <a:r>
              <a:rPr lang="en-US">
                <a:solidFill>
                  <a:srgbClr val="FF0000"/>
                </a:solidFill>
              </a:rPr>
              <a:t>range_scan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73" y="2158614"/>
            <a:ext cx="10089310" cy="19217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07488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Hàm </a:t>
            </a:r>
            <a:r>
              <a:rPr lang="en-US">
                <a:solidFill>
                  <a:srgbClr val="FF0000"/>
                </a:solidFill>
              </a:rPr>
              <a:t>cross_validation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5" y="2180064"/>
            <a:ext cx="11717282" cy="3384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9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Session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895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Triển khai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544114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mô hình: Chạy thử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6" y="2119579"/>
            <a:ext cx="9570720" cy="3766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7760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71E9-64D2-4DE0-A47E-D030A2FE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07B9-B0D0-4054-B66D-E936971B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(bag of words, TF-IDF)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vector </a:t>
            </a:r>
            <a:r>
              <a:rPr lang="en-US" dirty="0" err="1"/>
              <a:t>từ</a:t>
            </a:r>
            <a:r>
              <a:rPr lang="en-US" dirty="0"/>
              <a:t> (Word2vec)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6ED87-7320-465B-A51C-0A9FEDEB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90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Biểu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diễn</a:t>
            </a:r>
            <a:r>
              <a:rPr lang="en-US" dirty="0">
                <a:solidFill>
                  <a:srgbClr val="0070C0"/>
                </a:solidFill>
              </a:rPr>
              <a:t> Bag of words </a:t>
            </a:r>
            <a:r>
              <a:rPr lang="en-US" dirty="0" err="1">
                <a:solidFill>
                  <a:srgbClr val="0070C0"/>
                </a:solidFill>
              </a:rPr>
              <a:t>và</a:t>
            </a:r>
            <a:r>
              <a:rPr lang="en-US" dirty="0">
                <a:solidFill>
                  <a:srgbClr val="0070C0"/>
                </a:solidFill>
              </a:rPr>
              <a:t> TF-IDF </a:t>
            </a:r>
            <a:r>
              <a:rPr lang="en-US" dirty="0" err="1">
                <a:solidFill>
                  <a:srgbClr val="0070C0"/>
                </a:solidFill>
              </a:rPr>
              <a:t>cho</a:t>
            </a:r>
            <a:r>
              <a:rPr lang="en-US" dirty="0">
                <a:solidFill>
                  <a:srgbClr val="0070C0"/>
                </a:solidFill>
              </a:rPr>
              <a:t> doc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TF-IDF = term frequency–inverse document frequency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Được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sử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dụng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cho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dữ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liệu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dạng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văn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bản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(text)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Biểu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diễn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TF-IDF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đối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1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văn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bản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trong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một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tập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văn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bản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(corpus) D: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</a:t>
                </a:r>
                <a:r>
                  <a:rPr lang="en-US" baseline="-25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 [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tf-idf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(w</a:t>
                </a:r>
                <a:r>
                  <a:rPr lang="en-US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D),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tf-idf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(w</a:t>
                </a:r>
                <a:r>
                  <a:rPr lang="en-US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D), …,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tf-idf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</a:t>
                </a:r>
                <a:r>
                  <a:rPr lang="en-US" baseline="-25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|V</a:t>
                </a:r>
                <a:r>
                  <a:rPr lang="en-US" baseline="-25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|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</a:t>
                </a:r>
                <a:r>
                  <a:rPr lang="en-US" baseline="-25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1 vector |V|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chiều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V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từ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điển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tập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hợp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các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từ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xuất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hiện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trong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D)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đối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với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939" t="-2255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24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Biểu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diễn</a:t>
            </a:r>
            <a:r>
              <a:rPr lang="en-US" dirty="0">
                <a:solidFill>
                  <a:srgbClr val="0070C0"/>
                </a:solidFill>
              </a:rPr>
              <a:t> bag of words,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đó, mỗi giá trị tf-idf(w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 được tính như sau: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tf-idf(w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d, D) = tf(w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x 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với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</m:num>
                      <m:den>
                        <m:limLow>
                          <m:limLow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</m:d>
                            <m: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</m:den>
                    </m:f>
                  </m:oMath>
                </a14:m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               idf(w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: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func>
                      </m:fName>
                      <m:e/>
                    </m:func>
                  </m:oMath>
                </a14:m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đó, f(w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là số lần xuất hiện của từ w</a:t>
                </a:r>
                <a:r>
                  <a:rPr lang="en-US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trong văn bản 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619179"/>
                <a:ext cx="10058400" cy="4598741"/>
              </a:xfrm>
              <a:blipFill>
                <a:blip r:embed="rId2"/>
                <a:stretch>
                  <a:fillRect l="-1939" t="-2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11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Xác định từ điển V: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văn bản d trong D: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B1: Tách d thành các từ theo punctuations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[1]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ta thu được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>
                    <a:solidFill>
                      <a:srgbClr val="FF0000"/>
                    </a:solidFill>
                  </a:rPr>
                  <a:t>‘Data-Science Lab;2018’ -&gt; [‘Data’, ‘Science’, ‘Lab’, ‘2018’]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B2: Loại bỏ từ dừng (stop words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[2]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khỏi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= 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\ {stop_words}</a:t>
                </a:r>
                <a:endParaRPr lang="en-US" sz="2800" baseline="-25000">
                  <a:solidFill>
                    <a:srgbClr val="FF0000"/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a, an, the, have, for, …. </a:t>
                </a:r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* B3: Đưa các từ về dạng gốc (stemming</a:t>
                </a:r>
                <a:r>
                  <a:rPr lang="en-US" sz="2800" baseline="30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[3]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: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</a:t>
                </a:r>
                <a:r>
                  <a:rPr lang="en-US" sz="2800">
                    <a:solidFill>
                      <a:srgbClr val="FF0000"/>
                    </a:solidFill>
                  </a:rPr>
                  <a:t> = {stem(w) : w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>
                    <a:solidFill>
                      <a:srgbClr val="FF0000"/>
                    </a:solidFill>
                  </a:rPr>
                  <a:t> W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d </a:t>
                </a:r>
                <a:r>
                  <a:rPr lang="en-US" sz="2800">
                    <a:solidFill>
                      <a:srgbClr val="FF0000"/>
                    </a:solidFill>
                  </a:rPr>
                  <a:t>}  </a:t>
                </a:r>
              </a:p>
              <a:p>
                <a:pPr marL="384048" lvl="2" indent="0">
                  <a:buNone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trong đó </a:t>
                </a:r>
                <a:r>
                  <a:rPr lang="en-US" sz="2800">
                    <a:solidFill>
                      <a:srgbClr val="FF0000"/>
                    </a:solidFill>
                  </a:rPr>
                  <a:t>stem(w)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là dạng gốc của w</a:t>
                </a:r>
                <a:endParaRPr lang="en-US" sz="2800" i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  <a:blipFill>
                <a:blip r:embed="rId2"/>
                <a:stretch>
                  <a:fillRect l="-1866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9654" y="6334780"/>
            <a:ext cx="3507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https://en.wikipedia.org/wiki/Punctuation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 i="1">
                <a:solidFill>
                  <a:schemeClr val="bg1"/>
                </a:solidFill>
              </a:rPr>
              <a:t>[2] https://www.ranks.nl/stopwords</a:t>
            </a:r>
          </a:p>
        </p:txBody>
      </p:sp>
    </p:spTree>
    <p:extLst>
      <p:ext uri="{BB962C8B-B14F-4D97-AF65-F5344CB8AC3E}">
        <p14:creationId xmlns:p14="http://schemas.microsoft.com/office/powerpoint/2010/main" val="12841118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Một cách xác định từ điển V: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Với mỗi văn bản d trong D: thu được 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</a:t>
                </a:r>
                <a:endParaRPr lang="en-US" sz="28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800" i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Cuối cùng, ta có:</a:t>
                </a:r>
              </a:p>
              <a:p>
                <a:pPr marL="384048" lvl="2" indent="0">
                  <a:buNone/>
                </a:pPr>
                <a:r>
                  <a:rPr lang="en-US" sz="2800" i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</a:t>
                </a:r>
                <a:r>
                  <a:rPr lang="en-US" sz="2800">
                    <a:solidFill>
                      <a:srgbClr val="FF0000"/>
                    </a:solidFill>
                  </a:rPr>
                  <a:t>V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undOvr"/>
                        <m:grow m:val="on"/>
                        <m:supHide m:val="on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8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FF0000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800" baseline="-25000">
                            <a:solidFill>
                              <a:srgbClr val="FF0000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FF0000"/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endParaRPr lang="en-US" sz="2800" i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455623" cy="5042878"/>
              </a:xfrm>
              <a:blipFill>
                <a:blip r:embed="rId2"/>
                <a:stretch>
                  <a:fillRect l="-1866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9654" y="6334780"/>
            <a:ext cx="3507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bg1"/>
                </a:solidFill>
              </a:rPr>
              <a:t>[1] https://en.wikipedia.org/wiki/Punctuation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 i="1">
                <a:solidFill>
                  <a:schemeClr val="bg1"/>
                </a:solidFill>
              </a:rPr>
              <a:t>[2] https://www.ranks.nl/stopwords</a:t>
            </a:r>
          </a:p>
        </p:txBody>
      </p:sp>
    </p:spTree>
    <p:extLst>
      <p:ext uri="{BB962C8B-B14F-4D97-AF65-F5344CB8AC3E}">
        <p14:creationId xmlns:p14="http://schemas.microsoft.com/office/powerpoint/2010/main" val="5793460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Tập dữ liệu thực hành: 20newsgroups</a:t>
            </a:r>
          </a:p>
          <a:p>
            <a:pPr marL="0" indent="0" algn="ctr"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http://qwone.com/~jason/20Newsgroups/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Tải </a:t>
            </a:r>
            <a:r>
              <a:rPr lang="en-US">
                <a:hlinkClick r:id="rId2"/>
              </a:rPr>
              <a:t>20news-bydate.tar.gz</a:t>
            </a:r>
            <a:r>
              <a:rPr lang="en-US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Bao gồm xấp xỉ 20,000 bài báo, thuộc 20 nhóm tin tức khác nhau.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Tập dữ liệu này sẽ được sử dụng để thực hành với K-Means, SVMs  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    và Neural Networks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biểu diễn tf-idf cho tất cả các văn bản có trong tập dữ liệu.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72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cấu trúc cây thư mục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03" y="2094797"/>
            <a:ext cx="4634536" cy="3987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285" y="2094796"/>
            <a:ext cx="3688326" cy="3165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9303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Lấy danh sách các thư mục và newsgroups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3" y="1924795"/>
            <a:ext cx="2985216" cy="3987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1" y="2736480"/>
            <a:ext cx="8715105" cy="2504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2894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69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77856"/>
            <a:ext cx="7475561" cy="3540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70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Nội dung chính:</a:t>
            </a:r>
          </a:p>
          <a:p>
            <a:pPr marL="0" indent="0">
              <a:buNone/>
            </a:pPr>
            <a:r>
              <a:rPr lang="en-US"/>
              <a:t>     1. Nhắc lại kiến thức</a:t>
            </a:r>
          </a:p>
          <a:p>
            <a:r>
              <a:rPr lang="en-US"/>
              <a:t>    2. Hỏi đáp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85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liệu: hàm </a:t>
            </a:r>
            <a:r>
              <a:rPr lang="en-US">
                <a:solidFill>
                  <a:srgbClr val="FF0000"/>
                </a:solidFill>
              </a:rPr>
              <a:t>collect_data_from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47058"/>
            <a:ext cx="9964010" cy="2558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9491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Thu thập dữ liệu: hàm </a:t>
            </a:r>
            <a:r>
              <a:rPr lang="en-US">
                <a:solidFill>
                  <a:srgbClr val="FF0000"/>
                </a:solidFill>
              </a:rPr>
              <a:t>collect_data_from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8194" y="6455578"/>
            <a:ext cx="446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regex in python: https://docs.python.org/2/library/re.html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0" y="2699709"/>
            <a:ext cx="9187477" cy="3356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9951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Ghi ra file: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34807"/>
            <a:ext cx="10567130" cy="2277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80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đọc dữ liệu và tập hợp dữ liệu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Output: </a:t>
            </a:r>
            <a:r>
              <a:rPr lang="en-US">
                <a:solidFill>
                  <a:srgbClr val="00B050"/>
                </a:solidFill>
              </a:rPr>
              <a:t>20news-train-processed.txt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03" y="2735146"/>
            <a:ext cx="8974254" cy="2407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35388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39" y="2130168"/>
            <a:ext cx="10653957" cy="3454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1811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62" y="2228905"/>
            <a:ext cx="10696848" cy="2156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5813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33" y="2217393"/>
            <a:ext cx="7227155" cy="869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5433" y="3685543"/>
                <a:ext cx="5370829" cy="8132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idf(w</a:t>
                </a:r>
                <a:r>
                  <a:rPr lang="en-US" sz="2800" baseline="-250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sz="2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D)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800" i="1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∈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: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 sz="2800">
                                            <a:solidFill>
                                              <a:schemeClr val="tx1">
                                                <a:lumMod val="85000"/>
                                                <a:lumOff val="1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∈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800" i="1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>
                                                <a:solidFill>
                                                  <a:schemeClr val="tx1">
                                                    <a:lumMod val="85000"/>
                                                    <a:lumOff val="1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func>
                      </m:fName>
                      <m:e/>
                    </m:func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33" y="3685543"/>
                <a:ext cx="5370829" cy="813236"/>
              </a:xfrm>
              <a:prstGeom prst="rect">
                <a:avLst/>
              </a:prstGeom>
              <a:blipFill>
                <a:blip r:embed="rId3"/>
                <a:stretch>
                  <a:fillRect l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1038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tạo từ điển và tính trước giá trị </a:t>
            </a:r>
            <a:r>
              <a:rPr lang="en-US">
                <a:solidFill>
                  <a:srgbClr val="FF0000"/>
                </a:solidFill>
              </a:rPr>
              <a:t>idf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78" y="2151286"/>
            <a:ext cx="4444719" cy="3846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534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29" y="2182383"/>
            <a:ext cx="10017954" cy="3956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2649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79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81" y="2258401"/>
            <a:ext cx="9960409" cy="2136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58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Bài toán hồi quy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</a:t>
                </a:r>
                <a:r>
                  <a:rPr lang="en-US" sz="3000"/>
                  <a:t>Cho tập dữ liệu D = {(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1</a:t>
                </a:r>
                <a:r>
                  <a:rPr lang="en-US" sz="3000"/>
                  <a:t>, y</a:t>
                </a:r>
                <a:r>
                  <a:rPr lang="en-US" sz="3000" baseline="-25000"/>
                  <a:t>1</a:t>
                </a:r>
                <a:r>
                  <a:rPr lang="en-US" sz="3000"/>
                  <a:t>), 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2</a:t>
                </a:r>
                <a:r>
                  <a:rPr lang="en-US" sz="3000"/>
                  <a:t>, y</a:t>
                </a:r>
                <a:r>
                  <a:rPr lang="en-US" sz="3000" baseline="-25000"/>
                  <a:t>2</a:t>
                </a:r>
                <a:r>
                  <a:rPr lang="en-US" sz="3000"/>
                  <a:t>), …, 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N</a:t>
                </a:r>
                <a:r>
                  <a:rPr lang="en-US" sz="3000"/>
                  <a:t>, y</a:t>
                </a:r>
                <a:r>
                  <a:rPr lang="en-US" sz="3000" baseline="-25000"/>
                  <a:t>N</a:t>
                </a:r>
                <a:r>
                  <a:rPr lang="en-US" sz="3000"/>
                  <a:t>)}, trong đó mỗi điểm dữ liệu 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</a:t>
                </a:r>
                <a:r>
                  <a:rPr lang="en-US" sz="3000"/>
                  <a:t>, y</a:t>
                </a:r>
                <a:r>
                  <a:rPr lang="en-US" sz="3000" baseline="-25000"/>
                  <a:t>i</a:t>
                </a:r>
                <a:r>
                  <a:rPr lang="en-US" sz="3000"/>
                  <a:t>) bao gồm 2 thành phần: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3000"/>
                  <a:t> 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</a:t>
                </a:r>
                <a:r>
                  <a:rPr lang="en-US" sz="3000"/>
                  <a:t> = [</a:t>
                </a:r>
                <a:r>
                  <a:rPr lang="en-US" sz="3000" b="1"/>
                  <a:t>x</a:t>
                </a:r>
                <a:r>
                  <a:rPr lang="en-US" sz="3000" baseline="-25000"/>
                  <a:t>i1</a:t>
                </a:r>
                <a:r>
                  <a:rPr lang="en-US" sz="3000"/>
                  <a:t>, </a:t>
                </a:r>
                <a:r>
                  <a:rPr lang="en-US" sz="3000" b="1"/>
                  <a:t>x</a:t>
                </a:r>
                <a:r>
                  <a:rPr lang="en-US" sz="3000" baseline="-25000"/>
                  <a:t>i2</a:t>
                </a:r>
                <a:r>
                  <a:rPr lang="en-US" sz="3000"/>
                  <a:t>, …, </a:t>
                </a:r>
                <a:r>
                  <a:rPr lang="en-US" sz="3000" b="1"/>
                  <a:t>x</a:t>
                </a:r>
                <a:r>
                  <a:rPr lang="en-US" sz="3000" baseline="-25000"/>
                  <a:t>iK</a:t>
                </a:r>
                <a:r>
                  <a:rPr lang="en-US" sz="3000"/>
                  <a:t>]</a:t>
                </a:r>
                <a:r>
                  <a:rPr lang="en-US" sz="3000" baseline="30000"/>
                  <a:t>T</a:t>
                </a:r>
                <a:r>
                  <a:rPr lang="en-US" sz="3000"/>
                  <a:t> là một vector K chiều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3000"/>
                  <a:t> y</a:t>
                </a:r>
                <a:r>
                  <a:rPr lang="en-US" sz="3000" baseline="-25000"/>
                  <a:t>i</a:t>
                </a: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000"/>
                  <a:t> là một số thực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3000"/>
                  <a:t> Giả thiết rằng tồn tại hàm f tuyến tính sao cho y</a:t>
                </a:r>
                <a:r>
                  <a:rPr lang="en-US" sz="3000" baseline="-25000"/>
                  <a:t>i</a:t>
                </a:r>
                <a:r>
                  <a:rPr lang="en-US" sz="3000"/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3000"/>
                  <a:t> f(x</a:t>
                </a:r>
                <a:r>
                  <a:rPr lang="en-US" sz="3000" baseline="-25000"/>
                  <a:t>i</a:t>
                </a:r>
                <a:r>
                  <a:rPr lang="en-US" sz="3000"/>
                  <a:t>):</a:t>
                </a:r>
              </a:p>
              <a:p>
                <a:pPr marL="0" indent="0">
                  <a:buNone/>
                </a:pPr>
                <a:r>
                  <a:rPr lang="en-US" sz="3000"/>
                  <a:t>	f(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</a:t>
                </a:r>
                <a:r>
                  <a:rPr lang="en-US" sz="3000"/>
                  <a:t>) = w</a:t>
                </a:r>
                <a:r>
                  <a:rPr lang="en-US" sz="3000" baseline="-25000"/>
                  <a:t>0</a:t>
                </a:r>
                <a:r>
                  <a:rPr lang="en-US" sz="3000"/>
                  <a:t> + w</a:t>
                </a:r>
                <a:r>
                  <a:rPr lang="en-US" sz="3000" baseline="-25000"/>
                  <a:t>1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i1</a:t>
                </a:r>
                <a:r>
                  <a:rPr lang="en-US" sz="3000"/>
                  <a:t> + … + w</a:t>
                </a:r>
                <a:r>
                  <a:rPr lang="en-US" sz="3000" baseline="-25000"/>
                  <a:t>K</a:t>
                </a:r>
                <a:r>
                  <a:rPr lang="en-US" sz="3000"/>
                  <a:t> </a:t>
                </a:r>
                <a:r>
                  <a:rPr lang="en-US" sz="3000" b="1"/>
                  <a:t>x</a:t>
                </a:r>
                <a:r>
                  <a:rPr lang="en-US" sz="3000" b="1" baseline="-25000"/>
                  <a:t>iK</a:t>
                </a:r>
                <a:r>
                  <a:rPr lang="en-US" sz="3000" baseline="-25000"/>
                  <a:t> </a:t>
                </a:r>
                <a:r>
                  <a:rPr lang="en-US" sz="3000"/>
                  <a:t>= </a:t>
                </a:r>
                <a:r>
                  <a:rPr lang="en-US" sz="3000" b="1"/>
                  <a:t>wx</a:t>
                </a:r>
                <a:r>
                  <a:rPr lang="en-US" sz="3000" b="1" baseline="-25000"/>
                  <a:t>i</a:t>
                </a:r>
                <a:endParaRPr lang="en-US" sz="3000" b="1"/>
              </a:p>
              <a:p>
                <a:pPr marL="384048" lvl="2" indent="0">
                  <a:buNone/>
                </a:pPr>
                <a:endParaRPr lang="en-US" sz="2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21" t="-2869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379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tính </a:t>
            </a:r>
            <a:r>
              <a:rPr lang="en-US">
                <a:solidFill>
                  <a:srgbClr val="FF0000"/>
                </a:solidFill>
              </a:rPr>
              <a:t>tf-idf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173056"/>
            <a:ext cx="10848351" cy="3785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72406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Biểu diễn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Tiền xử lý: Ghi </a:t>
            </a:r>
            <a:r>
              <a:rPr lang="en-US">
                <a:solidFill>
                  <a:srgbClr val="FF0000"/>
                </a:solidFill>
              </a:rPr>
              <a:t>data_tf_idf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ra file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01" y="2229119"/>
            <a:ext cx="8062557" cy="3434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8492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Word2vec: </a:t>
            </a:r>
            <a:r>
              <a:rPr lang="en-US" dirty="0" err="1">
                <a:solidFill>
                  <a:srgbClr val="0070C0"/>
                </a:solidFill>
              </a:rPr>
              <a:t>Biểu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diễn</a:t>
            </a:r>
            <a:r>
              <a:rPr lang="en-US" dirty="0">
                <a:solidFill>
                  <a:srgbClr val="0070C0"/>
                </a:solidFill>
              </a:rPr>
              <a:t> vector </a:t>
            </a:r>
            <a:r>
              <a:rPr lang="en-US" dirty="0" err="1">
                <a:solidFill>
                  <a:srgbClr val="0070C0"/>
                </a:solidFill>
              </a:rPr>
              <a:t>cho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từ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Để thu được biểu diễn word2vec của từ, có 2 mô hình: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1. Skip-Gram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2. </a:t>
            </a:r>
            <a:r>
              <a:rPr lang="en-US"/>
              <a:t>CBOW (Continuous Bag-of-Word Model)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63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1. Skip-Gram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56075" y="372053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9620" y="3390175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926825" y="272946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6825" y="339017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26825" y="405089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26825" y="471160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4062320" y="3897513"/>
            <a:ext cx="51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5934260" y="2906441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5934260" y="3567156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5934260" y="3897513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1" idx="1"/>
          </p:cNvCxnSpPr>
          <p:nvPr/>
        </p:nvCxnSpPr>
        <p:spPr>
          <a:xfrm>
            <a:off x="5934260" y="3897513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75213" y="2138769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3962" y="2138769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56075" y="211585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2456079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2. CBOW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Sử dụng </a:t>
            </a:r>
            <a:r>
              <a:rPr lang="en-US" b="1"/>
              <a:t>context words </a:t>
            </a:r>
            <a:r>
              <a:rPr lang="en-US"/>
              <a:t>làm </a:t>
            </a:r>
            <a:r>
              <a:rPr lang="en-US">
                <a:solidFill>
                  <a:srgbClr val="FF0000"/>
                </a:solidFill>
              </a:rPr>
              <a:t>input</a:t>
            </a:r>
            <a:r>
              <a:rPr lang="en-US"/>
              <a:t> và </a:t>
            </a:r>
            <a:r>
              <a:rPr lang="en-US" b="1"/>
              <a:t>center word </a:t>
            </a:r>
            <a:r>
              <a:rPr lang="en-US"/>
              <a:t>làm </a:t>
            </a:r>
            <a:r>
              <a:rPr lang="en-US">
                <a:solidFill>
                  <a:srgbClr val="00B050"/>
                </a:solidFill>
              </a:rPr>
              <a:t>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19092" y="3682272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0000"/>
                </a:solidFill>
              </a:rPr>
              <a:t>people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39035" y="3446034"/>
            <a:ext cx="1354640" cy="1014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4955" y="285138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4955" y="351209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makes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4955" y="4172810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prefer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14955" y="4833525"/>
            <a:ext cx="80624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B050"/>
                </a:solidFill>
              </a:rPr>
              <a:t>staying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686299" y="2962299"/>
            <a:ext cx="992565" cy="9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86299" y="3623014"/>
            <a:ext cx="992565" cy="33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86299" y="3953371"/>
            <a:ext cx="992565" cy="33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86299" y="3953371"/>
            <a:ext cx="992565" cy="9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49687" y="2319254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42125" y="2314394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78080" y="232751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</a:t>
            </a:r>
          </a:p>
        </p:txBody>
      </p:sp>
      <p:cxnSp>
        <p:nvCxnSpPr>
          <p:cNvPr id="14" name="Straight Arrow Connector 13"/>
          <p:cNvCxnSpPr>
            <a:stCxn id="8" idx="3"/>
            <a:endCxn id="7" idx="1"/>
          </p:cNvCxnSpPr>
          <p:nvPr/>
        </p:nvCxnSpPr>
        <p:spPr>
          <a:xfrm>
            <a:off x="2721200" y="3028361"/>
            <a:ext cx="617835" cy="92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7" idx="1"/>
          </p:cNvCxnSpPr>
          <p:nvPr/>
        </p:nvCxnSpPr>
        <p:spPr>
          <a:xfrm>
            <a:off x="2721200" y="3689076"/>
            <a:ext cx="617835" cy="2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7" idx="1"/>
          </p:cNvCxnSpPr>
          <p:nvPr/>
        </p:nvCxnSpPr>
        <p:spPr>
          <a:xfrm flipV="1">
            <a:off x="2721200" y="3953372"/>
            <a:ext cx="617835" cy="39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7" idx="1"/>
          </p:cNvCxnSpPr>
          <p:nvPr/>
        </p:nvCxnSpPr>
        <p:spPr>
          <a:xfrm flipV="1">
            <a:off x="2721200" y="3953372"/>
            <a:ext cx="617835" cy="105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78864" y="2785319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78864" y="343520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78864" y="4095915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78864" y="4756630"/>
            <a:ext cx="806245" cy="35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72131" y="2319254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average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27660" y="3682272"/>
            <a:ext cx="806245" cy="364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>
            <a:stCxn id="27" idx="3"/>
            <a:endCxn id="32" idx="1"/>
          </p:cNvCxnSpPr>
          <p:nvPr/>
        </p:nvCxnSpPr>
        <p:spPr>
          <a:xfrm>
            <a:off x="6485109" y="2967716"/>
            <a:ext cx="542551" cy="89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32" idx="1"/>
          </p:cNvCxnSpPr>
          <p:nvPr/>
        </p:nvCxnSpPr>
        <p:spPr>
          <a:xfrm>
            <a:off x="6485109" y="3612181"/>
            <a:ext cx="542551" cy="25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  <a:endCxn id="32" idx="1"/>
          </p:cNvCxnSpPr>
          <p:nvPr/>
        </p:nvCxnSpPr>
        <p:spPr>
          <a:xfrm flipV="1">
            <a:off x="6485109" y="3864669"/>
            <a:ext cx="542551" cy="40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3"/>
            <a:endCxn id="32" idx="1"/>
          </p:cNvCxnSpPr>
          <p:nvPr/>
        </p:nvCxnSpPr>
        <p:spPr>
          <a:xfrm flipV="1">
            <a:off x="6485109" y="3864669"/>
            <a:ext cx="542551" cy="10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3"/>
            <a:endCxn id="6" idx="1"/>
          </p:cNvCxnSpPr>
          <p:nvPr/>
        </p:nvCxnSpPr>
        <p:spPr>
          <a:xfrm flipV="1">
            <a:off x="7833905" y="3859253"/>
            <a:ext cx="985187" cy="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765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Sau khi huấn luyện, thu được ma trận </a:t>
            </a:r>
            <a:r>
              <a:rPr lang="en-US">
                <a:solidFill>
                  <a:srgbClr val="FF0000"/>
                </a:solidFill>
              </a:rPr>
              <a:t>Word Embedding</a:t>
            </a:r>
            <a:r>
              <a:rPr lang="en-US"/>
              <a:t>, mỗi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Hàng là một vector biểu diễn cho một từ.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Lưu ý: ma trận Word Embedding cũng thay đổi khi training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Word Embedding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thường là tầng đầu tiên trong rất nhiều mô hình Deeplearning hiện nay.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Xem chi tiết tại: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[1] https://papers.nips.cc/paper/5021-distributed-representations-of-words-and-phrases-and-their-compositionality.pdf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[2] https://arxiv.org/pdf/1411.2738.pdf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40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Ôn lại Linear Regression: RSS, công thức nghiệm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Làm quen với Python: cú pháp cơ bản,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thuật toán Linear Regression: đọc và chuẩn hóa dữ liệu, triển khai theo phong cách hướng đối tượng, sử dụng cross-validation để tìm giá trị </a:t>
            </a:r>
            <a:r>
              <a:rPr lang="en-US">
                <a:solidFill>
                  <a:srgbClr val="BD21B2"/>
                </a:solidFill>
              </a:rPr>
              <a:t>LAMBDA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Biểu diễn TF-IDF: công thức TF-IDF, cách triển khai trong thực tế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8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Chuẩn bị cho Session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19179"/>
            <a:ext cx="10058400" cy="4598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Triển khai Kmeans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Sử dụng thư viện scikit-learn cho Kmeans, SVMs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59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88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53989" y="2847704"/>
            <a:ext cx="4057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886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619179"/>
                <a:ext cx="10869434" cy="4249915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Lỗi trên tập dữ liệu D:</a:t>
                </a:r>
              </a:p>
              <a:p>
                <a:pPr marL="0" indent="0">
                  <a:buNone/>
                </a:pPr>
                <a:r>
                  <a:rPr lang="en-US"/>
                  <a:t>	RSS(f) / 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/>
                  <a:t> Nghiệm w</a:t>
                </a:r>
                <a:r>
                  <a:rPr lang="en-US" baseline="30000"/>
                  <a:t>* </a:t>
                </a:r>
                <a:r>
                  <a:rPr lang="en-US"/>
                  <a:t>tối thiểu hóa L: 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/>
                  <a:t>     với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0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/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1   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 Y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619179"/>
                <a:ext cx="10869434" cy="4249915"/>
              </a:xfrm>
              <a:blipFill>
                <a:blip r:embed="rId2"/>
                <a:stretch>
                  <a:fillRect l="-179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CBAA9-2174-47CF-8E88-4877916528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405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F118E21B99204C91D146C561430925" ma:contentTypeVersion="0" ma:contentTypeDescription="Create a new document." ma:contentTypeScope="" ma:versionID="4b535d7b49d3e049e340b1af8dd4483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3313D6-3849-4405-AB7A-9EDB4F978824}"/>
</file>

<file path=customXml/itemProps2.xml><?xml version="1.0" encoding="utf-8"?>
<ds:datastoreItem xmlns:ds="http://schemas.openxmlformats.org/officeDocument/2006/customXml" ds:itemID="{5E12A1CB-CEB9-4FAF-83B9-1EEF83440A69}"/>
</file>

<file path=customXml/itemProps3.xml><?xml version="1.0" encoding="utf-8"?>
<ds:datastoreItem xmlns:ds="http://schemas.openxmlformats.org/officeDocument/2006/customXml" ds:itemID="{D2E255F5-F4DA-444C-9FAB-544398A99068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1558</TotalTime>
  <Words>3317</Words>
  <Application>Microsoft Office PowerPoint</Application>
  <PresentationFormat>Widescreen</PresentationFormat>
  <Paragraphs>582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Calibri</vt:lpstr>
      <vt:lpstr>Calibri Light</vt:lpstr>
      <vt:lpstr>Cambria Math</vt:lpstr>
      <vt:lpstr>Wingdings</vt:lpstr>
      <vt:lpstr>Retrospect</vt:lpstr>
      <vt:lpstr>Học máy với Python</vt:lpstr>
      <vt:lpstr>Tổng quan</vt:lpstr>
      <vt:lpstr>Tổng quan</vt:lpstr>
      <vt:lpstr>Tổng quan</vt:lpstr>
      <vt:lpstr>Tổng quan</vt:lpstr>
      <vt:lpstr>Session 1</vt:lpstr>
      <vt:lpstr>Linear Regression</vt:lpstr>
      <vt:lpstr>1. Bài toán hồi quy</vt:lpstr>
      <vt:lpstr>1. Bài toán hồi quy</vt:lpstr>
      <vt:lpstr>1. Bài toán hồi quy</vt:lpstr>
      <vt:lpstr>1. Bài toán hồi quy</vt:lpstr>
      <vt:lpstr>1. Bài toán hồi quy</vt:lpstr>
      <vt:lpstr>1. Bài toán hồi quy</vt:lpstr>
      <vt:lpstr>2. Hỏi đáp</vt:lpstr>
      <vt:lpstr>Làm quen với Python</vt:lpstr>
      <vt:lpstr>1. Giống và khác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2. Kiểu dữ liệu</vt:lpstr>
      <vt:lpstr>3. Lệnh if</vt:lpstr>
      <vt:lpstr>4. Phép lặp</vt:lpstr>
      <vt:lpstr>5. Đọc ghi file</vt:lpstr>
      <vt:lpstr>6. Xử lý ngoại lệ</vt:lpstr>
      <vt:lpstr>7. Lệnh assert</vt:lpstr>
      <vt:lpstr>8. Hàm</vt:lpstr>
      <vt:lpstr>9. Lập trình hướng đối tượng</vt:lpstr>
      <vt:lpstr>9. Lập trình hướng đối tượng</vt:lpstr>
      <vt:lpstr>10. Numpy</vt:lpstr>
      <vt:lpstr>10. Numpy</vt:lpstr>
      <vt:lpstr>Triển khai thuật toán Linear Regression</vt:lpstr>
      <vt:lpstr>1. Dữ liệu sử dụng</vt:lpstr>
      <vt:lpstr>2. Cross-validation </vt:lpstr>
      <vt:lpstr>2. Cross-validation </vt:lpstr>
      <vt:lpstr>2. Cross-validation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3. Triển khai </vt:lpstr>
      <vt:lpstr>4. Tiền xử lý dữ liệu</vt:lpstr>
      <vt:lpstr>Biểu diễn Bag of words và TF-IDF cho doc</vt:lpstr>
      <vt:lpstr>Biểu diễn bag of words,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Biểu diễn TF-IDF</vt:lpstr>
      <vt:lpstr>Word2vec: Biểu diễn vector cho từ</vt:lpstr>
      <vt:lpstr>1. Skip-Gram</vt:lpstr>
      <vt:lpstr>2. CBOW</vt:lpstr>
      <vt:lpstr>Word2vec</vt:lpstr>
      <vt:lpstr>Tổng kết</vt:lpstr>
      <vt:lpstr>Chuẩn bị cho Session 2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máy với Python</dc:title>
  <dc:creator>minhngan2017</dc:creator>
  <cp:lastModifiedBy>Ngo Van Linh</cp:lastModifiedBy>
  <cp:revision>132</cp:revision>
  <dcterms:created xsi:type="dcterms:W3CDTF">2018-07-08T01:14:52Z</dcterms:created>
  <dcterms:modified xsi:type="dcterms:W3CDTF">2020-08-26T08:31:51Z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0x01010068F118E21B99204C91D146C561430925</vt:lpwstr>
  </property>
</Properties>
</file>