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0"/>
  </p:notesMasterIdLst>
  <p:sldIdLst>
    <p:sldId id="256" r:id="rId2"/>
    <p:sldId id="346" r:id="rId3"/>
    <p:sldId id="347" r:id="rId4"/>
    <p:sldId id="348" r:id="rId5"/>
    <p:sldId id="350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85" r:id="rId24"/>
    <p:sldId id="384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31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</a:t>
            </a:r>
            <a:r>
              <a:rPr lang="en-US" baseline="0"/>
              <a:t> thẻ khai báo shape theo kiểu [None, size] vì một số phép toán như unstack trong tensorflow yêu cầu kích thước đã được định trước -&gt; sử dụng batch-size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20-Jan-22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20-Jan-22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20-Jan-22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Một cách mô hình hóa hàm f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/>
              <a:t>Long Short-Term Memory (LSTM)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Bao gồm các cổng để điều khiển luồng thông tin đi qua qua LSTM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Thông tin được lưu trữ trong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cell (MC)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LSTM cell gồm 3 cổng: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</a:t>
                </a:r>
                <a:r>
                  <a:rPr lang="en-US" sz="2400">
                    <a:solidFill>
                      <a:srgbClr val="FF0000"/>
                    </a:solidFill>
                  </a:rPr>
                  <a:t>Forget gate</a:t>
                </a:r>
                <a:r>
                  <a:rPr lang="en-US" sz="2400"/>
                  <a:t>: “quên” thông-tin-trong-MC-từ-timestep-trước, C</a:t>
                </a:r>
                <a:r>
                  <a:rPr lang="en-US" sz="2400" baseline="-25000"/>
                  <a:t>t-1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Input gate</a:t>
                </a:r>
                <a:r>
                  <a:rPr lang="en-US" sz="2400"/>
                  <a:t>: “lưu trữ” vào MC thông-tin-từ-timestep-hiện-tại,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Output gate</a:t>
                </a:r>
                <a:r>
                  <a:rPr lang="en-US" sz="2400"/>
                  <a:t>: “trích xuất” thông tin từ MC để đưa ra h</a:t>
                </a:r>
                <a:r>
                  <a:rPr lang="en-US" sz="2400" baseline="-25000"/>
                  <a:t>t</a:t>
                </a:r>
                <a:endParaRPr lang="en-US" sz="24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5" y="2389239"/>
            <a:ext cx="4462714" cy="150631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890684"/>
            <a:ext cx="3569110" cy="160265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9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6" y="2379405"/>
            <a:ext cx="4492211" cy="151614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910348"/>
            <a:ext cx="3569110" cy="158299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forget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blipFill>
                <a:blip r:embed="rId4"/>
                <a:stretch>
                  <a:fillRect l="-2455" t="-5882" r="-1800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9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7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input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blipFill>
                <a:blip r:embed="rId4"/>
                <a:stretch>
                  <a:fillRect l="-2517" t="-5755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93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Tổng hợp thông tin:</a:t>
                </a:r>
              </a:p>
              <a:p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forget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/>
                  <a:t>     </a:t>
                </a:r>
              </a:p>
              <a:p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input gate: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0" y="3294023"/>
            <a:ext cx="8970898" cy="29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Word2vec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Recurrent Neural Networks (RNNs)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RNNs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32439" y="3264310"/>
            <a:ext cx="363793" cy="34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41871" y="5157020"/>
            <a:ext cx="516194" cy="427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5" idx="7"/>
          </p:cNvCxnSpPr>
          <p:nvPr/>
        </p:nvCxnSpPr>
        <p:spPr>
          <a:xfrm rot="5400000">
            <a:off x="5316576" y="2692599"/>
            <a:ext cx="748488" cy="49572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8" idx="7"/>
          </p:cNvCxnSpPr>
          <p:nvPr/>
        </p:nvCxnSpPr>
        <p:spPr>
          <a:xfrm rot="10800000" flipV="1">
            <a:off x="2382471" y="2930012"/>
            <a:ext cx="4224807" cy="228964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C và h là 2 vector có cùng kích thước -&gt; LSTM cell size (lstm size)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742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cần có trạng thái khởi đầu h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baseline="30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trong LSTM, memory cell cũng cần có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trạng thái khởi C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12" y="2286966"/>
            <a:ext cx="5942491" cy="1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437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 input đi qua LSTM giống như một vòng lặp: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Cần giới hạn giá trị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max_timestep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4442" y="2723536"/>
            <a:ext cx="55240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init_state = {c, h }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outputs = []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for timestep in range(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max_timestep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):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new_c, new_h = 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LSTM(c, h)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outputs.append( (new_c, new_h) 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c, h = new_c, new_h</a:t>
            </a:r>
          </a:p>
        </p:txBody>
      </p:sp>
    </p:spTree>
    <p:extLst>
      <p:ext uri="{BB962C8B-B14F-4D97-AF65-F5344CB8AC3E}">
        <p14:creationId xmlns:p14="http://schemas.microsoft.com/office/powerpoint/2010/main" val="628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Xem thêm tại: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http://colah.github.io/posts/2015-08-Understanding-LSTMs/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http://www.bioinf.jku.at/publications/older/2604.pdf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Kiến trúc mạng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Triển khai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 trúc mạng: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8670" y="2959510"/>
            <a:ext cx="1464270" cy="1533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Word</a:t>
            </a:r>
          </a:p>
          <a:p>
            <a:pPr algn="ctr"/>
            <a:r>
              <a:rPr lang="en-US" sz="2000"/>
              <a:t>Embedding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6969" y="2959510"/>
            <a:ext cx="748972" cy="153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LSTM</a:t>
            </a:r>
          </a:p>
        </p:txBody>
      </p:sp>
      <p:sp>
        <p:nvSpPr>
          <p:cNvPr id="7" name="Rectangle 6"/>
          <p:cNvSpPr/>
          <p:nvPr/>
        </p:nvSpPr>
        <p:spPr>
          <a:xfrm>
            <a:off x="7907422" y="3538723"/>
            <a:ext cx="1115364" cy="3244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softmax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6652" y="2923682"/>
            <a:ext cx="490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</a:t>
            </a:r>
            <a:r>
              <a:rPr lang="en-US" sz="2400" baseline="-25000"/>
              <a:t>1</a:t>
            </a:r>
            <a:endParaRPr lang="en-US" sz="2400"/>
          </a:p>
          <a:p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</a:t>
            </a:r>
          </a:p>
          <a:p>
            <a:r>
              <a:rPr lang="en-US" sz="2400"/>
              <a:t>… </a:t>
            </a:r>
          </a:p>
          <a:p>
            <a:r>
              <a:rPr lang="en-US" sz="2400"/>
              <a:t>x</a:t>
            </a:r>
            <a:r>
              <a:rPr lang="en-US" sz="2400" baseline="-25000"/>
              <a:t>n</a:t>
            </a:r>
            <a:endParaRPr 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58440" y="3172460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8440" y="3538723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58440" y="4269144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2940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72940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72940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6588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428" y="304609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1428" y="343094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5321" y="4178649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15941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5941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15941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9589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89892" y="3574592"/>
            <a:ext cx="595996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average</a:t>
            </a:r>
          </a:p>
        </p:txBody>
      </p:sp>
      <p:cxnSp>
        <p:nvCxnSpPr>
          <p:cNvPr id="35" name="Straight Arrow Connector 34"/>
          <p:cNvCxnSpPr>
            <a:stCxn id="21" idx="3"/>
            <a:endCxn id="33" idx="1"/>
          </p:cNvCxnSpPr>
          <p:nvPr/>
        </p:nvCxnSpPr>
        <p:spPr>
          <a:xfrm>
            <a:off x="6589031" y="3172460"/>
            <a:ext cx="300861" cy="52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3" idx="1"/>
          </p:cNvCxnSpPr>
          <p:nvPr/>
        </p:nvCxnSpPr>
        <p:spPr>
          <a:xfrm>
            <a:off x="6589031" y="3557310"/>
            <a:ext cx="300861" cy="14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3"/>
            <a:endCxn id="33" idx="1"/>
          </p:cNvCxnSpPr>
          <p:nvPr/>
        </p:nvCxnSpPr>
        <p:spPr>
          <a:xfrm flipV="1">
            <a:off x="6592924" y="3700956"/>
            <a:ext cx="296968" cy="6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7" idx="1"/>
          </p:cNvCxnSpPr>
          <p:nvPr/>
        </p:nvCxnSpPr>
        <p:spPr>
          <a:xfrm>
            <a:off x="7485888" y="3700956"/>
            <a:ext cx="4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</p:cNvCxnSpPr>
          <p:nvPr/>
        </p:nvCxnSpPr>
        <p:spPr>
          <a:xfrm>
            <a:off x="9022786" y="3700956"/>
            <a:ext cx="40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1988" y="35387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38387" y="3515086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3023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 khai: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Xử lý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Xây dựng mô hình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 trình: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Xây dựng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Encode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Xét câu sau:</a:t>
            </a:r>
          </a:p>
          <a:p>
            <a:pPr marL="0" indent="0">
              <a:buNone/>
            </a:pPr>
            <a:r>
              <a:rPr lang="en-US"/>
              <a:t>	“It is a heavy rain today, </a:t>
            </a:r>
            <a:r>
              <a:rPr lang="en-US">
                <a:solidFill>
                  <a:srgbClr val="00B050"/>
                </a:solidFill>
              </a:rPr>
              <a:t>that makes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prefer staying </a:t>
            </a:r>
            <a:r>
              <a:rPr lang="en-US"/>
              <a:t>at 		home over going out.”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được gọi là </a:t>
            </a:r>
            <a:r>
              <a:rPr lang="en-US" b="1"/>
              <a:t>center 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{</a:t>
            </a:r>
            <a:r>
              <a:rPr lang="en-US">
                <a:solidFill>
                  <a:srgbClr val="00B050"/>
                </a:solidFill>
              </a:rPr>
              <a:t>that, makes, prefer, staying</a:t>
            </a:r>
            <a:r>
              <a:rPr lang="en-US"/>
              <a:t>} được gọi là </a:t>
            </a:r>
            <a:r>
              <a:rPr lang="en-US" b="1"/>
              <a:t>context words </a:t>
            </a:r>
            <a:r>
              <a:rPr lang="en-US"/>
              <a:t>của </a:t>
            </a:r>
            <a:r>
              <a:rPr lang="en-US">
                <a:solidFill>
                  <a:srgbClr val="FF0000"/>
                </a:solidFill>
              </a:rPr>
              <a:t>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Một cặp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center word, context words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được gọi là một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skip-gram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Quét qua toàn bộ văn bản và thu thập các từ xuất hiện trong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tập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Loại bỏ đi những từ ít xuất hiện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7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5" y="2136319"/>
            <a:ext cx="9100336" cy="321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5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3" y="2232087"/>
            <a:ext cx="9329266" cy="2529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6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83" y="2402554"/>
            <a:ext cx="8428593" cy="2507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68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53" y="2163593"/>
            <a:ext cx="8864218" cy="326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236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line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chỉ xây dựng từ điển từ train data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09" y="2264397"/>
            <a:ext cx="6269742" cy="276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98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Đánh ID cho các từ trong từ điển: 2, 3, 4, …., V + 2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(V là kích thước từ điển)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Dành riêng 2 ID đặc biệt cho: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unknown word: từ không xuất hiện trong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padding word: từ “rỗng” được thêm vào mỗi văn bản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Mỗi văn bản được mã hóa bằng cách nhận biết sự có mặt của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các từ và thay thế tương ứng bởi các ID của chúng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4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6" y="2266956"/>
            <a:ext cx="11313877" cy="3288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63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 line </a:t>
            </a:r>
            <a:r>
              <a:rPr lang="en-US">
                <a:solidFill>
                  <a:srgbClr val="FF0000"/>
                </a:solidFill>
              </a:rPr>
              <a:t>104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Lấy thông tin từ các văn bản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ví dụ chọn MAX_SENTENCE_LENGTH = 500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Lưu ý: không lowercase, không loại bỏ stopwords, … như khi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tính tf-idf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40" y="2802773"/>
            <a:ext cx="6418989" cy="105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182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Thay thế các từ bằng ID của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0" y="2672863"/>
            <a:ext cx="10899377" cy="2774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93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Thêm các từ “rỗng” padding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8" y="2889050"/>
            <a:ext cx="6840581" cy="935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48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12" y="2810394"/>
            <a:ext cx="10346636" cy="975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79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file: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20news-train-encoded.txt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43" y="2743247"/>
            <a:ext cx="9253043" cy="2300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9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 qua </a:t>
            </a:r>
            <a:r>
              <a:rPr lang="en-US">
                <a:solidFill>
                  <a:srgbClr val="FF0000"/>
                </a:solidFill>
              </a:rPr>
              <a:t>class RNN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 một phiên làm việc (session), truyền dữ liệu (thông qua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DataReader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và chạy mô hình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80" y="2104337"/>
            <a:ext cx="6459417" cy="4001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096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7" y="2119289"/>
            <a:ext cx="10174653" cy="38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3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06" y="2152550"/>
            <a:ext cx="8175148" cy="377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63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94" y="2154965"/>
            <a:ext cx="7348772" cy="399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26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embedding_layer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9" y="2356299"/>
            <a:ext cx="11665981" cy="3385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045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93" y="2308497"/>
            <a:ext cx="9358043" cy="3256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245" y="6334570"/>
            <a:ext cx="847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BasicLSTMCell: https://github.com/tensorflow/tensorflow/blob/r1.9/tensorflow/python/ops/rnn_cell_impl.py</a:t>
            </a:r>
          </a:p>
          <a:p>
            <a:r>
              <a:rPr lang="en-US" sz="1400" i="1">
                <a:solidFill>
                  <a:schemeClr val="bg1"/>
                </a:solidFill>
              </a:rPr>
              <a:t>[2] static_rnn : https://github.com/tensorflow/tensorflow/blob/r1.9/tensorflow/python/ops/rnn.py</a:t>
            </a:r>
          </a:p>
        </p:txBody>
      </p:sp>
    </p:spTree>
    <p:extLst>
      <p:ext uri="{BB962C8B-B14F-4D97-AF65-F5344CB8AC3E}">
        <p14:creationId xmlns:p14="http://schemas.microsoft.com/office/powerpoint/2010/main" val="18611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74" y="2152033"/>
            <a:ext cx="7220620" cy="337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052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" y="2524196"/>
            <a:ext cx="11052506" cy="185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439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36" y="2384542"/>
            <a:ext cx="9547647" cy="781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48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giá trị LSTM size và Batch size cần được chọn qua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49" y="2179634"/>
            <a:ext cx="7368062" cy="306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93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89" y="2270766"/>
            <a:ext cx="8081181" cy="3205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601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" y="2160506"/>
            <a:ext cx="11736216" cy="363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49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Khi hết một epoch -&gt; đánh giá trên test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" y="2099167"/>
            <a:ext cx="11876549" cy="3839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265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rộng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Tìm hiểu them về Bidirectional RNNs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biến thể của LSTM như: LSTM with peephole connection,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Gated Recurrent Unit (GRU),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chiến lược tối ưu khác: learning rate decay, gradient clipping,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Adadelta, …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5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Chuyên dùng cho dữ liệu dạng chuỗi.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Ví dụ: “</a:t>
            </a:r>
            <a:r>
              <a:rPr lang="en-US"/>
              <a:t>It is a heavy rain 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x1: “it” , x2: “is”, x3: “a”, x4: “heavy”, x5: “rain”, x6: “today”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Chuỗi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x1 -&gt; x2 -&gt; x3 -&gt; x4 -&gt; x5 -&gt; x6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phần tử của chuỗi nằm ở một bước thời gian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time step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khác nhau và có quan hệ về mặt thứ tự với nhau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Mô hình hóa quan hệ thứ tự giữa các phần tử trong chuỗi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Recurrent Neural Networks ra đời.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Cấu trúc chung của RNNs: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65098" y="2352988"/>
            <a:ext cx="3322763" cy="64207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67" y="3264718"/>
            <a:ext cx="7430872" cy="19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0" ma:contentTypeDescription="Create a new document." ma:contentTypeScope="" ma:versionID="4b535d7b49d3e049e340b1af8dd448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00A435-8A07-4ABB-B29F-F1E62A345C52}"/>
</file>

<file path=customXml/itemProps2.xml><?xml version="1.0" encoding="utf-8"?>
<ds:datastoreItem xmlns:ds="http://schemas.openxmlformats.org/officeDocument/2006/customXml" ds:itemID="{1A3BBB8C-434C-4843-B542-A13ACFBB4367}"/>
</file>

<file path=customXml/itemProps3.xml><?xml version="1.0" encoding="utf-8"?>
<ds:datastoreItem xmlns:ds="http://schemas.openxmlformats.org/officeDocument/2006/customXml" ds:itemID="{110B0118-B678-4D7C-BBEF-F5401600F95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2278</TotalTime>
  <Words>2006</Words>
  <Application>Microsoft Office PowerPoint</Application>
  <PresentationFormat>Widescreen</PresentationFormat>
  <Paragraphs>348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Bell MT</vt:lpstr>
      <vt:lpstr>Calibri</vt:lpstr>
      <vt:lpstr>Calibri Light</vt:lpstr>
      <vt:lpstr>Cambria Math</vt:lpstr>
      <vt:lpstr>Symbol</vt:lpstr>
      <vt:lpstr>Wingdings</vt:lpstr>
      <vt:lpstr>Retrospect</vt:lpstr>
      <vt:lpstr>Học máy với Python</vt:lpstr>
      <vt:lpstr>Tổng quan</vt:lpstr>
      <vt:lpstr>Word2vec</vt:lpstr>
      <vt:lpstr>Word2vec</vt:lpstr>
      <vt:lpstr>1. Skip-Gram</vt:lpstr>
      <vt:lpstr>2. CBOW</vt:lpstr>
      <vt:lpstr>Word2vec</vt:lpstr>
      <vt:lpstr>Recurrent Neural Networks</vt:lpstr>
      <vt:lpstr>Recurrent Neural Networks</vt:lpstr>
      <vt:lpstr>Recurrent Neural Networks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Triển khai RNNs</vt:lpstr>
      <vt:lpstr>Triển khai RNNs</vt:lpstr>
      <vt:lpstr>Triển khai RNNs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Mở rộng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Ngo Van Linh</cp:lastModifiedBy>
  <cp:revision>322</cp:revision>
  <dcterms:created xsi:type="dcterms:W3CDTF">2018-07-08T01:14:52Z</dcterms:created>
  <dcterms:modified xsi:type="dcterms:W3CDTF">2022-01-20T00:55:49Z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