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Sorts Mill Goudy" panose="020B0604020202020204" charset="0"/>
      <p:regular r:id="rId13"/>
      <p: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YxFqS9IArVumkAiwkca8eCFbg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EECD9-C7E9-4A6C-BAD7-2A213E551B0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83D1D3-3448-4501-BC1B-1FCDABB6BE0D}">
      <dgm:prSet/>
      <dgm:spPr/>
      <dgm:t>
        <a:bodyPr/>
        <a:lstStyle/>
        <a:p>
          <a:r>
            <a:rPr lang="en-IN"/>
            <a:t>Q table with rewards for all the states in the grid.</a:t>
          </a:r>
          <a:endParaRPr lang="en-US"/>
        </a:p>
      </dgm:t>
    </dgm:pt>
    <dgm:pt modelId="{70AC6F29-913A-40D2-AB28-DA15D37B694D}" type="parTrans" cxnId="{A17585BB-9DAE-4C6D-A826-B4A17CCA844B}">
      <dgm:prSet/>
      <dgm:spPr/>
      <dgm:t>
        <a:bodyPr/>
        <a:lstStyle/>
        <a:p>
          <a:endParaRPr lang="en-US"/>
        </a:p>
      </dgm:t>
    </dgm:pt>
    <dgm:pt modelId="{911603A5-83BB-4D1E-B5E4-F54EDA3A0DA8}" type="sibTrans" cxnId="{A17585BB-9DAE-4C6D-A826-B4A17CCA844B}">
      <dgm:prSet/>
      <dgm:spPr/>
      <dgm:t>
        <a:bodyPr/>
        <a:lstStyle/>
        <a:p>
          <a:endParaRPr lang="en-US"/>
        </a:p>
      </dgm:t>
    </dgm:pt>
    <dgm:pt modelId="{69EE8B73-C12C-46E8-B200-79337EF1CC23}">
      <dgm:prSet/>
      <dgm:spPr/>
      <dgm:t>
        <a:bodyPr/>
        <a:lstStyle/>
        <a:p>
          <a:r>
            <a:rPr lang="en-IN"/>
            <a:t>Graphs to show agent’s learning curve from first episode to end of the training program.</a:t>
          </a:r>
          <a:endParaRPr lang="en-US"/>
        </a:p>
      </dgm:t>
    </dgm:pt>
    <dgm:pt modelId="{3EE5BC1F-F483-4BCB-AB7B-C9A87226FC62}" type="parTrans" cxnId="{ED1D375B-0382-46E8-B9B7-5AE057FD394D}">
      <dgm:prSet/>
      <dgm:spPr/>
      <dgm:t>
        <a:bodyPr/>
        <a:lstStyle/>
        <a:p>
          <a:endParaRPr lang="en-US"/>
        </a:p>
      </dgm:t>
    </dgm:pt>
    <dgm:pt modelId="{2043BA84-07B9-4998-8D36-9D6E45122471}" type="sibTrans" cxnId="{ED1D375B-0382-46E8-B9B7-5AE057FD394D}">
      <dgm:prSet/>
      <dgm:spPr/>
      <dgm:t>
        <a:bodyPr/>
        <a:lstStyle/>
        <a:p>
          <a:endParaRPr lang="en-US"/>
        </a:p>
      </dgm:t>
    </dgm:pt>
    <dgm:pt modelId="{1B0341E1-CD3D-464B-98FB-EDAD456E4C82}" type="pres">
      <dgm:prSet presAssocID="{4F1EECD9-C7E9-4A6C-BAD7-2A213E551B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AEDDD9-6EC4-4A17-BD4E-92C7669B0B92}" type="pres">
      <dgm:prSet presAssocID="{5E83D1D3-3448-4501-BC1B-1FCDABB6BE0D}" presName="hierRoot1" presStyleCnt="0"/>
      <dgm:spPr/>
    </dgm:pt>
    <dgm:pt modelId="{9989FDEE-4727-4F49-8A64-7EDC20BA3907}" type="pres">
      <dgm:prSet presAssocID="{5E83D1D3-3448-4501-BC1B-1FCDABB6BE0D}" presName="composite" presStyleCnt="0"/>
      <dgm:spPr/>
    </dgm:pt>
    <dgm:pt modelId="{2F24AC54-3213-4526-BB1A-BA0D5A88CF01}" type="pres">
      <dgm:prSet presAssocID="{5E83D1D3-3448-4501-BC1B-1FCDABB6BE0D}" presName="background" presStyleLbl="node0" presStyleIdx="0" presStyleCnt="2"/>
      <dgm:spPr/>
    </dgm:pt>
    <dgm:pt modelId="{D9D508EE-63B0-4BAA-B7FE-A599FA134315}" type="pres">
      <dgm:prSet presAssocID="{5E83D1D3-3448-4501-BC1B-1FCDABB6BE0D}" presName="text" presStyleLbl="fgAcc0" presStyleIdx="0" presStyleCnt="2">
        <dgm:presLayoutVars>
          <dgm:chPref val="3"/>
        </dgm:presLayoutVars>
      </dgm:prSet>
      <dgm:spPr/>
    </dgm:pt>
    <dgm:pt modelId="{C390B58F-BA18-4804-A59B-BA22A5845B24}" type="pres">
      <dgm:prSet presAssocID="{5E83D1D3-3448-4501-BC1B-1FCDABB6BE0D}" presName="hierChild2" presStyleCnt="0"/>
      <dgm:spPr/>
    </dgm:pt>
    <dgm:pt modelId="{EB167B3D-AE0C-4607-BB4D-5596027338E2}" type="pres">
      <dgm:prSet presAssocID="{69EE8B73-C12C-46E8-B200-79337EF1CC23}" presName="hierRoot1" presStyleCnt="0"/>
      <dgm:spPr/>
    </dgm:pt>
    <dgm:pt modelId="{064111EB-4FF0-41D5-99AF-BC581F33B247}" type="pres">
      <dgm:prSet presAssocID="{69EE8B73-C12C-46E8-B200-79337EF1CC23}" presName="composite" presStyleCnt="0"/>
      <dgm:spPr/>
    </dgm:pt>
    <dgm:pt modelId="{9315DB2D-CD00-4E62-A977-58985E34FE69}" type="pres">
      <dgm:prSet presAssocID="{69EE8B73-C12C-46E8-B200-79337EF1CC23}" presName="background" presStyleLbl="node0" presStyleIdx="1" presStyleCnt="2"/>
      <dgm:spPr/>
    </dgm:pt>
    <dgm:pt modelId="{4ACD393B-F0F1-4AC4-99CD-1333F68532A1}" type="pres">
      <dgm:prSet presAssocID="{69EE8B73-C12C-46E8-B200-79337EF1CC23}" presName="text" presStyleLbl="fgAcc0" presStyleIdx="1" presStyleCnt="2">
        <dgm:presLayoutVars>
          <dgm:chPref val="3"/>
        </dgm:presLayoutVars>
      </dgm:prSet>
      <dgm:spPr/>
    </dgm:pt>
    <dgm:pt modelId="{9437372D-A4F6-4E14-A15E-62DC9A60B625}" type="pres">
      <dgm:prSet presAssocID="{69EE8B73-C12C-46E8-B200-79337EF1CC23}" presName="hierChild2" presStyleCnt="0"/>
      <dgm:spPr/>
    </dgm:pt>
  </dgm:ptLst>
  <dgm:cxnLst>
    <dgm:cxn modelId="{3216C633-81C2-432C-98AE-9D38CA3294B4}" type="presOf" srcId="{5E83D1D3-3448-4501-BC1B-1FCDABB6BE0D}" destId="{D9D508EE-63B0-4BAA-B7FE-A599FA134315}" srcOrd="0" destOrd="0" presId="urn:microsoft.com/office/officeart/2005/8/layout/hierarchy1"/>
    <dgm:cxn modelId="{ED1D375B-0382-46E8-B9B7-5AE057FD394D}" srcId="{4F1EECD9-C7E9-4A6C-BAD7-2A213E551B0C}" destId="{69EE8B73-C12C-46E8-B200-79337EF1CC23}" srcOrd="1" destOrd="0" parTransId="{3EE5BC1F-F483-4BCB-AB7B-C9A87226FC62}" sibTransId="{2043BA84-07B9-4998-8D36-9D6E45122471}"/>
    <dgm:cxn modelId="{7A23264A-01D3-4403-96B1-168F1DA64F93}" type="presOf" srcId="{69EE8B73-C12C-46E8-B200-79337EF1CC23}" destId="{4ACD393B-F0F1-4AC4-99CD-1333F68532A1}" srcOrd="0" destOrd="0" presId="urn:microsoft.com/office/officeart/2005/8/layout/hierarchy1"/>
    <dgm:cxn modelId="{122EB47B-BB55-4C71-9531-2625E50413D0}" type="presOf" srcId="{4F1EECD9-C7E9-4A6C-BAD7-2A213E551B0C}" destId="{1B0341E1-CD3D-464B-98FB-EDAD456E4C82}" srcOrd="0" destOrd="0" presId="urn:microsoft.com/office/officeart/2005/8/layout/hierarchy1"/>
    <dgm:cxn modelId="{A17585BB-9DAE-4C6D-A826-B4A17CCA844B}" srcId="{4F1EECD9-C7E9-4A6C-BAD7-2A213E551B0C}" destId="{5E83D1D3-3448-4501-BC1B-1FCDABB6BE0D}" srcOrd="0" destOrd="0" parTransId="{70AC6F29-913A-40D2-AB28-DA15D37B694D}" sibTransId="{911603A5-83BB-4D1E-B5E4-F54EDA3A0DA8}"/>
    <dgm:cxn modelId="{92D42386-31A7-4DDD-8A64-52103B9A60AB}" type="presParOf" srcId="{1B0341E1-CD3D-464B-98FB-EDAD456E4C82}" destId="{10AEDDD9-6EC4-4A17-BD4E-92C7669B0B92}" srcOrd="0" destOrd="0" presId="urn:microsoft.com/office/officeart/2005/8/layout/hierarchy1"/>
    <dgm:cxn modelId="{C19E43AE-073E-4766-AF23-14D15DCC4380}" type="presParOf" srcId="{10AEDDD9-6EC4-4A17-BD4E-92C7669B0B92}" destId="{9989FDEE-4727-4F49-8A64-7EDC20BA3907}" srcOrd="0" destOrd="0" presId="urn:microsoft.com/office/officeart/2005/8/layout/hierarchy1"/>
    <dgm:cxn modelId="{E269E515-673E-4C38-8292-89B52D11757B}" type="presParOf" srcId="{9989FDEE-4727-4F49-8A64-7EDC20BA3907}" destId="{2F24AC54-3213-4526-BB1A-BA0D5A88CF01}" srcOrd="0" destOrd="0" presId="urn:microsoft.com/office/officeart/2005/8/layout/hierarchy1"/>
    <dgm:cxn modelId="{73BA964D-A159-41A7-9B17-3F8022435857}" type="presParOf" srcId="{9989FDEE-4727-4F49-8A64-7EDC20BA3907}" destId="{D9D508EE-63B0-4BAA-B7FE-A599FA134315}" srcOrd="1" destOrd="0" presId="urn:microsoft.com/office/officeart/2005/8/layout/hierarchy1"/>
    <dgm:cxn modelId="{39D2D705-8A44-46B8-9E89-CB5FC8675BF4}" type="presParOf" srcId="{10AEDDD9-6EC4-4A17-BD4E-92C7669B0B92}" destId="{C390B58F-BA18-4804-A59B-BA22A5845B24}" srcOrd="1" destOrd="0" presId="urn:microsoft.com/office/officeart/2005/8/layout/hierarchy1"/>
    <dgm:cxn modelId="{16236AF2-4DFA-4AA3-80A5-5C1F82355606}" type="presParOf" srcId="{1B0341E1-CD3D-464B-98FB-EDAD456E4C82}" destId="{EB167B3D-AE0C-4607-BB4D-5596027338E2}" srcOrd="1" destOrd="0" presId="urn:microsoft.com/office/officeart/2005/8/layout/hierarchy1"/>
    <dgm:cxn modelId="{A931FA54-ACE5-45B1-B058-8A907D15877B}" type="presParOf" srcId="{EB167B3D-AE0C-4607-BB4D-5596027338E2}" destId="{064111EB-4FF0-41D5-99AF-BC581F33B247}" srcOrd="0" destOrd="0" presId="urn:microsoft.com/office/officeart/2005/8/layout/hierarchy1"/>
    <dgm:cxn modelId="{7201FD6E-B9FC-4E6A-BA3D-F2FE17C0AB90}" type="presParOf" srcId="{064111EB-4FF0-41D5-99AF-BC581F33B247}" destId="{9315DB2D-CD00-4E62-A977-58985E34FE69}" srcOrd="0" destOrd="0" presId="urn:microsoft.com/office/officeart/2005/8/layout/hierarchy1"/>
    <dgm:cxn modelId="{9C7D3D01-47D9-459A-9C86-A8DD4AF03D8B}" type="presParOf" srcId="{064111EB-4FF0-41D5-99AF-BC581F33B247}" destId="{4ACD393B-F0F1-4AC4-99CD-1333F68532A1}" srcOrd="1" destOrd="0" presId="urn:microsoft.com/office/officeart/2005/8/layout/hierarchy1"/>
    <dgm:cxn modelId="{509FCB41-C346-47C7-A960-A48B16FB52C5}" type="presParOf" srcId="{EB167B3D-AE0C-4607-BB4D-5596027338E2}" destId="{9437372D-A4F6-4E14-A15E-62DC9A60B6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4AC54-3213-4526-BB1A-BA0D5A88CF01}">
      <dsp:nvSpPr>
        <dsp:cNvPr id="0" name=""/>
        <dsp:cNvSpPr/>
      </dsp:nvSpPr>
      <dsp:spPr>
        <a:xfrm>
          <a:off x="1077" y="307943"/>
          <a:ext cx="3781501" cy="240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508EE-63B0-4BAA-B7FE-A599FA134315}">
      <dsp:nvSpPr>
        <dsp:cNvPr id="0" name=""/>
        <dsp:cNvSpPr/>
      </dsp:nvSpPr>
      <dsp:spPr>
        <a:xfrm>
          <a:off x="421244" y="707102"/>
          <a:ext cx="3781501" cy="2401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Q table with rewards for all the states in the grid.</a:t>
          </a:r>
          <a:endParaRPr lang="en-US" sz="2600" kern="1200"/>
        </a:p>
      </dsp:txBody>
      <dsp:txXfrm>
        <a:off x="491574" y="777432"/>
        <a:ext cx="3640841" cy="2260593"/>
      </dsp:txXfrm>
    </dsp:sp>
    <dsp:sp modelId="{9315DB2D-CD00-4E62-A977-58985E34FE69}">
      <dsp:nvSpPr>
        <dsp:cNvPr id="0" name=""/>
        <dsp:cNvSpPr/>
      </dsp:nvSpPr>
      <dsp:spPr>
        <a:xfrm>
          <a:off x="4622912" y="307943"/>
          <a:ext cx="3781501" cy="240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D393B-F0F1-4AC4-99CD-1333F68532A1}">
      <dsp:nvSpPr>
        <dsp:cNvPr id="0" name=""/>
        <dsp:cNvSpPr/>
      </dsp:nvSpPr>
      <dsp:spPr>
        <a:xfrm>
          <a:off x="5043079" y="707102"/>
          <a:ext cx="3781501" cy="2401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Graphs to show agent’s learning curve from first episode to end of the training program.</a:t>
          </a:r>
          <a:endParaRPr lang="en-US" sz="2600" kern="1200"/>
        </a:p>
      </dsp:txBody>
      <dsp:txXfrm>
        <a:off x="5113409" y="777432"/>
        <a:ext cx="3640841" cy="226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7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81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77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462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550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145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9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2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8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6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0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13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7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Small leaf plant in focus with the pathway on the background">
            <a:extLst>
              <a:ext uri="{FF2B5EF4-FFF2-40B4-BE49-F238E27FC236}">
                <a16:creationId xmlns:a16="http://schemas.microsoft.com/office/drawing/2014/main" id="{5DB95395-D2AB-EFD6-7006-72AA4DE0E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956603" y="-829994"/>
            <a:ext cx="9024010" cy="5607375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Sorts Mill Goudy"/>
              <a:buNone/>
            </a:pP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Kata  Revanth(00742695)</a:t>
            </a:r>
            <a:br>
              <a:rPr lang="en-IN" sz="4400" dirty="0">
                <a:solidFill>
                  <a:schemeClr val="tx1"/>
                </a:solidFill>
              </a:rPr>
            </a:b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Alluri Sri Ram (00720436)</a:t>
            </a:r>
            <a:br>
              <a:rPr lang="en-IN" sz="4400" dirty="0">
                <a:solidFill>
                  <a:schemeClr val="tx1"/>
                </a:solidFill>
              </a:rPr>
            </a:b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Lavanya Chadalawada(00747884)</a:t>
            </a:r>
            <a:br>
              <a:rPr lang="en-IN" sz="4400" dirty="0">
                <a:solidFill>
                  <a:schemeClr val="tx1"/>
                </a:solidFill>
              </a:rPr>
            </a:b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IN" b="1">
                <a:solidFill>
                  <a:schemeClr val="tx1"/>
                </a:solidFill>
              </a:rPr>
              <a:t>Spring ‘22</a:t>
            </a:r>
            <a:endParaRPr lang="en-IN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 descr="Different coloured dots on white wall">
            <a:extLst>
              <a:ext uri="{FF2B5EF4-FFF2-40B4-BE49-F238E27FC236}">
                <a16:creationId xmlns:a16="http://schemas.microsoft.com/office/drawing/2014/main" id="{D20377A5-5DF7-1CD1-BEBD-83728D2ED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981" b="9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Sorts Mill Goudy"/>
              <a:buNone/>
            </a:pPr>
            <a:r>
              <a:rPr lang="en-IN" b="1">
                <a:solidFill>
                  <a:schemeClr val="tx1"/>
                </a:solidFill>
              </a:rPr>
              <a:t>Path Way Radar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IN" b="1">
                <a:solidFill>
                  <a:schemeClr val="tx1"/>
                </a:solidFill>
              </a:rPr>
              <a:t>Using Q-Learning Algorithm</a:t>
            </a:r>
            <a:endParaRPr lang="en-IN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0210063-4714-E9FD-0118-197A73BC7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Sorts Mill Goudy"/>
              <a:buNone/>
            </a:pPr>
            <a:r>
              <a:rPr lang="en-IN">
                <a:solidFill>
                  <a:schemeClr val="tx1"/>
                </a:solidFill>
              </a:rPr>
              <a:t>Project Statement</a:t>
            </a:r>
          </a:p>
        </p:txBody>
      </p:sp>
      <p:sp>
        <p:nvSpPr>
          <p:cNvPr id="116" name="Google Shape;116;p3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60000" lvl="0" indent="-360000" rtl="0"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chemeClr val="tx1"/>
                </a:solidFill>
              </a:rPr>
              <a:t>The main objective of the project  is to train the agent in reaching the Goal state from any point in the grid with optimal transitions.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chemeClr val="tx1"/>
                </a:solidFill>
              </a:rPr>
              <a:t>Model can be extended to:</a:t>
            </a:r>
          </a:p>
          <a:p>
            <a:pPr marL="36900" lvl="0" indent="0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/>
                </a:solidFill>
              </a:rPr>
              <a:t>	&gt;To find the shortest path between two destinations in real world scenario.</a:t>
            </a:r>
          </a:p>
          <a:p>
            <a:pPr marL="360000" lvl="0" indent="-233000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 descr="Top view of cubes connected with black lines">
            <a:extLst>
              <a:ext uri="{FF2B5EF4-FFF2-40B4-BE49-F238E27FC236}">
                <a16:creationId xmlns:a16="http://schemas.microsoft.com/office/drawing/2014/main" id="{8A38672F-27ED-0C01-2F43-A99A002BE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Sorts Mill Goudy"/>
              <a:buNone/>
            </a:pPr>
            <a:r>
              <a:rPr lang="en-IN">
                <a:solidFill>
                  <a:schemeClr val="tx1"/>
                </a:solidFill>
              </a:rPr>
              <a:t>Project Approach</a:t>
            </a:r>
          </a:p>
        </p:txBody>
      </p:sp>
      <p:sp>
        <p:nvSpPr>
          <p:cNvPr id="122" name="Google Shape;122;p4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60000" lvl="0" indent="-360000" rtl="0"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chemeClr val="tx1"/>
                </a:solidFill>
              </a:rPr>
              <a:t>Design the grid(environment) for the agent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chemeClr val="tx1"/>
                </a:solidFill>
              </a:rPr>
              <a:t>Apply the Q-Learning model to train the agent in-order to find the optimal path to reach the Goal state.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chemeClr val="tx1"/>
                </a:solidFill>
              </a:rPr>
              <a:t>Provide different scenarios to test the agent’s learning.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32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45" name="Freeform: Shape 136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Sorts Mill Goudy"/>
              <a:buNone/>
            </a:pPr>
            <a:r>
              <a:rPr lang="en-IN">
                <a:solidFill>
                  <a:srgbClr val="EBEBEB"/>
                </a:solidFill>
              </a:rPr>
              <a:t>Deliverables</a:t>
            </a:r>
          </a:p>
        </p:txBody>
      </p:sp>
      <p:sp>
        <p:nvSpPr>
          <p:cNvPr id="128" name="Google Shape;128;p5"/>
          <p:cNvSpPr txBox="1"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60000" lvl="0" indent="-360000" rtl="0"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 sz="2000" dirty="0">
                <a:solidFill>
                  <a:srgbClr val="404040"/>
                </a:solidFill>
              </a:rPr>
              <a:t>A python code of a fully trained agent which can find optimal path in grid  based environment.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 sz="2000" dirty="0">
                <a:solidFill>
                  <a:srgbClr val="404040"/>
                </a:solidFill>
              </a:rPr>
              <a:t>GitHub repository link for project code.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 sz="2000" dirty="0">
                <a:solidFill>
                  <a:srgbClr val="404040"/>
                </a:solidFill>
              </a:rPr>
              <a:t>Code walkthrough video on YouTube</a:t>
            </a:r>
          </a:p>
          <a:p>
            <a:pPr marL="360000" lvl="0" indent="-233000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888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Sorts Mill Goudy"/>
              <a:buNone/>
            </a:pPr>
            <a:r>
              <a:rPr lang="en-IN">
                <a:solidFill>
                  <a:srgbClr val="990000"/>
                </a:solidFill>
              </a:rPr>
              <a:t>Evaluation Methodology</a:t>
            </a:r>
          </a:p>
        </p:txBody>
      </p:sp>
      <p:graphicFrame>
        <p:nvGraphicFramePr>
          <p:cNvPr id="136" name="Google Shape;134;p6">
            <a:extLst>
              <a:ext uri="{FF2B5EF4-FFF2-40B4-BE49-F238E27FC236}">
                <a16:creationId xmlns:a16="http://schemas.microsoft.com/office/drawing/2014/main" id="{9482FE2E-7BA9-9AA3-85D3-294F7B985D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</TotalTime>
  <Words>187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 3</vt:lpstr>
      <vt:lpstr>Century Gothic</vt:lpstr>
      <vt:lpstr>Arial</vt:lpstr>
      <vt:lpstr>Sorts Mill Goudy</vt:lpstr>
      <vt:lpstr>Ion Boardroom</vt:lpstr>
      <vt:lpstr>       Kata  Revanth(00742695)  Alluri Sri Ram (00720436)  Lavanya Chadalawada(00747884) </vt:lpstr>
      <vt:lpstr>Path Way Radar</vt:lpstr>
      <vt:lpstr>Project Statement</vt:lpstr>
      <vt:lpstr>Project Approach</vt:lpstr>
      <vt:lpstr>Deliverables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 Revanth(00742695) </dc:title>
  <dc:creator>Kata Revanth</dc:creator>
  <cp:revision>3</cp:revision>
  <dcterms:created xsi:type="dcterms:W3CDTF">2021-11-13T01:05:35Z</dcterms:created>
  <dcterms:modified xsi:type="dcterms:W3CDTF">2022-04-04T00:55:54Z</dcterms:modified>
</cp:coreProperties>
</file>