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8" r:id="rId2"/>
    <p:sldId id="260" r:id="rId3"/>
    <p:sldId id="261" r:id="rId4"/>
    <p:sldId id="262" r:id="rId5"/>
    <p:sldId id="263" r:id="rId6"/>
    <p:sldId id="264" r:id="rId7"/>
    <p:sldId id="265"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8/17/2022</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72881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8/17/2022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286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8/17/2022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20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8/17/2022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40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8/17/2022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6408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8/17/2022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1994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8/17/2022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454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8/17/2022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535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8/17/2022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97212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8/17/2022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6798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8/17/2022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698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8/17/2022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37308740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F102-BF47-2D1A-AF97-B87226BF51B2}"/>
              </a:ext>
            </a:extLst>
          </p:cNvPr>
          <p:cNvSpPr>
            <a:spLocks noGrp="1"/>
          </p:cNvSpPr>
          <p:nvPr>
            <p:ph type="title"/>
          </p:nvPr>
        </p:nvSpPr>
        <p:spPr/>
        <p:txBody>
          <a:bodyPr/>
          <a:lstStyle/>
          <a:p>
            <a:r>
              <a:rPr lang="en-IN" dirty="0"/>
              <a:t>                CMR TECHNICAL CAMPUS</a:t>
            </a:r>
          </a:p>
        </p:txBody>
      </p:sp>
      <p:sp>
        <p:nvSpPr>
          <p:cNvPr id="3" name="Content Placeholder 2">
            <a:extLst>
              <a:ext uri="{FF2B5EF4-FFF2-40B4-BE49-F238E27FC236}">
                <a16:creationId xmlns:a16="http://schemas.microsoft.com/office/drawing/2014/main" id="{173B4898-F4CD-F336-B2FD-05B0D383F68B}"/>
              </a:ext>
            </a:extLst>
          </p:cNvPr>
          <p:cNvSpPr>
            <a:spLocks noGrp="1"/>
          </p:cNvSpPr>
          <p:nvPr>
            <p:ph idx="1"/>
          </p:nvPr>
        </p:nvSpPr>
        <p:spPr/>
        <p:txBody>
          <a:bodyPr>
            <a:normAutofit/>
          </a:bodyPr>
          <a:lstStyle/>
          <a:p>
            <a:pPr marL="0" indent="0">
              <a:buNone/>
            </a:pPr>
            <a:r>
              <a:rPr lang="en-IN" dirty="0"/>
              <a:t>    </a:t>
            </a:r>
            <a:r>
              <a:rPr lang="en-IN" sz="2400" dirty="0"/>
              <a:t>Topic – FAKE ACCOUNT DETECTION USING MACHINE LEARNING</a:t>
            </a:r>
          </a:p>
          <a:p>
            <a:pPr marL="0" indent="0">
              <a:buNone/>
            </a:pPr>
            <a:endParaRPr lang="en-IN" sz="2400" dirty="0"/>
          </a:p>
          <a:p>
            <a:pPr marL="0" indent="0">
              <a:buNone/>
            </a:pPr>
            <a:r>
              <a:rPr lang="en-IN" sz="2000" dirty="0">
                <a:solidFill>
                  <a:schemeClr val="tx1">
                    <a:lumMod val="85000"/>
                    <a:lumOff val="15000"/>
                  </a:schemeClr>
                </a:solidFill>
                <a:latin typeface="Bahnschrift SemiBold SemiConden" panose="020B0502040204020203" pitchFamily="34" charset="0"/>
              </a:rPr>
              <a:t>       Presented by:    </a:t>
            </a:r>
            <a:r>
              <a:rPr lang="en-IN" sz="1600" dirty="0">
                <a:solidFill>
                  <a:schemeClr val="tx1">
                    <a:lumMod val="85000"/>
                    <a:lumOff val="15000"/>
                  </a:schemeClr>
                </a:solidFill>
              </a:rPr>
              <a:t>BINDHU KOMMU</a:t>
            </a:r>
          </a:p>
          <a:p>
            <a:pPr marL="0" indent="0">
              <a:buNone/>
            </a:pPr>
            <a:r>
              <a:rPr lang="en-IN" sz="1600" dirty="0">
                <a:solidFill>
                  <a:schemeClr val="tx1">
                    <a:lumMod val="85000"/>
                    <a:lumOff val="15000"/>
                  </a:schemeClr>
                </a:solidFill>
                <a:latin typeface="Bahnschrift SemiBold SemiConden" panose="020B0502040204020203" pitchFamily="34" charset="0"/>
              </a:rPr>
              <a:t>                                           </a:t>
            </a:r>
            <a:r>
              <a:rPr lang="en-IN" sz="1600" dirty="0">
                <a:solidFill>
                  <a:schemeClr val="tx1">
                    <a:lumMod val="85000"/>
                    <a:lumOff val="15000"/>
                  </a:schemeClr>
                </a:solidFill>
              </a:rPr>
              <a:t>K .ANJALI</a:t>
            </a:r>
            <a:r>
              <a:rPr lang="en-IN" sz="2000" dirty="0">
                <a:solidFill>
                  <a:schemeClr val="tx1">
                    <a:lumMod val="85000"/>
                    <a:lumOff val="15000"/>
                  </a:schemeClr>
                </a:solidFill>
                <a:latin typeface="Bahnschrift SemiBold SemiConden" panose="020B0502040204020203" pitchFamily="34" charset="0"/>
              </a:rPr>
              <a:t> </a:t>
            </a:r>
          </a:p>
          <a:p>
            <a:pPr marL="0" indent="0">
              <a:buNone/>
            </a:pPr>
            <a:endParaRPr lang="en-IN" sz="2000" dirty="0">
              <a:solidFill>
                <a:schemeClr val="tx1">
                  <a:lumMod val="85000"/>
                  <a:lumOff val="15000"/>
                </a:schemeClr>
              </a:solidFill>
              <a:latin typeface="Bahnschrift SemiBold SemiConden" panose="020B0502040204020203" pitchFamily="34" charset="0"/>
            </a:endParaRPr>
          </a:p>
          <a:p>
            <a:pPr marL="0" indent="0">
              <a:buNone/>
            </a:pPr>
            <a:r>
              <a:rPr lang="en-IN" sz="2000" dirty="0">
                <a:solidFill>
                  <a:schemeClr val="tx1">
                    <a:lumMod val="85000"/>
                    <a:lumOff val="15000"/>
                  </a:schemeClr>
                </a:solidFill>
                <a:latin typeface="Bahnschrift SemiBold SemiConden" panose="020B0502040204020203" pitchFamily="34" charset="0"/>
              </a:rPr>
              <a:t>       Project guide:    </a:t>
            </a:r>
            <a:r>
              <a:rPr lang="en-IN" sz="1600" dirty="0">
                <a:solidFill>
                  <a:schemeClr val="tx1">
                    <a:lumMod val="85000"/>
                    <a:lumOff val="15000"/>
                  </a:schemeClr>
                </a:solidFill>
              </a:rPr>
              <a:t>G.POORNIMA</a:t>
            </a:r>
            <a:endParaRPr lang="en-IN" sz="2000" dirty="0">
              <a:solidFill>
                <a:schemeClr val="tx1">
                  <a:lumMod val="85000"/>
                  <a:lumOff val="15000"/>
                </a:schemeClr>
              </a:solidFill>
              <a:latin typeface="Bahnschrift SemiBold SemiConden" panose="020B0502040204020203" pitchFamily="34" charset="0"/>
            </a:endParaRPr>
          </a:p>
          <a:p>
            <a:pPr marL="0" indent="0">
              <a:buNone/>
            </a:pPr>
            <a:endParaRPr lang="en-IN" dirty="0"/>
          </a:p>
          <a:p>
            <a:pPr marL="0" indent="0">
              <a:buNone/>
            </a:pPr>
            <a:r>
              <a:rPr lang="en-IN" sz="1800" b="1" dirty="0">
                <a:solidFill>
                  <a:schemeClr val="tx1">
                    <a:lumMod val="85000"/>
                    <a:lumOff val="15000"/>
                  </a:schemeClr>
                </a:solidFill>
              </a:rPr>
              <a:t>   </a:t>
            </a:r>
          </a:p>
        </p:txBody>
      </p:sp>
      <p:pic>
        <p:nvPicPr>
          <p:cNvPr id="5" name="Picture 4">
            <a:extLst>
              <a:ext uri="{FF2B5EF4-FFF2-40B4-BE49-F238E27FC236}">
                <a16:creationId xmlns:a16="http://schemas.microsoft.com/office/drawing/2014/main" id="{0E61F165-16C2-7740-8092-E3E81ACCB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923" y="818983"/>
            <a:ext cx="612250" cy="429371"/>
          </a:xfrm>
          <a:prstGeom prst="rect">
            <a:avLst/>
          </a:prstGeom>
        </p:spPr>
      </p:pic>
      <p:cxnSp>
        <p:nvCxnSpPr>
          <p:cNvPr id="10" name="Straight Connector 9">
            <a:extLst>
              <a:ext uri="{FF2B5EF4-FFF2-40B4-BE49-F238E27FC236}">
                <a16:creationId xmlns:a16="http://schemas.microsoft.com/office/drawing/2014/main" id="{230F7B6D-05F1-B9CB-3D4E-39F894AC0065}"/>
              </a:ext>
            </a:extLst>
          </p:cNvPr>
          <p:cNvCxnSpPr>
            <a:cxnSpLocks/>
          </p:cNvCxnSpPr>
          <p:nvPr/>
        </p:nvCxnSpPr>
        <p:spPr>
          <a:xfrm>
            <a:off x="976544" y="3506680"/>
            <a:ext cx="12783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1052E33-DAC3-6ED8-C48E-984107DACDCE}"/>
              </a:ext>
            </a:extLst>
          </p:cNvPr>
          <p:cNvCxnSpPr>
            <a:cxnSpLocks/>
          </p:cNvCxnSpPr>
          <p:nvPr/>
        </p:nvCxnSpPr>
        <p:spPr>
          <a:xfrm>
            <a:off x="976544" y="4829452"/>
            <a:ext cx="13582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538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8BA7-0B63-47F2-7DA9-D43DC1BC7246}"/>
              </a:ext>
            </a:extLst>
          </p:cNvPr>
          <p:cNvSpPr>
            <a:spLocks noGrp="1"/>
          </p:cNvSpPr>
          <p:nvPr>
            <p:ph type="title"/>
          </p:nvPr>
        </p:nvSpPr>
        <p:spPr>
          <a:xfrm>
            <a:off x="361868" y="478223"/>
            <a:ext cx="10991932" cy="469127"/>
          </a:xfrm>
        </p:spPr>
        <p:txBody>
          <a:bodyPr>
            <a:normAutofit fontScale="90000"/>
          </a:bodyPr>
          <a:lstStyle/>
          <a:p>
            <a:r>
              <a:rPr lang="en-IN" dirty="0"/>
              <a:t>ABSTRACT</a:t>
            </a:r>
          </a:p>
        </p:txBody>
      </p:sp>
      <p:sp>
        <p:nvSpPr>
          <p:cNvPr id="3" name="Content Placeholder 2">
            <a:extLst>
              <a:ext uri="{FF2B5EF4-FFF2-40B4-BE49-F238E27FC236}">
                <a16:creationId xmlns:a16="http://schemas.microsoft.com/office/drawing/2014/main" id="{102C9CBE-0438-2878-2703-1CB078EC4FDC}"/>
              </a:ext>
            </a:extLst>
          </p:cNvPr>
          <p:cNvSpPr>
            <a:spLocks noGrp="1"/>
          </p:cNvSpPr>
          <p:nvPr>
            <p:ph idx="1"/>
          </p:nvPr>
        </p:nvSpPr>
        <p:spPr>
          <a:xfrm>
            <a:off x="238291" y="1207366"/>
            <a:ext cx="11239085" cy="5397618"/>
          </a:xfrm>
        </p:spPr>
        <p:txBody>
          <a:bodyPr>
            <a:normAutofit/>
          </a:bodyPr>
          <a:lstStyle/>
          <a:p>
            <a:pPr marL="0" indent="0">
              <a:buNone/>
            </a:pPr>
            <a:r>
              <a:rPr lang="en-US" sz="1600" dirty="0"/>
              <a:t>Now-a-days, Online Social Media is dominating the world in several ways. Day by day the number of users using social media is increasing drastically. The main advantage of online social media is that we can connect to people easily and communicate  with them  in a  better way. This   provided a new  way  of  a  potential attack, such as  fake identity, false information, etc. A recent survey suggest that the number of accounts present in the social media is much greater than the  users  using it. This suggest  that fake   accounts have  been   increased  in  the recent  years. Online  social  media providers face difficulty in identifying these fake accounts. The need  for  identifying  these  fake  accounts is that social media is flooded with false information, advertisements, etc. Traditional methods cannot distinguish between real and fake accounts efficiently. Improvement in  fake account creation  made  the previous works outdated. The  new models created  used different  approaches  such as  automatic posts  or comments, spreading fake news, false  information or spam with advertisements to identify fake accounts. Due to  the increase in the  creation of the fake  accounts  different  algorithms with different attributes are use. Previously use algorithms like </a:t>
            </a:r>
            <a:r>
              <a:rPr lang="en-US" sz="1600" dirty="0" err="1"/>
              <a:t>naïvebayes</a:t>
            </a:r>
            <a:r>
              <a:rPr lang="en-US" sz="1600" dirty="0"/>
              <a:t>, support  vector machine, random  forest has become inefficient in finding  the fake accounts. In this research, we  came  up with  an innovative method  to identify  fake  accounts. We  used  gradient   boosting  algorithm with  decision tree  containing  three attributes. Those  attributes  are spam commenting, artificial activity and engagement .</a:t>
            </a:r>
            <a:endParaRPr lang="en-US" sz="2400" dirty="0">
              <a:solidFill>
                <a:srgbClr val="000000"/>
              </a:solidFill>
              <a:effectLst/>
            </a:endParaRPr>
          </a:p>
        </p:txBody>
      </p:sp>
      <p:cxnSp>
        <p:nvCxnSpPr>
          <p:cNvPr id="7" name="Straight Connector 6">
            <a:extLst>
              <a:ext uri="{FF2B5EF4-FFF2-40B4-BE49-F238E27FC236}">
                <a16:creationId xmlns:a16="http://schemas.microsoft.com/office/drawing/2014/main" id="{4D263345-233C-C2E7-1D4C-39527CA0EC8A}"/>
              </a:ext>
            </a:extLst>
          </p:cNvPr>
          <p:cNvCxnSpPr>
            <a:cxnSpLocks/>
          </p:cNvCxnSpPr>
          <p:nvPr/>
        </p:nvCxnSpPr>
        <p:spPr>
          <a:xfrm>
            <a:off x="461176" y="947350"/>
            <a:ext cx="273524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74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BAAEC-5E2D-CBA2-86CD-7FAD68EA3861}"/>
              </a:ext>
            </a:extLst>
          </p:cNvPr>
          <p:cNvSpPr>
            <a:spLocks noGrp="1"/>
          </p:cNvSpPr>
          <p:nvPr>
            <p:ph type="title"/>
          </p:nvPr>
        </p:nvSpPr>
        <p:spPr>
          <a:xfrm>
            <a:off x="458694" y="437322"/>
            <a:ext cx="10895106" cy="485029"/>
          </a:xfrm>
        </p:spPr>
        <p:txBody>
          <a:bodyPr>
            <a:normAutofit fontScale="90000"/>
          </a:bodyPr>
          <a:lstStyle/>
          <a:p>
            <a:r>
              <a:rPr lang="en-IN" dirty="0"/>
              <a:t>EXISTING SYSTEM</a:t>
            </a:r>
          </a:p>
        </p:txBody>
      </p:sp>
      <p:sp>
        <p:nvSpPr>
          <p:cNvPr id="3" name="Content Placeholder 2">
            <a:extLst>
              <a:ext uri="{FF2B5EF4-FFF2-40B4-BE49-F238E27FC236}">
                <a16:creationId xmlns:a16="http://schemas.microsoft.com/office/drawing/2014/main" id="{AC9706C9-337A-2D4A-1441-B31C164F046F}"/>
              </a:ext>
            </a:extLst>
          </p:cNvPr>
          <p:cNvSpPr>
            <a:spLocks noGrp="1"/>
          </p:cNvSpPr>
          <p:nvPr>
            <p:ph idx="1"/>
          </p:nvPr>
        </p:nvSpPr>
        <p:spPr>
          <a:xfrm>
            <a:off x="449816" y="1101758"/>
            <a:ext cx="11274612" cy="4944566"/>
          </a:xfrm>
        </p:spPr>
        <p:txBody>
          <a:bodyPr>
            <a:normAutofit/>
          </a:bodyPr>
          <a:lstStyle/>
          <a:p>
            <a:pPr>
              <a:buFont typeface="Wingdings" panose="05000000000000000000" pitchFamily="2" charset="2"/>
              <a:buChar char="Ø"/>
            </a:pPr>
            <a:r>
              <a:rPr lang="en-IN" sz="1600" dirty="0"/>
              <a:t>The existing system use very fewer factors to decide weather an account is fake or not. The factors largely affect the way decision making  occurs. When the number of  factors is low, the accuracy  of the decision  making is   reduced significantly. There is an exceptional improvement in fake account  creation, which  is unmatched by the  software or application used to detect the fake account. Due to advancement in creation of fake account ,existing methods have turned obsolete. The most  common  algorithm  used by fake  account detection  applications  is the  random forest algorithm . The algorithm has few  downsides such as inefficiency to  handle the  categorical f increase in the number of trees, the algorithm’s time efficiency takes a hit.</a:t>
            </a:r>
          </a:p>
        </p:txBody>
      </p:sp>
      <p:cxnSp>
        <p:nvCxnSpPr>
          <p:cNvPr id="5" name="Straight Connector 4">
            <a:extLst>
              <a:ext uri="{FF2B5EF4-FFF2-40B4-BE49-F238E27FC236}">
                <a16:creationId xmlns:a16="http://schemas.microsoft.com/office/drawing/2014/main" id="{4C022118-EB03-B6BD-DE2F-B7DE1C3A738C}"/>
              </a:ext>
            </a:extLst>
          </p:cNvPr>
          <p:cNvCxnSpPr>
            <a:cxnSpLocks/>
          </p:cNvCxnSpPr>
          <p:nvPr/>
        </p:nvCxnSpPr>
        <p:spPr>
          <a:xfrm>
            <a:off x="674703" y="1012054"/>
            <a:ext cx="436781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824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0B02-1503-7052-9A32-2E3E0D57E1D1}"/>
              </a:ext>
            </a:extLst>
          </p:cNvPr>
          <p:cNvSpPr>
            <a:spLocks noGrp="1"/>
          </p:cNvSpPr>
          <p:nvPr>
            <p:ph type="title"/>
          </p:nvPr>
        </p:nvSpPr>
        <p:spPr>
          <a:xfrm>
            <a:off x="323521" y="397566"/>
            <a:ext cx="10895106" cy="659958"/>
          </a:xfrm>
        </p:spPr>
        <p:txBody>
          <a:bodyPr>
            <a:normAutofit fontScale="90000"/>
          </a:bodyPr>
          <a:lstStyle/>
          <a:p>
            <a:r>
              <a:rPr lang="en-IN" dirty="0"/>
              <a:t>DISADVANTAGES</a:t>
            </a:r>
          </a:p>
        </p:txBody>
      </p:sp>
      <p:sp>
        <p:nvSpPr>
          <p:cNvPr id="3" name="Content Placeholder 2">
            <a:extLst>
              <a:ext uri="{FF2B5EF4-FFF2-40B4-BE49-F238E27FC236}">
                <a16:creationId xmlns:a16="http://schemas.microsoft.com/office/drawing/2014/main" id="{7D67979B-32F8-8124-B5A6-403BB453041D}"/>
              </a:ext>
            </a:extLst>
          </p:cNvPr>
          <p:cNvSpPr>
            <a:spLocks noGrp="1"/>
          </p:cNvSpPr>
          <p:nvPr>
            <p:ph idx="1"/>
          </p:nvPr>
        </p:nvSpPr>
        <p:spPr>
          <a:xfrm>
            <a:off x="458694" y="1202027"/>
            <a:ext cx="11274612" cy="4586523"/>
          </a:xfrm>
        </p:spPr>
        <p:txBody>
          <a:bodyPr>
            <a:normAutofit/>
          </a:bodyPr>
          <a:lstStyle/>
          <a:p>
            <a:r>
              <a:rPr lang="en-US" sz="1400" dirty="0"/>
              <a:t>Fake accounts serve very different purposes: they are used to stirrup political quarrels, spread fake news, create division and distrust. they can promote disinformation about brands to mislead customers.</a:t>
            </a:r>
          </a:p>
          <a:p>
            <a:r>
              <a:rPr lang="en-US" sz="1400" dirty="0"/>
              <a:t> In existing system uses very fewer factors to decide weather the account is fake or not .</a:t>
            </a:r>
          </a:p>
          <a:p>
            <a:r>
              <a:rPr lang="en-US" sz="1400" dirty="0"/>
              <a:t>Inefficient and Unstable.</a:t>
            </a:r>
          </a:p>
          <a:p>
            <a:r>
              <a:rPr lang="en-US" sz="1400" dirty="0"/>
              <a:t>Time consuming process.</a:t>
            </a:r>
          </a:p>
          <a:p>
            <a:endParaRPr lang="en-US" sz="1400" dirty="0"/>
          </a:p>
        </p:txBody>
      </p:sp>
      <p:cxnSp>
        <p:nvCxnSpPr>
          <p:cNvPr id="5" name="Straight Connector 4">
            <a:extLst>
              <a:ext uri="{FF2B5EF4-FFF2-40B4-BE49-F238E27FC236}">
                <a16:creationId xmlns:a16="http://schemas.microsoft.com/office/drawing/2014/main" id="{D6E975A1-ECF5-AF52-02B1-191815459722}"/>
              </a:ext>
            </a:extLst>
          </p:cNvPr>
          <p:cNvCxnSpPr>
            <a:cxnSpLocks/>
          </p:cNvCxnSpPr>
          <p:nvPr/>
        </p:nvCxnSpPr>
        <p:spPr>
          <a:xfrm>
            <a:off x="458694" y="1057524"/>
            <a:ext cx="424647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350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82EF0-2796-40AC-4718-88207F0C26B5}"/>
              </a:ext>
            </a:extLst>
          </p:cNvPr>
          <p:cNvSpPr>
            <a:spLocks noGrp="1"/>
          </p:cNvSpPr>
          <p:nvPr>
            <p:ph type="title"/>
          </p:nvPr>
        </p:nvSpPr>
        <p:spPr>
          <a:xfrm>
            <a:off x="458694" y="365761"/>
            <a:ext cx="10895106" cy="548639"/>
          </a:xfrm>
        </p:spPr>
        <p:txBody>
          <a:bodyPr>
            <a:normAutofit fontScale="90000"/>
          </a:bodyPr>
          <a:lstStyle/>
          <a:p>
            <a:r>
              <a:rPr lang="en-IN" dirty="0"/>
              <a:t>PROPOSED SYSTEM</a:t>
            </a:r>
          </a:p>
        </p:txBody>
      </p:sp>
      <p:sp>
        <p:nvSpPr>
          <p:cNvPr id="3" name="Content Placeholder 2">
            <a:extLst>
              <a:ext uri="{FF2B5EF4-FFF2-40B4-BE49-F238E27FC236}">
                <a16:creationId xmlns:a16="http://schemas.microsoft.com/office/drawing/2014/main" id="{006816C0-DC43-5804-29B0-0C123D36EA33}"/>
              </a:ext>
            </a:extLst>
          </p:cNvPr>
          <p:cNvSpPr>
            <a:spLocks noGrp="1"/>
          </p:cNvSpPr>
          <p:nvPr>
            <p:ph idx="1"/>
          </p:nvPr>
        </p:nvSpPr>
        <p:spPr>
          <a:xfrm>
            <a:off x="458694" y="1118586"/>
            <a:ext cx="11274612" cy="5026627"/>
          </a:xfrm>
        </p:spPr>
        <p:txBody>
          <a:bodyPr>
            <a:normAutofit/>
          </a:bodyPr>
          <a:lstStyle/>
          <a:p>
            <a:pPr>
              <a:buFont typeface="Wingdings" panose="05000000000000000000" pitchFamily="2" charset="2"/>
              <a:buChar char="Ø"/>
            </a:pPr>
            <a:r>
              <a:rPr lang="en-US" sz="1600" dirty="0"/>
              <a:t>The existing system uses random forest algorithm to identify the  fake  account. It  is efficient when it has the correct inputs and when it has all the inputs. When some of the inputs are missing it becomes difficult  for the algorithm to produce  the  output.  To  overcome  such  difficulties   in  the  proposed   systems  we  used  a  gradient   boosting  algorithm, naïve bayes  algorithm  and   random   forest  algorithm . Gradient  boosting  algorithm  is  like  random  forest  algorithm  which  uses decision  trees  as  its main component. We  also  changed the  way  we  find the fake  accounts  i.e., we   introduced   new   methods   to  find  the  account. The  methods  used   are   spam commenting, engagement rate and artificial  activity. These inputs are  used  to  form decision trees that  are used  in the gradient boosting  algorithm. This algorithm gives us an output  even  if  some  inputs  are  missing. This  is  the major reason for choosing this  algorithm. Due  to  the  use of this algorithm we were able to get highly accurate results.</a:t>
            </a:r>
            <a:endParaRPr lang="en-IN" sz="2400" dirty="0"/>
          </a:p>
        </p:txBody>
      </p:sp>
      <p:cxnSp>
        <p:nvCxnSpPr>
          <p:cNvPr id="5" name="Straight Connector 4">
            <a:extLst>
              <a:ext uri="{FF2B5EF4-FFF2-40B4-BE49-F238E27FC236}">
                <a16:creationId xmlns:a16="http://schemas.microsoft.com/office/drawing/2014/main" id="{256F944D-8718-9C83-301A-56BA06933B7E}"/>
              </a:ext>
            </a:extLst>
          </p:cNvPr>
          <p:cNvCxnSpPr>
            <a:cxnSpLocks/>
          </p:cNvCxnSpPr>
          <p:nvPr/>
        </p:nvCxnSpPr>
        <p:spPr>
          <a:xfrm>
            <a:off x="612559" y="914400"/>
            <a:ext cx="475843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73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DE47-CA32-FE54-77F1-960C9092168E}"/>
              </a:ext>
            </a:extLst>
          </p:cNvPr>
          <p:cNvSpPr>
            <a:spLocks noGrp="1"/>
          </p:cNvSpPr>
          <p:nvPr>
            <p:ph type="title"/>
          </p:nvPr>
        </p:nvSpPr>
        <p:spPr>
          <a:xfrm>
            <a:off x="458694" y="443883"/>
            <a:ext cx="10895106" cy="658633"/>
          </a:xfrm>
        </p:spPr>
        <p:txBody>
          <a:bodyPr>
            <a:normAutofit fontScale="90000"/>
          </a:bodyPr>
          <a:lstStyle/>
          <a:p>
            <a:r>
              <a:rPr lang="en-IN" dirty="0"/>
              <a:t>ADVANTAGES</a:t>
            </a:r>
          </a:p>
        </p:txBody>
      </p:sp>
      <p:sp>
        <p:nvSpPr>
          <p:cNvPr id="3" name="Content Placeholder 2">
            <a:extLst>
              <a:ext uri="{FF2B5EF4-FFF2-40B4-BE49-F238E27FC236}">
                <a16:creationId xmlns:a16="http://schemas.microsoft.com/office/drawing/2014/main" id="{BE64A084-DF2E-6DC6-D6C4-94F0B230FD20}"/>
              </a:ext>
            </a:extLst>
          </p:cNvPr>
          <p:cNvSpPr>
            <a:spLocks noGrp="1"/>
          </p:cNvSpPr>
          <p:nvPr>
            <p:ph idx="1"/>
          </p:nvPr>
        </p:nvSpPr>
        <p:spPr>
          <a:xfrm>
            <a:off x="458694" y="1331118"/>
            <a:ext cx="11274612" cy="5082999"/>
          </a:xfrm>
        </p:spPr>
        <p:txBody>
          <a:bodyPr>
            <a:normAutofit/>
          </a:bodyPr>
          <a:lstStyle/>
          <a:p>
            <a:r>
              <a:rPr lang="en-US" sz="1400" dirty="0"/>
              <a:t>The issues are privacy, online bulling, potential for </a:t>
            </a:r>
            <a:r>
              <a:rPr lang="en-US" sz="1400" dirty="0" err="1"/>
              <a:t>misuse,trolling</a:t>
            </a:r>
            <a:r>
              <a:rPr lang="en-US" sz="1400" dirty="0"/>
              <a:t>, etc. These are done mostly by using fake accounts.</a:t>
            </a:r>
          </a:p>
          <a:p>
            <a:r>
              <a:rPr lang="en-US" sz="1400" dirty="0"/>
              <a:t>In this project, we came up with a framework through which we can detect a fake accounts using machine learning algorithms so that the social life of people also become secured </a:t>
            </a:r>
          </a:p>
          <a:p>
            <a:r>
              <a:rPr lang="en-US" sz="1400" dirty="0"/>
              <a:t>It consume less time</a:t>
            </a:r>
            <a:r>
              <a:rPr lang="en-IN" sz="2000" dirty="0"/>
              <a:t> </a:t>
            </a:r>
          </a:p>
        </p:txBody>
      </p:sp>
      <p:cxnSp>
        <p:nvCxnSpPr>
          <p:cNvPr id="5" name="Straight Connector 4">
            <a:extLst>
              <a:ext uri="{FF2B5EF4-FFF2-40B4-BE49-F238E27FC236}">
                <a16:creationId xmlns:a16="http://schemas.microsoft.com/office/drawing/2014/main" id="{C8079CCC-FC35-AF99-E2BB-C46E495D1099}"/>
              </a:ext>
            </a:extLst>
          </p:cNvPr>
          <p:cNvCxnSpPr>
            <a:cxnSpLocks/>
          </p:cNvCxnSpPr>
          <p:nvPr/>
        </p:nvCxnSpPr>
        <p:spPr>
          <a:xfrm>
            <a:off x="532660" y="1102516"/>
            <a:ext cx="333800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445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AD392DE-FA15-107D-403F-859626059EE3}"/>
              </a:ext>
            </a:extLst>
          </p:cNvPr>
          <p:cNvSpPr>
            <a:spLocks noGrp="1"/>
          </p:cNvSpPr>
          <p:nvPr>
            <p:ph idx="4294967295"/>
          </p:nvPr>
        </p:nvSpPr>
        <p:spPr>
          <a:xfrm>
            <a:off x="656947" y="621437"/>
            <a:ext cx="10617477" cy="5628551"/>
          </a:xfrm>
        </p:spPr>
        <p:txBody>
          <a:bodyPr>
            <a:normAutofit/>
          </a:bodyPr>
          <a:lstStyle/>
          <a:p>
            <a:pPr marL="0" indent="0" fontAlgn="base">
              <a:buNone/>
            </a:pPr>
            <a:r>
              <a:rPr lang="en-IN" sz="2800" dirty="0"/>
              <a:t> HARDWARE REQUIREMENTS</a:t>
            </a:r>
            <a:endParaRPr lang="en-US" sz="1600" dirty="0"/>
          </a:p>
          <a:p>
            <a:pPr fontAlgn="base"/>
            <a:r>
              <a:rPr lang="en-US" sz="1600" dirty="0"/>
              <a:t>OS - windows 7,8 and 10(32 and 64 bits)</a:t>
            </a:r>
          </a:p>
          <a:p>
            <a:pPr fontAlgn="base"/>
            <a:r>
              <a:rPr lang="en-US" sz="1600" dirty="0"/>
              <a:t>RAM-4GB</a:t>
            </a:r>
            <a:endParaRPr lang="en-IN" dirty="0"/>
          </a:p>
          <a:p>
            <a:pPr marL="0" indent="0" fontAlgn="base">
              <a:buNone/>
            </a:pPr>
            <a:r>
              <a:rPr lang="en-IN" dirty="0"/>
              <a:t>SOFTWARE</a:t>
            </a:r>
            <a:r>
              <a:rPr lang="en-IN" sz="2800" dirty="0"/>
              <a:t> REQUIREMENTS</a:t>
            </a:r>
          </a:p>
          <a:p>
            <a:pPr fontAlgn="base"/>
            <a:r>
              <a:rPr lang="en-US" sz="1600" dirty="0"/>
              <a:t>Python</a:t>
            </a:r>
          </a:p>
          <a:p>
            <a:pPr fontAlgn="base"/>
            <a:r>
              <a:rPr lang="en-US" sz="1600" dirty="0"/>
              <a:t>Anaconda</a:t>
            </a:r>
          </a:p>
        </p:txBody>
      </p:sp>
      <p:cxnSp>
        <p:nvCxnSpPr>
          <p:cNvPr id="4" name="Straight Connector 3">
            <a:extLst>
              <a:ext uri="{FF2B5EF4-FFF2-40B4-BE49-F238E27FC236}">
                <a16:creationId xmlns:a16="http://schemas.microsoft.com/office/drawing/2014/main" id="{93E2432F-5C4C-FA78-FD0A-F0EF8C2D1E64}"/>
              </a:ext>
            </a:extLst>
          </p:cNvPr>
          <p:cNvCxnSpPr>
            <a:cxnSpLocks/>
          </p:cNvCxnSpPr>
          <p:nvPr/>
        </p:nvCxnSpPr>
        <p:spPr>
          <a:xfrm>
            <a:off x="852256" y="1154097"/>
            <a:ext cx="4722921"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6E37C442-DFF5-E7F7-27F9-82A1A3F2108E}"/>
              </a:ext>
            </a:extLst>
          </p:cNvPr>
          <p:cNvCxnSpPr>
            <a:cxnSpLocks/>
          </p:cNvCxnSpPr>
          <p:nvPr/>
        </p:nvCxnSpPr>
        <p:spPr>
          <a:xfrm>
            <a:off x="852256" y="2556769"/>
            <a:ext cx="472292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05957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9747-3954-D6DE-44AA-6F13706A75AE}"/>
              </a:ext>
            </a:extLst>
          </p:cNvPr>
          <p:cNvSpPr>
            <a:spLocks noGrp="1"/>
          </p:cNvSpPr>
          <p:nvPr>
            <p:ph type="title"/>
          </p:nvPr>
        </p:nvSpPr>
        <p:spPr>
          <a:xfrm>
            <a:off x="458694" y="365760"/>
            <a:ext cx="10895106" cy="672927"/>
          </a:xfrm>
        </p:spPr>
        <p:txBody>
          <a:bodyPr>
            <a:normAutofit fontScale="90000"/>
          </a:bodyPr>
          <a:lstStyle/>
          <a:p>
            <a:r>
              <a:rPr lang="en-IN" dirty="0"/>
              <a:t>CONCLUSION</a:t>
            </a:r>
          </a:p>
        </p:txBody>
      </p:sp>
      <p:sp>
        <p:nvSpPr>
          <p:cNvPr id="3" name="Content Placeholder 2">
            <a:extLst>
              <a:ext uri="{FF2B5EF4-FFF2-40B4-BE49-F238E27FC236}">
                <a16:creationId xmlns:a16="http://schemas.microsoft.com/office/drawing/2014/main" id="{CA8EEA6D-D4C9-331F-9FED-6A1C958C5F52}"/>
              </a:ext>
            </a:extLst>
          </p:cNvPr>
          <p:cNvSpPr>
            <a:spLocks noGrp="1"/>
          </p:cNvSpPr>
          <p:nvPr>
            <p:ph idx="1"/>
          </p:nvPr>
        </p:nvSpPr>
        <p:spPr>
          <a:xfrm>
            <a:off x="458694" y="1265870"/>
            <a:ext cx="11274612" cy="5226370"/>
          </a:xfrm>
        </p:spPr>
        <p:txBody>
          <a:bodyPr>
            <a:normAutofit/>
          </a:bodyPr>
          <a:lstStyle/>
          <a:p>
            <a:pPr marL="0" indent="0">
              <a:buNone/>
            </a:pPr>
            <a:r>
              <a:rPr lang="en-IN" sz="1600" dirty="0"/>
              <a:t>In  this  project , we  come  up  with an  ingenious way  to detect  fake accounts on OSNs by using  machine learning algorithms to its full extent,  we have eliminated  the need for  manual  prediction  of a  fake account, which need for manual  prediction  of a fake account, which needs a lot  of human  resources and is  also a time-consuming process. Existing system have become obsolete due to the advancement in the creation of fake accounts. The factor that  the existing system relayed upon is unstable. In  this research, we used stable  factors such as engagement rate, artificial activity to increase the accuracy of prediction.</a:t>
            </a:r>
          </a:p>
        </p:txBody>
      </p:sp>
    </p:spTree>
    <p:extLst>
      <p:ext uri="{BB962C8B-B14F-4D97-AF65-F5344CB8AC3E}">
        <p14:creationId xmlns:p14="http://schemas.microsoft.com/office/powerpoint/2010/main" val="578630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BF6302-FE54-C7F2-C040-D1C9501E5201}"/>
              </a:ext>
            </a:extLst>
          </p:cNvPr>
          <p:cNvSpPr txBox="1"/>
          <p:nvPr/>
        </p:nvSpPr>
        <p:spPr>
          <a:xfrm>
            <a:off x="3047260" y="3246553"/>
            <a:ext cx="6094520" cy="1015663"/>
          </a:xfrm>
          <a:prstGeom prst="rect">
            <a:avLst/>
          </a:prstGeom>
          <a:noFill/>
        </p:spPr>
        <p:txBody>
          <a:bodyPr wrap="square">
            <a:spAutoFit/>
          </a:bodyPr>
          <a:lstStyle/>
          <a:p>
            <a:r>
              <a:rPr lang="en-IN" sz="6000" dirty="0"/>
              <a:t>Thank You</a:t>
            </a:r>
            <a:r>
              <a:rPr lang="en-IN" sz="1800" dirty="0"/>
              <a:t> </a:t>
            </a:r>
            <a:endParaRPr lang="en-IN" dirty="0"/>
          </a:p>
        </p:txBody>
      </p:sp>
    </p:spTree>
    <p:extLst>
      <p:ext uri="{BB962C8B-B14F-4D97-AF65-F5344CB8AC3E}">
        <p14:creationId xmlns:p14="http://schemas.microsoft.com/office/powerpoint/2010/main" val="3677495927"/>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Dappled</Template>
  <TotalTime>547</TotalTime>
  <Words>872</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Avenir Next LT Pro</vt:lpstr>
      <vt:lpstr>AvenirNext LT Pro Medium</vt:lpstr>
      <vt:lpstr>Bahnschrift SemiBold SemiConden</vt:lpstr>
      <vt:lpstr>Sabon Next LT</vt:lpstr>
      <vt:lpstr>Wingdings</vt:lpstr>
      <vt:lpstr>DappledVTI</vt:lpstr>
      <vt:lpstr>                CMR TECHNICAL CAMPUS</vt:lpstr>
      <vt:lpstr>ABSTRACT</vt:lpstr>
      <vt:lpstr>EXISTING SYSTEM</vt:lpstr>
      <vt:lpstr>DISADVANTAGES</vt:lpstr>
      <vt:lpstr>PROPOSED SYSTEM</vt:lpstr>
      <vt:lpstr>ADVANTAGES</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CMR TECHNICAL CAMPUS</dc:title>
  <dc:creator>ANJALI KATAKAM</dc:creator>
  <cp:lastModifiedBy>ANJALI KATAKAM</cp:lastModifiedBy>
  <cp:revision>8</cp:revision>
  <dcterms:created xsi:type="dcterms:W3CDTF">2022-08-11T10:29:31Z</dcterms:created>
  <dcterms:modified xsi:type="dcterms:W3CDTF">2022-08-17T08:45:45Z</dcterms:modified>
</cp:coreProperties>
</file>