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8" r:id="rId5"/>
    <p:sldId id="274" r:id="rId6"/>
    <p:sldId id="276" r:id="rId7"/>
    <p:sldId id="268" r:id="rId8"/>
    <p:sldId id="261" r:id="rId9"/>
    <p:sldId id="279" r:id="rId10"/>
    <p:sldId id="273" r:id="rId11"/>
    <p:sldId id="275" r:id="rId12"/>
    <p:sldId id="272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 autoAdjust="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9893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7800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1734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315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0138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8773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04253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789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6903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9040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0352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B467-AF71-42FB-9510-4C2E10267C25}" type="datetimeFigureOut">
              <a:rPr lang="ru-RU" smtClean="0"/>
              <a:pPr/>
              <a:t>14.07.2016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CDCC-1D87-428F-A379-EDB67DCE0F4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2574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7989" y="1358537"/>
            <a:ext cx="8456023" cy="2151426"/>
          </a:xfrm>
        </p:spPr>
        <p:txBody>
          <a:bodyPr/>
          <a:lstStyle/>
          <a:p>
            <a:r>
              <a:rPr lang="ru-RU" dirty="0" smtClean="0"/>
              <a:t>Экосистема для инженеров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4000" dirty="0" smtClean="0"/>
              <a:t>Primus </a:t>
            </a:r>
            <a:r>
              <a:rPr lang="en-US" sz="1100" dirty="0" smtClean="0"/>
              <a:t>inter pares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3613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42211" y="649705"/>
            <a:ext cx="2213810" cy="98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 ПРОФИЛЬНЫХ ВАКАНСИЙ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81663" y="613611"/>
            <a:ext cx="2237874" cy="1058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 ТЕСТОВЫХ ЗАДАНИЙ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364705" y="589547"/>
            <a:ext cx="2430379" cy="107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 БЕСПЛАТНЫХ СОФТОВ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71811" y="589547"/>
            <a:ext cx="2430378" cy="108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ВЕНЧУРНЫХ ФОНДОВ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0179" y="2189747"/>
            <a:ext cx="2129589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ОРГАНИЗАЦИЙ ПО ОБУЧЕНИЮ (ПРОФИЛЬНЫЕ, НЕПРОФИЛЬНОЕ)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677652" y="2245895"/>
            <a:ext cx="2129589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  ПЕРИОДИЧЕСКИХ ИЗДАНИЙ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87738" y="2294021"/>
            <a:ext cx="2364376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 </a:t>
            </a:r>
            <a:r>
              <a:rPr lang="ru-RU" dirty="0" smtClean="0"/>
              <a:t>ИНФОРМАЦИОННЫХ </a:t>
            </a:r>
            <a:r>
              <a:rPr lang="ru-RU" dirty="0" smtClean="0"/>
              <a:t>ПРОФИЛЬНЫХ  РЕСУРСОВ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212179" y="2378242"/>
            <a:ext cx="2129589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 НИИ, КБ И Т.Д.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9791" y="4049600"/>
            <a:ext cx="2404482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СЕРТИФИКАЦИОННЫХ ЦЕНТРОВ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761874" y="4110790"/>
            <a:ext cx="2129589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 АТТЕСТАЦИОННЫХ ЦЕНТРОВ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17105" y="4134852"/>
            <a:ext cx="2129589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ПРОИЗВОДИТЕЛЕЙ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9296400" y="4158915"/>
            <a:ext cx="2129589" cy="1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АГРЕГАТОР КОМПАНИЙ ПО ТИПОВЫМ РЕШЕНИЯМ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854" y="111573"/>
            <a:ext cx="10367491" cy="64453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823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80475"/>
            <a:ext cx="9144000" cy="48126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ПОСТАНОВКА ЗАДАЧИ БЕЗ ТЗ</a:t>
            </a:r>
            <a:endParaRPr lang="ru-RU" sz="2000" dirty="0"/>
          </a:p>
        </p:txBody>
      </p:sp>
      <p:sp>
        <p:nvSpPr>
          <p:cNvPr id="5" name="Овал 4"/>
          <p:cNvSpPr/>
          <p:nvPr/>
        </p:nvSpPr>
        <p:spPr>
          <a:xfrm>
            <a:off x="998622" y="493294"/>
            <a:ext cx="2574758" cy="1155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ИНВЕСТОР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2979820" y="1696453"/>
            <a:ext cx="2574758" cy="110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ИНТЕГРАТОР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8586536" y="537410"/>
            <a:ext cx="2574758" cy="1155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82842" y="2983832"/>
            <a:ext cx="2225842" cy="116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ГРУППА ПО РЕАЛИЗАЦИИ ЗАДАЧИ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30316" y="3064043"/>
            <a:ext cx="2225842" cy="116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ГРУППА ПО РЕАЛИЗАЦИИ ЗАДАЧИ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914147" y="3136232"/>
            <a:ext cx="2225842" cy="116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ГРУППА ПО РЕАЛИЗАЦИИ ЗАДАЧИ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645316" y="3148264"/>
            <a:ext cx="2225842" cy="116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ГРУППА ПО РЕАЛИЗАЦИИ ЗАДАЧИ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66800" y="4772526"/>
            <a:ext cx="2225842" cy="116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КОМПАНИИ ПО ТИПОВЫМ РЕШЕНИЯМ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894221" y="4808621"/>
            <a:ext cx="2225842" cy="116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ПРОИЗВОДИТЕЛИ</a:t>
            </a:r>
            <a:r>
              <a:rPr lang="en-US" dirty="0" smtClean="0"/>
              <a:t> (</a:t>
            </a:r>
            <a:r>
              <a:rPr lang="ru-RU" dirty="0" smtClean="0"/>
              <a:t>ЛИЦЕНЗИЯ, ПРОДУКТ И Т.П.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902115" y="4784558"/>
            <a:ext cx="2225842" cy="116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657348" y="4808621"/>
            <a:ext cx="2225842" cy="116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091989" y="1692443"/>
            <a:ext cx="2574758" cy="1102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ГЛАВНЫЙ ИНЖЕНЕР/РУК-ЛЬ ПРОЕКТА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7" idx="2"/>
            <a:endCxn id="5" idx="6"/>
          </p:cNvCxnSpPr>
          <p:nvPr/>
        </p:nvCxnSpPr>
        <p:spPr>
          <a:xfrm flipH="1" flipV="1">
            <a:off x="3573380" y="1070810"/>
            <a:ext cx="5013156" cy="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5" idx="5"/>
          </p:cNvCxnSpPr>
          <p:nvPr/>
        </p:nvCxnSpPr>
        <p:spPr>
          <a:xfrm>
            <a:off x="3196315" y="1479175"/>
            <a:ext cx="401127" cy="289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6" idx="6"/>
            <a:endCxn id="16" idx="2"/>
          </p:cNvCxnSpPr>
          <p:nvPr/>
        </p:nvCxnSpPr>
        <p:spPr>
          <a:xfrm flipV="1">
            <a:off x="5554578" y="2243890"/>
            <a:ext cx="537411" cy="40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8530389" y="1648326"/>
            <a:ext cx="974558" cy="38501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6" idx="1"/>
          </p:cNvCxnSpPr>
          <p:nvPr/>
        </p:nvCxnSpPr>
        <p:spPr>
          <a:xfrm>
            <a:off x="3549316" y="1275348"/>
            <a:ext cx="2919738" cy="578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1155032" y="2117558"/>
            <a:ext cx="1840831" cy="818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8662737" y="2370221"/>
            <a:ext cx="1696452" cy="757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>
            <a:off x="8386011" y="2574758"/>
            <a:ext cx="397042" cy="565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5366084" y="2502568"/>
            <a:ext cx="902369" cy="541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38"/>
          <p:cNvCxnSpPr/>
          <p:nvPr/>
        </p:nvCxnSpPr>
        <p:spPr>
          <a:xfrm rot="10800000" flipV="1">
            <a:off x="3296653" y="2394283"/>
            <a:ext cx="2839452" cy="782053"/>
          </a:xfrm>
          <a:prstGeom prst="bentConnector3">
            <a:avLst>
              <a:gd name="adj1" fmla="val -139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/>
          <p:nvPr/>
        </p:nvCxnSpPr>
        <p:spPr>
          <a:xfrm rot="10800000" flipV="1">
            <a:off x="3056022" y="2634915"/>
            <a:ext cx="3801979" cy="2033337"/>
          </a:xfrm>
          <a:prstGeom prst="bentConnector3">
            <a:avLst>
              <a:gd name="adj1" fmla="val 25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endCxn id="13" idx="0"/>
          </p:cNvCxnSpPr>
          <p:nvPr/>
        </p:nvCxnSpPr>
        <p:spPr>
          <a:xfrm>
            <a:off x="4957011" y="4692316"/>
            <a:ext cx="50131" cy="116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1949116" y="4162926"/>
            <a:ext cx="12031" cy="6256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2658979" y="3970421"/>
            <a:ext cx="1263316" cy="7820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5250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7226"/>
          </a:xfrm>
        </p:spPr>
        <p:txBody>
          <a:bodyPr/>
          <a:lstStyle/>
          <a:p>
            <a:r>
              <a:rPr lang="ru-RU" dirty="0" smtClean="0"/>
              <a:t>РИСКИ: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334126"/>
            <a:ext cx="9144000" cy="2923674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dirty="0" smtClean="0"/>
              <a:t>Хранение данных (безопасность)</a:t>
            </a:r>
          </a:p>
          <a:p>
            <a:pPr marL="457200" indent="-457200" algn="l">
              <a:buAutoNum type="arabicPeriod" startAt="2"/>
            </a:pPr>
            <a:r>
              <a:rPr lang="ru-RU" dirty="0" smtClean="0"/>
              <a:t>Выполнение проекта (правила  пользования ресурсом, </a:t>
            </a:r>
            <a:r>
              <a:rPr lang="en-US" dirty="0" smtClean="0"/>
              <a:t>NDA</a:t>
            </a:r>
            <a:r>
              <a:rPr lang="ru-RU" dirty="0" smtClean="0"/>
              <a:t>, регулирование самим Заказчиком)</a:t>
            </a:r>
          </a:p>
          <a:p>
            <a:pPr marL="457200" indent="-457200" algn="l">
              <a:buAutoNum type="arabicPeriod" startAt="3"/>
            </a:pPr>
            <a:r>
              <a:rPr lang="ru-RU" dirty="0" smtClean="0"/>
              <a:t>Возможные правовые нарушения</a:t>
            </a:r>
          </a:p>
          <a:p>
            <a:pPr marL="457200" indent="-457200" algn="l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71749" y="3017520"/>
            <a:ext cx="9144000" cy="1037122"/>
          </a:xfrm>
        </p:spPr>
        <p:txBody>
          <a:bodyPr/>
          <a:lstStyle/>
          <a:p>
            <a:r>
              <a:rPr lang="ru-RU" dirty="0" smtClean="0"/>
              <a:t>Основа - инженеры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69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Видение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4021"/>
          </a:xfrm>
        </p:spPr>
        <p:txBody>
          <a:bodyPr/>
          <a:lstStyle/>
          <a:p>
            <a:r>
              <a:rPr lang="ru-RU" dirty="0" smtClean="0"/>
              <a:t>Основная функция – взаимодействие заказчиков и исполнителей «разовых» (нерегулярных) задач, для которых проще найти внешнего исполнителя, нежели держать сотрудника в штате.</a:t>
            </a:r>
          </a:p>
          <a:p>
            <a:endParaRPr lang="ru-RU" dirty="0" smtClean="0"/>
          </a:p>
          <a:p>
            <a:r>
              <a:rPr lang="ru-RU" dirty="0" smtClean="0"/>
              <a:t>Предполагаемые задачи: составление ТЗ, моделирование (проектирование), составление конструкторской документации.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Преимущества перед </a:t>
            </a:r>
            <a:r>
              <a:rPr lang="ru-RU" dirty="0" err="1" smtClean="0"/>
              <a:t>фрилансерскими</a:t>
            </a:r>
            <a:r>
              <a:rPr lang="ru-RU" dirty="0" smtClean="0"/>
              <a:t> сайтами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64326" y="2506662"/>
            <a:ext cx="10515600" cy="4351338"/>
          </a:xfrm>
        </p:spPr>
        <p:txBody>
          <a:bodyPr/>
          <a:lstStyle/>
          <a:p>
            <a:r>
              <a:rPr lang="ru-RU" dirty="0" smtClean="0"/>
              <a:t>Должен быть интерфейс для совместного выполнения проектов, </a:t>
            </a:r>
            <a:r>
              <a:rPr lang="ru-RU" dirty="0" smtClean="0"/>
              <a:t>т</a:t>
            </a:r>
            <a:r>
              <a:rPr lang="ru-RU" dirty="0" smtClean="0"/>
              <a:t>о есть возможность создания «виртуального КБ».</a:t>
            </a:r>
          </a:p>
          <a:p>
            <a:r>
              <a:rPr lang="ru-RU" dirty="0" smtClean="0"/>
              <a:t>Автоматический подбор исполнителей проекту и наоборот.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Видение</a:t>
            </a:r>
            <a:endParaRPr lang="ru-RU" sz="6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5841" y="3061063"/>
            <a:ext cx="2338251" cy="1841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Комания</a:t>
            </a:r>
            <a:r>
              <a:rPr lang="ru-RU" dirty="0" smtClean="0">
                <a:solidFill>
                  <a:schemeClr val="tx1"/>
                </a:solidFill>
              </a:rPr>
              <a:t> 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813077" y="3061063"/>
            <a:ext cx="2338251" cy="1841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Комания</a:t>
            </a:r>
            <a:r>
              <a:rPr lang="ru-RU" dirty="0" smtClean="0">
                <a:solidFill>
                  <a:schemeClr val="tx1"/>
                </a:solidFill>
              </a:rPr>
              <a:t> 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63739" y="3061063"/>
            <a:ext cx="2338251" cy="18418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/>
                </a:solidFill>
              </a:rPr>
              <a:t>Комания</a:t>
            </a:r>
            <a:r>
              <a:rPr lang="ru-RU" dirty="0" smtClean="0">
                <a:solidFill>
                  <a:schemeClr val="tx1"/>
                </a:solidFill>
              </a:rPr>
              <a:t> 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Улыбающееся лицо 6"/>
          <p:cNvSpPr/>
          <p:nvPr/>
        </p:nvSpPr>
        <p:spPr>
          <a:xfrm>
            <a:off x="1384662" y="4323806"/>
            <a:ext cx="470263" cy="431075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Улыбающееся лицо 7"/>
          <p:cNvSpPr/>
          <p:nvPr/>
        </p:nvSpPr>
        <p:spPr>
          <a:xfrm>
            <a:off x="9191896" y="4323806"/>
            <a:ext cx="470263" cy="431075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лыбающееся лицо 8"/>
          <p:cNvSpPr/>
          <p:nvPr/>
        </p:nvSpPr>
        <p:spPr>
          <a:xfrm>
            <a:off x="5203372" y="4323806"/>
            <a:ext cx="470263" cy="431075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лыбающееся лицо 9"/>
          <p:cNvSpPr/>
          <p:nvPr/>
        </p:nvSpPr>
        <p:spPr>
          <a:xfrm>
            <a:off x="2373085" y="4323806"/>
            <a:ext cx="470263" cy="431075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лыбающееся лицо 10"/>
          <p:cNvSpPr/>
          <p:nvPr/>
        </p:nvSpPr>
        <p:spPr>
          <a:xfrm>
            <a:off x="10310948" y="4323806"/>
            <a:ext cx="470263" cy="431075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лыбающееся лицо 11"/>
          <p:cNvSpPr/>
          <p:nvPr/>
        </p:nvSpPr>
        <p:spPr>
          <a:xfrm>
            <a:off x="6244045" y="4323806"/>
            <a:ext cx="470263" cy="431075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814047" y="6320118"/>
            <a:ext cx="230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Инженеры-электрики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3993776" y="5461042"/>
            <a:ext cx="3899648" cy="1344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3200400" y="5096435"/>
            <a:ext cx="1156447" cy="551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6118412" y="5069541"/>
            <a:ext cx="53788" cy="3630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8001000" y="5082989"/>
            <a:ext cx="1869141" cy="8337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73130" y="2021542"/>
            <a:ext cx="311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Инженеры-машиностроители</a:t>
            </a:r>
            <a:endParaRPr lang="ru-RU" dirty="0"/>
          </a:p>
        </p:txBody>
      </p:sp>
      <p:sp>
        <p:nvSpPr>
          <p:cNvPr id="25" name="Овал 24"/>
          <p:cNvSpPr/>
          <p:nvPr/>
        </p:nvSpPr>
        <p:spPr>
          <a:xfrm>
            <a:off x="4052047" y="1174376"/>
            <a:ext cx="3899648" cy="1344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2554942" y="2097741"/>
            <a:ext cx="1411940" cy="726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5862918" y="2532529"/>
            <a:ext cx="98611" cy="4123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7525872" y="2375646"/>
            <a:ext cx="1806387" cy="569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4 0.04699 L 0.03527 0.225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" y="89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24 0.05092 L 0.27893 0.2254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0" y="87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75 0.06666 L -0.22388 0.2273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1899E-6 4.44444E-6 L -0.04295 -0.4157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0" y="-208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13 -0.09144 L 0.19849 -0.416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0" y="-163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86 -0.08727 L -0.28583 -0.41667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0" y="-1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24" grpId="0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51605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ВИРТУАЛЬНОЕ КБ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31168"/>
            <a:ext cx="9144000" cy="2526632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AutoNum type="arabicPeriod"/>
            </a:pPr>
            <a:r>
              <a:rPr lang="ru-RU" dirty="0" smtClean="0"/>
              <a:t>Объединение по выполнению задачи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Объединение по функционалу, специализации, отрасли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Объединение </a:t>
            </a:r>
            <a:r>
              <a:rPr lang="ru-RU" dirty="0" smtClean="0"/>
              <a:t>по перепрофилированию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Объединение по  заказчику  </a:t>
            </a:r>
            <a:endParaRPr lang="ru-RU" dirty="0" smtClean="0"/>
          </a:p>
          <a:p>
            <a:pPr marL="457200" indent="-457200" algn="l">
              <a:buAutoNum type="arabicPeriod"/>
            </a:pPr>
            <a:r>
              <a:rPr lang="ru-RU" dirty="0" smtClean="0"/>
              <a:t>Объединение </a:t>
            </a:r>
            <a:r>
              <a:rPr lang="ru-RU" dirty="0" smtClean="0"/>
              <a:t>по </a:t>
            </a:r>
            <a:r>
              <a:rPr lang="ru-RU" dirty="0" smtClean="0"/>
              <a:t>документации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Объединение по географическому признаку (при необходимости физического исполнения)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0937" y="874169"/>
            <a:ext cx="9144000" cy="1103479"/>
          </a:xfrm>
        </p:spPr>
        <p:txBody>
          <a:bodyPr/>
          <a:lstStyle/>
          <a:p>
            <a:r>
              <a:rPr lang="ru-RU" dirty="0" smtClean="0"/>
              <a:t>Проекты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90537"/>
            <a:ext cx="9144000" cy="2767263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AutoNum type="arabicPeriod"/>
            </a:pPr>
            <a:r>
              <a:rPr lang="ru-RU" dirty="0" smtClean="0"/>
              <a:t>Должен быть интерфейс для совместного выполнения проектов. Проекты подразумевают моделирование, программирование, составление конструкторской документации, обмен файлами, хранение данных. 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Открытые проекты (предположительно чаще всего будут создаваться самими инженерами, если есть понимание в создании команды, либо на базе </a:t>
            </a:r>
            <a:r>
              <a:rPr lang="en-US" dirty="0" smtClean="0"/>
              <a:t>challenge</a:t>
            </a:r>
            <a:r>
              <a:rPr lang="ru-RU" dirty="0" smtClean="0"/>
              <a:t>)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Закрытые проекты (коммерческие задачи от заказчиков по спец. приглашению)</a:t>
            </a:r>
          </a:p>
          <a:p>
            <a:pPr marL="457200" indent="-457200" algn="l">
              <a:buAutoNum type="arabicPeriod" startAt="4"/>
            </a:pPr>
            <a:r>
              <a:rPr lang="ru-RU" dirty="0" smtClean="0"/>
              <a:t>Подбор исполнителей / подбор проекта (алгоритмы подбора)</a:t>
            </a:r>
          </a:p>
          <a:p>
            <a:pPr marL="457200" indent="-457200" algn="l">
              <a:buAutoNum type="arabicPeriod" startAt="5"/>
            </a:pPr>
            <a:r>
              <a:rPr lang="ru-RU" dirty="0" smtClean="0"/>
              <a:t>Возможность </a:t>
            </a:r>
            <a:r>
              <a:rPr lang="ru-RU" dirty="0" smtClean="0"/>
              <a:t>подбора  компаний – исполнителей (юр. Безопасность/гарантия</a:t>
            </a:r>
            <a:r>
              <a:rPr lang="ru-RU" dirty="0" smtClean="0"/>
              <a:t>)</a:t>
            </a:r>
          </a:p>
          <a:p>
            <a:pPr marL="457200" indent="-457200" algn="l">
              <a:buAutoNum type="arabicPeriod" startAt="5"/>
            </a:pPr>
            <a:r>
              <a:rPr lang="ru-RU" dirty="0" smtClean="0"/>
              <a:t>Проекты для физического исполнения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8686" y="691289"/>
            <a:ext cx="9144000" cy="1235826"/>
          </a:xfrm>
        </p:spPr>
        <p:txBody>
          <a:bodyPr/>
          <a:lstStyle/>
          <a:p>
            <a:r>
              <a:rPr lang="ru-RU" dirty="0" smtClean="0"/>
              <a:t>Личный профиль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490193"/>
            <a:ext cx="9144000" cy="2610853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dirty="0" smtClean="0"/>
              <a:t>Информация о квалификации, рейтинг, </a:t>
            </a:r>
            <a:r>
              <a:rPr lang="ru-RU" dirty="0" err="1" smtClean="0"/>
              <a:t>портфолио</a:t>
            </a:r>
            <a:r>
              <a:rPr lang="ru-RU" dirty="0" smtClean="0"/>
              <a:t>.</a:t>
            </a:r>
          </a:p>
          <a:p>
            <a:pPr marL="457200" indent="-457200" algn="l">
              <a:buAutoNum type="arabicPeriod"/>
            </a:pPr>
            <a:r>
              <a:rPr lang="ru-RU" dirty="0" smtClean="0"/>
              <a:t>Чтобы не было трудностей с получением заказа на начальном этапе, должны быть </a:t>
            </a:r>
            <a:r>
              <a:rPr lang="ru-RU" dirty="0" smtClean="0"/>
              <a:t>тестовые (не отличающиеся от коммерческих) </a:t>
            </a:r>
            <a:r>
              <a:rPr lang="ru-RU" dirty="0" smtClean="0"/>
              <a:t>задачи разного уровня сложности. Выполняя их, инженер подтвердит свою квалификацию.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 smtClean="0"/>
              <a:t>Экосистема</a:t>
            </a:r>
            <a:endParaRPr lang="ru-RU" sz="6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«удержать» инженеров на ресурсе, нужно создать целостную экосистему, включающую кроме проектов и заказов все необходимое, как то форум, связь с производителями, профильные журналы и т. д.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393</Words>
  <Application>Microsoft Office PowerPoint</Application>
  <PresentationFormat>Произвольный</PresentationFormat>
  <Paragraphs>63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Экосистема для инженеров</vt:lpstr>
      <vt:lpstr>Основа - инженеры </vt:lpstr>
      <vt:lpstr>Видение</vt:lpstr>
      <vt:lpstr>Преимущества перед фрилансерскими сайтами</vt:lpstr>
      <vt:lpstr>Видение</vt:lpstr>
      <vt:lpstr>ВИРТУАЛЬНОЕ КБ</vt:lpstr>
      <vt:lpstr>Проекты</vt:lpstr>
      <vt:lpstr>Личный профиль</vt:lpstr>
      <vt:lpstr>Экосистема</vt:lpstr>
      <vt:lpstr>Слайд 10</vt:lpstr>
      <vt:lpstr>Слайд 11</vt:lpstr>
      <vt:lpstr>ПОСТАНОВКА ЗАДАЧИ БЕЗ ТЗ</vt:lpstr>
      <vt:lpstr>РИСКИ: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-_-</dc:creator>
  <cp:lastModifiedBy>Иван Макеев</cp:lastModifiedBy>
  <cp:revision>50</cp:revision>
  <dcterms:created xsi:type="dcterms:W3CDTF">2016-07-12T10:23:46Z</dcterms:created>
  <dcterms:modified xsi:type="dcterms:W3CDTF">2016-07-14T14:43:43Z</dcterms:modified>
</cp:coreProperties>
</file>