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9" r:id="rId2"/>
    <p:sldId id="330" r:id="rId3"/>
    <p:sldId id="336" r:id="rId4"/>
    <p:sldId id="331" r:id="rId5"/>
    <p:sldId id="334" r:id="rId6"/>
    <p:sldId id="339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A00"/>
    <a:srgbClr val="868686"/>
    <a:srgbClr val="0098DC"/>
    <a:srgbClr val="8DBA1F"/>
    <a:srgbClr val="53565A"/>
    <a:srgbClr val="007DDC"/>
    <a:srgbClr val="00AE40"/>
    <a:srgbClr val="56378A"/>
    <a:srgbClr val="00457D"/>
    <a:srgbClr val="622C6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93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0014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8406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439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033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632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387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3593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828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0966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762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963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B057-0A84-034A-A133-0CD70EC25D19}" type="datetimeFigureOut">
              <a:rPr lang="es-ES" smtClean="0"/>
              <a:pPr/>
              <a:t>28/07/2014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BD78-7EFA-A448-A8F1-1C2EF5CED67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294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2639" y="0"/>
            <a:ext cx="797833" cy="1196752"/>
          </a:xfrm>
          <a:prstGeom prst="rect">
            <a:avLst/>
          </a:prstGeom>
        </p:spPr>
      </p:pic>
      <p:pic>
        <p:nvPicPr>
          <p:cNvPr id="7" name="6 Imagen" descr="mujer-9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277" y="2780929"/>
            <a:ext cx="4156723" cy="1705322"/>
          </a:xfrm>
          <a:prstGeom prst="rect">
            <a:avLst/>
          </a:prstGeom>
        </p:spPr>
      </p:pic>
      <p:pic>
        <p:nvPicPr>
          <p:cNvPr id="6" name="5 Imagen" descr="01-9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730" y="1386141"/>
            <a:ext cx="4729742" cy="5380679"/>
          </a:xfrm>
          <a:prstGeom prst="rect">
            <a:avLst/>
          </a:prstGeom>
        </p:spPr>
      </p:pic>
      <p:sp>
        <p:nvSpPr>
          <p:cNvPr id="8" name="CuadroTexto 8"/>
          <p:cNvSpPr txBox="1"/>
          <p:nvPr/>
        </p:nvSpPr>
        <p:spPr>
          <a:xfrm>
            <a:off x="4667000" y="2937940"/>
            <a:ext cx="203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Bono Electrónico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920708" y="3935193"/>
            <a:ext cx="203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s-ES" sz="2000" b="1" dirty="0" smtClean="0">
                <a:solidFill>
                  <a:schemeClr val="bg1"/>
                </a:solidFill>
                <a:latin typeface="Helvetica" pitchFamily="2" charset="0"/>
                <a:cs typeface="Helvetica"/>
              </a:rPr>
              <a:t>INNOVANDO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DESDE EL AÑO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pic>
        <p:nvPicPr>
          <p:cNvPr id="6" name="5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71600" y="3429000"/>
            <a:ext cx="6192688" cy="172819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	</a:t>
            </a:r>
            <a:endParaRPr lang="es-C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87624" y="2823319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7DBA00"/>
                </a:solidFill>
                <a:latin typeface="Helvetica Neue" pitchFamily="2"/>
              </a:rPr>
              <a:t>Bono Electrónico</a:t>
            </a:r>
            <a:endParaRPr lang="es-CL" sz="2400" b="1" dirty="0">
              <a:solidFill>
                <a:srgbClr val="7DBA00"/>
              </a:solidFill>
              <a:latin typeface="Helvetica Neue" pitchFamily="2"/>
            </a:endParaRPr>
          </a:p>
        </p:txBody>
      </p:sp>
      <p:sp>
        <p:nvSpPr>
          <p:cNvPr id="13" name="CuadroTexto 14"/>
          <p:cNvSpPr txBox="1"/>
          <p:nvPr/>
        </p:nvSpPr>
        <p:spPr>
          <a:xfrm>
            <a:off x="1187624" y="3573016"/>
            <a:ext cx="3816424" cy="122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Simplifica los procesos administrativos, ofreciendo más alternativas de pago, otorgando calidad a la atención. Además, permite estar conectado en línea con Casas Comerciales, Cajas de Compensación y Compañías de Seguro</a:t>
            </a:r>
            <a:endParaRPr lang="es-ES" sz="1200" dirty="0">
              <a:solidFill>
                <a:srgbClr val="868686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5" name="14 Imagen" descr="02-9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500" y="1444334"/>
            <a:ext cx="3492719" cy="3309855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7531128" y="6309320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Bono Electrónico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03-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9" y="2665766"/>
            <a:ext cx="3175754" cy="3803590"/>
          </a:xfrm>
          <a:prstGeom prst="rect">
            <a:avLst/>
          </a:prstGeom>
        </p:spPr>
      </p:pic>
      <p:pic>
        <p:nvPicPr>
          <p:cNvPr id="11" name="10 Imagen" descr="03-9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2" y="145270"/>
            <a:ext cx="8600394" cy="2417175"/>
          </a:xfrm>
          <a:prstGeom prst="rect">
            <a:avLst/>
          </a:prstGeom>
        </p:spPr>
      </p:pic>
      <p:pic>
        <p:nvPicPr>
          <p:cNvPr id="2" name="1 Imagen" descr="footer-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pic>
        <p:nvPicPr>
          <p:cNvPr id="5" name="Picture 3" descr="C:\Users\Felipe Urrea\Desktop\2014\Presentaciones\Brochure\Cuenta Medica Electronica\logo02-9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2705" y="2248346"/>
            <a:ext cx="688975" cy="10366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</p:pic>
      <p:sp>
        <p:nvSpPr>
          <p:cNvPr id="6" name="5 CuadroTexto"/>
          <p:cNvSpPr txBox="1"/>
          <p:nvPr/>
        </p:nvSpPr>
        <p:spPr>
          <a:xfrm>
            <a:off x="360358" y="4200634"/>
            <a:ext cx="161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7DBA00"/>
                </a:solidFill>
                <a:latin typeface="Helvetica Neue" pitchFamily="2"/>
              </a:rPr>
              <a:t>¿Qué es?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539864" y="3434314"/>
            <a:ext cx="6336704" cy="24880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	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618259" y="3672204"/>
            <a:ext cx="612068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cs typeface="Helvetica" pitchFamily="34" charset="0"/>
              </a:rPr>
              <a:t>El sistema registra digitalmente la huella dactilar del usuario, accediendo en forma inmediata y sin mayores trámites a una atención de salud, sin necesidad de presentar otros documentos.</a:t>
            </a:r>
          </a:p>
          <a:p>
            <a:endParaRPr lang="es-E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cs typeface="Helvetica" pitchFamily="34" charset="0"/>
              </a:rPr>
              <a:t>Para ello I-</a:t>
            </a:r>
            <a:r>
              <a:rPr lang="es-E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cs typeface="Helvetica" pitchFamily="34" charset="0"/>
              </a:rPr>
              <a:t>Med</a:t>
            </a:r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cs typeface="Helvetica" pitchFamily="34" charset="0"/>
              </a:rPr>
              <a:t> conecta en línea los puntos de atención de los prestadores con los financiadores usando internet. El sistema realiza la transacción de valorización y autorización en pocos segundos.</a:t>
            </a:r>
          </a:p>
          <a:p>
            <a:endParaRPr lang="es-E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cs typeface="Helvetica" pitchFamily="34" charset="0"/>
              </a:rPr>
              <a:t>Se emite el “bono” especificando el copago que debe cubrir el beneficiario.</a:t>
            </a:r>
          </a:p>
          <a:p>
            <a:endParaRPr lang="es-E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cs typeface="Helvetica" pitchFamily="34" charset="0"/>
              </a:rPr>
              <a:t>Posteriormente el sistema realiza la cobranza en forma automática, para el pago de los prestadores.</a:t>
            </a:r>
            <a:endParaRPr lang="es-ES" sz="1100" dirty="0">
              <a:solidFill>
                <a:srgbClr val="868686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531128" y="6309320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Bono Electrónico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975212" y="-1"/>
            <a:ext cx="6168788" cy="6586319"/>
          </a:xfrm>
          <a:prstGeom prst="rect">
            <a:avLst/>
          </a:prstGeom>
          <a:solidFill>
            <a:srgbClr val="7D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058934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7DBA00"/>
                </a:solidFill>
                <a:latin typeface="Helvetica Neue" pitchFamily="2"/>
              </a:rPr>
              <a:t>Beneficios</a:t>
            </a:r>
            <a:endParaRPr lang="es-CL" sz="2400" b="1" dirty="0">
              <a:solidFill>
                <a:srgbClr val="7DBA00"/>
              </a:solidFill>
              <a:latin typeface="Helvetica Neue" pitchFamily="2"/>
            </a:endParaRPr>
          </a:p>
        </p:txBody>
      </p:sp>
      <p:sp>
        <p:nvSpPr>
          <p:cNvPr id="6" name="CuadroTexto 12"/>
          <p:cNvSpPr txBox="1"/>
          <p:nvPr/>
        </p:nvSpPr>
        <p:spPr>
          <a:xfrm>
            <a:off x="4121624" y="1946543"/>
            <a:ext cx="4958578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Para Prestadores</a:t>
            </a:r>
          </a:p>
          <a:p>
            <a:pPr>
              <a:lnSpc>
                <a:spcPts val="400"/>
              </a:lnSpc>
            </a:pPr>
            <a:endParaRPr lang="es-ES" sz="1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Cobro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inmediato de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copago.</a:t>
            </a: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Acceso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 servicios complementarios de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I-</a:t>
            </a:r>
            <a:r>
              <a:rPr lang="es-ES" sz="1200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Med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.</a:t>
            </a: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Simplificación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de tareas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administrativas.</a:t>
            </a: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Detalle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online de transacciones de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prestaciones.</a:t>
            </a: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endParaRPr lang="es-ES" sz="1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Para la Compañía de Seguros</a:t>
            </a:r>
          </a:p>
          <a:p>
            <a:pPr>
              <a:lnSpc>
                <a:spcPts val="400"/>
              </a:lnSpc>
            </a:pPr>
            <a:endParaRPr lang="es-ES" sz="1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Menos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trámites, al no tener que comprar bonos en </a:t>
            </a:r>
            <a:r>
              <a:rPr lang="es-ES" sz="1200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Isapres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o </a:t>
            </a:r>
            <a:r>
              <a:rPr lang="es-ES" sz="1200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Fonasa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.</a:t>
            </a: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Más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alternativas de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pago.</a:t>
            </a:r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Descuento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automático de Seguro </a:t>
            </a: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Complementario.</a:t>
            </a:r>
            <a:endParaRPr lang="es-ES" sz="1200" b="1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7" name="6 Imagen" descr="footer-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pic>
        <p:nvPicPr>
          <p:cNvPr id="9" name="8 Imagen" descr="04-9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0" y="2018895"/>
            <a:ext cx="3229724" cy="3202354"/>
          </a:xfrm>
          <a:prstGeom prst="rect">
            <a:avLst/>
          </a:prstGeom>
        </p:spPr>
      </p:pic>
      <p:pic>
        <p:nvPicPr>
          <p:cNvPr id="10" name="9 Imagen" descr="logo-8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531128" y="6309320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chemeClr val="bg1"/>
                </a:solidFill>
                <a:latin typeface="Helvetica" pitchFamily="2" charset="0"/>
              </a:rPr>
              <a:t>Bono Electrónico</a:t>
            </a:r>
            <a:endParaRPr lang="es-CL" sz="12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7D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CuadroTexto"/>
          <p:cNvSpPr txBox="1"/>
          <p:nvPr/>
        </p:nvSpPr>
        <p:spPr>
          <a:xfrm>
            <a:off x="323528" y="260648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  <a:latin typeface="Helvetica Neue" pitchFamily="2"/>
              </a:rPr>
              <a:t>¿C</a:t>
            </a:r>
            <a:r>
              <a:rPr lang="es-CL" sz="3200" b="1" dirty="0" smtClean="0">
                <a:solidFill>
                  <a:schemeClr val="bg1"/>
                </a:solidFill>
                <a:latin typeface="Helvetica Neue" pitchFamily="2"/>
              </a:rPr>
              <a:t>ómo funciona?</a:t>
            </a:r>
            <a:endParaRPr lang="es-CL" sz="3200" b="1" dirty="0">
              <a:solidFill>
                <a:schemeClr val="bg1"/>
              </a:solidFill>
              <a:latin typeface="Helvetica Neue" pitchFamily="2"/>
            </a:endParaRPr>
          </a:p>
        </p:txBody>
      </p:sp>
      <p:pic>
        <p:nvPicPr>
          <p:cNvPr id="4" name="Picture 3" descr="C:\Users\Felipe Urrea\Desktop\2014\Presentaciones\Brochure\Cuenta Medica Electronica\logo02-9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7481" y="332656"/>
            <a:ext cx="688975" cy="10366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</p:pic>
      <p:pic>
        <p:nvPicPr>
          <p:cNvPr id="5" name="4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grpSp>
        <p:nvGrpSpPr>
          <p:cNvPr id="52" name="51 Grupo"/>
          <p:cNvGrpSpPr/>
          <p:nvPr/>
        </p:nvGrpSpPr>
        <p:grpSpPr>
          <a:xfrm>
            <a:off x="559744" y="1779544"/>
            <a:ext cx="7833429" cy="4104456"/>
            <a:chOff x="559744" y="2204864"/>
            <a:chExt cx="7175162" cy="3759546"/>
          </a:xfrm>
        </p:grpSpPr>
        <p:sp>
          <p:nvSpPr>
            <p:cNvPr id="53" name="52 Flecha derecha"/>
            <p:cNvSpPr/>
            <p:nvPr/>
          </p:nvSpPr>
          <p:spPr>
            <a:xfrm>
              <a:off x="6012160" y="4149080"/>
              <a:ext cx="792088" cy="288032"/>
            </a:xfrm>
            <a:prstGeom prst="rightArrow">
              <a:avLst/>
            </a:prstGeom>
            <a:solidFill>
              <a:srgbClr val="7D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12 Grupo"/>
            <p:cNvGrpSpPr/>
            <p:nvPr/>
          </p:nvGrpSpPr>
          <p:grpSpPr>
            <a:xfrm>
              <a:off x="1751333" y="3899680"/>
              <a:ext cx="829073" cy="1002534"/>
              <a:chOff x="2019064" y="3717032"/>
              <a:chExt cx="1175301" cy="1421200"/>
            </a:xfrm>
          </p:grpSpPr>
          <p:sp>
            <p:nvSpPr>
              <p:cNvPr id="139" name="13 Elipse"/>
              <p:cNvSpPr/>
              <p:nvPr/>
            </p:nvSpPr>
            <p:spPr bwMode="auto">
              <a:xfrm>
                <a:off x="2051720" y="3717032"/>
                <a:ext cx="1114836" cy="1114834"/>
              </a:xfrm>
              <a:prstGeom prst="ellipse">
                <a:avLst/>
              </a:prstGeom>
              <a:solidFill>
                <a:srgbClr val="7DBA00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" name="139 Elipse"/>
              <p:cNvSpPr/>
              <p:nvPr/>
            </p:nvSpPr>
            <p:spPr bwMode="auto">
              <a:xfrm>
                <a:off x="2146338" y="3811649"/>
                <a:ext cx="925601" cy="925600"/>
              </a:xfrm>
              <a:prstGeom prst="ellipse">
                <a:avLst/>
              </a:prstGeom>
              <a:solidFill>
                <a:srgbClr val="7DBA00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pic>
            <p:nvPicPr>
              <p:cNvPr id="141" name="140 Imagen" descr="manos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87491" y="3911852"/>
                <a:ext cx="438438" cy="666165"/>
              </a:xfrm>
              <a:prstGeom prst="rect">
                <a:avLst/>
              </a:prstGeom>
            </p:spPr>
          </p:pic>
          <p:sp>
            <p:nvSpPr>
              <p:cNvPr id="142" name="TextBox 30"/>
              <p:cNvSpPr txBox="1">
                <a:spLocks noChangeArrowheads="1"/>
              </p:cNvSpPr>
              <p:nvPr/>
            </p:nvSpPr>
            <p:spPr bwMode="auto">
              <a:xfrm>
                <a:off x="2019064" y="4832817"/>
                <a:ext cx="1175301" cy="305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800" b="1" dirty="0" smtClean="0">
                    <a:solidFill>
                      <a:srgbClr val="7DBA00"/>
                    </a:solidFill>
                    <a:latin typeface="Helvetica" pitchFamily="34" charset="0"/>
                    <a:cs typeface="Helvetica" pitchFamily="34" charset="0"/>
                  </a:rPr>
                  <a:t>PRESTADOR</a:t>
                </a:r>
                <a:endParaRPr lang="en-US" sz="800" b="1" dirty="0">
                  <a:solidFill>
                    <a:srgbClr val="7DBA00"/>
                  </a:solidFill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99" name="17 Grupo"/>
            <p:cNvGrpSpPr/>
            <p:nvPr/>
          </p:nvGrpSpPr>
          <p:grpSpPr>
            <a:xfrm>
              <a:off x="559744" y="3899680"/>
              <a:ext cx="786420" cy="1010711"/>
              <a:chOff x="395536" y="3717032"/>
              <a:chExt cx="1114836" cy="1432792"/>
            </a:xfrm>
          </p:grpSpPr>
          <p:sp>
            <p:nvSpPr>
              <p:cNvPr id="135" name="134 Elipse"/>
              <p:cNvSpPr/>
              <p:nvPr/>
            </p:nvSpPr>
            <p:spPr bwMode="auto">
              <a:xfrm>
                <a:off x="395536" y="3717032"/>
                <a:ext cx="1114836" cy="1114834"/>
              </a:xfrm>
              <a:prstGeom prst="ellipse">
                <a:avLst/>
              </a:prstGeom>
              <a:solidFill>
                <a:srgbClr val="7DBA00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135 Elipse"/>
              <p:cNvSpPr/>
              <p:nvPr/>
            </p:nvSpPr>
            <p:spPr bwMode="auto">
              <a:xfrm>
                <a:off x="490154" y="3811649"/>
                <a:ext cx="925600" cy="925600"/>
              </a:xfrm>
              <a:prstGeom prst="ellipse">
                <a:avLst/>
              </a:prstGeom>
              <a:solidFill>
                <a:srgbClr val="7DBA00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37" name="136 Imagen" descr="manos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7432" y="3919896"/>
                <a:ext cx="551047" cy="699354"/>
              </a:xfrm>
              <a:prstGeom prst="rect">
                <a:avLst/>
              </a:prstGeom>
            </p:spPr>
          </p:pic>
          <p:sp>
            <p:nvSpPr>
              <p:cNvPr id="138" name="TextBox 30"/>
              <p:cNvSpPr txBox="1">
                <a:spLocks noChangeArrowheads="1"/>
              </p:cNvSpPr>
              <p:nvPr/>
            </p:nvSpPr>
            <p:spPr bwMode="auto">
              <a:xfrm>
                <a:off x="453930" y="4844409"/>
                <a:ext cx="998052" cy="305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800" b="1" dirty="0" smtClean="0">
                    <a:solidFill>
                      <a:srgbClr val="7DBA00"/>
                    </a:solidFill>
                    <a:latin typeface="Helvetica" pitchFamily="34" charset="0"/>
                    <a:cs typeface="Helvetica" pitchFamily="34" charset="0"/>
                  </a:rPr>
                  <a:t>PACIENTE</a:t>
                </a:r>
                <a:endParaRPr lang="en-US" sz="800" b="1" dirty="0">
                  <a:solidFill>
                    <a:srgbClr val="7DBA00"/>
                  </a:solidFill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cxnSp>
          <p:nvCxnSpPr>
            <p:cNvPr id="101" name="100 Conector recto de flecha"/>
            <p:cNvCxnSpPr/>
            <p:nvPr/>
          </p:nvCxnSpPr>
          <p:spPr>
            <a:xfrm>
              <a:off x="1422672" y="4292887"/>
              <a:ext cx="288032" cy="0"/>
            </a:xfrm>
            <a:prstGeom prst="straightConnector1">
              <a:avLst/>
            </a:prstGeom>
            <a:ln w="28575">
              <a:solidFill>
                <a:srgbClr val="7DBA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23 Grupo"/>
            <p:cNvGrpSpPr/>
            <p:nvPr/>
          </p:nvGrpSpPr>
          <p:grpSpPr>
            <a:xfrm>
              <a:off x="2864158" y="3899679"/>
              <a:ext cx="1016625" cy="1127644"/>
              <a:chOff x="1886128" y="3717032"/>
              <a:chExt cx="1441177" cy="1598557"/>
            </a:xfrm>
          </p:grpSpPr>
          <p:sp>
            <p:nvSpPr>
              <p:cNvPr id="131" name="130 Elipse"/>
              <p:cNvSpPr/>
              <p:nvPr/>
            </p:nvSpPr>
            <p:spPr bwMode="auto">
              <a:xfrm>
                <a:off x="2051720" y="3717032"/>
                <a:ext cx="1114836" cy="1114834"/>
              </a:xfrm>
              <a:prstGeom prst="ellipse">
                <a:avLst/>
              </a:prstGeom>
              <a:solidFill>
                <a:srgbClr val="7DBA00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131 Elipse"/>
              <p:cNvSpPr/>
              <p:nvPr/>
            </p:nvSpPr>
            <p:spPr bwMode="auto">
              <a:xfrm>
                <a:off x="2146338" y="3811649"/>
                <a:ext cx="925600" cy="925600"/>
              </a:xfrm>
              <a:prstGeom prst="ellipse">
                <a:avLst/>
              </a:prstGeom>
              <a:solidFill>
                <a:srgbClr val="7DBA00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33" name="132 Imagen" descr="manos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49427" y="3828548"/>
                <a:ext cx="450768" cy="828516"/>
              </a:xfrm>
              <a:prstGeom prst="rect">
                <a:avLst/>
              </a:prstGeom>
            </p:spPr>
          </p:pic>
          <p:sp>
            <p:nvSpPr>
              <p:cNvPr id="134" name="TextBox 30"/>
              <p:cNvSpPr txBox="1">
                <a:spLocks noChangeArrowheads="1"/>
              </p:cNvSpPr>
              <p:nvPr/>
            </p:nvSpPr>
            <p:spPr bwMode="auto">
              <a:xfrm>
                <a:off x="1886128" y="4835652"/>
                <a:ext cx="1441177" cy="47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800" b="1" dirty="0" smtClean="0">
                    <a:solidFill>
                      <a:srgbClr val="7DBA00"/>
                    </a:solidFill>
                    <a:latin typeface="Helvetica" pitchFamily="34" charset="0"/>
                    <a:cs typeface="Helvetica" pitchFamily="34" charset="0"/>
                  </a:rPr>
                  <a:t>IDENTIFICACION</a:t>
                </a:r>
              </a:p>
              <a:p>
                <a:pPr algn="ctr" eaLnBrk="1" hangingPunct="1"/>
                <a:r>
                  <a:rPr lang="en-US" sz="800" b="1" dirty="0" smtClean="0">
                    <a:solidFill>
                      <a:srgbClr val="7DBA00"/>
                    </a:solidFill>
                    <a:latin typeface="Helvetica" pitchFamily="34" charset="0"/>
                    <a:cs typeface="Helvetica" pitchFamily="34" charset="0"/>
                  </a:rPr>
                  <a:t>HUELLA</a:t>
                </a:r>
                <a:endParaRPr lang="en-US" sz="800" b="1" dirty="0">
                  <a:solidFill>
                    <a:srgbClr val="7DBA00"/>
                  </a:solidFill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cxnSp>
          <p:nvCxnSpPr>
            <p:cNvPr id="103" name="102 Conector recto de flecha"/>
            <p:cNvCxnSpPr/>
            <p:nvPr/>
          </p:nvCxnSpPr>
          <p:spPr>
            <a:xfrm>
              <a:off x="2627784" y="4292887"/>
              <a:ext cx="288032" cy="0"/>
            </a:xfrm>
            <a:prstGeom prst="straightConnector1">
              <a:avLst/>
            </a:prstGeom>
            <a:ln w="28575">
              <a:solidFill>
                <a:srgbClr val="7DBA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29 Grupo"/>
            <p:cNvGrpSpPr/>
            <p:nvPr/>
          </p:nvGrpSpPr>
          <p:grpSpPr>
            <a:xfrm>
              <a:off x="4815742" y="2204864"/>
              <a:ext cx="1087157" cy="1004888"/>
              <a:chOff x="1836135" y="3717032"/>
              <a:chExt cx="1541163" cy="1424541"/>
            </a:xfrm>
          </p:grpSpPr>
          <p:sp>
            <p:nvSpPr>
              <p:cNvPr id="127" name="126 Elipse"/>
              <p:cNvSpPr/>
              <p:nvPr/>
            </p:nvSpPr>
            <p:spPr bwMode="auto">
              <a:xfrm>
                <a:off x="2051720" y="3717032"/>
                <a:ext cx="1114836" cy="1114834"/>
              </a:xfrm>
              <a:prstGeom prst="ellipse">
                <a:avLst/>
              </a:prstGeom>
              <a:solidFill>
                <a:srgbClr val="7DBA00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" name="127 Elipse"/>
              <p:cNvSpPr/>
              <p:nvPr/>
            </p:nvSpPr>
            <p:spPr bwMode="auto">
              <a:xfrm>
                <a:off x="2146338" y="3811649"/>
                <a:ext cx="925600" cy="925600"/>
              </a:xfrm>
              <a:prstGeom prst="ellipse">
                <a:avLst/>
              </a:prstGeom>
              <a:solidFill>
                <a:srgbClr val="7DBA00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29" name="128 Imagen" descr="manos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92038" y="4017574"/>
                <a:ext cx="629344" cy="557031"/>
              </a:xfrm>
              <a:prstGeom prst="rect">
                <a:avLst/>
              </a:prstGeom>
            </p:spPr>
          </p:pic>
          <p:sp>
            <p:nvSpPr>
              <p:cNvPr id="130" name="TextBox 30"/>
              <p:cNvSpPr txBox="1">
                <a:spLocks noChangeArrowheads="1"/>
              </p:cNvSpPr>
              <p:nvPr/>
            </p:nvSpPr>
            <p:spPr bwMode="auto">
              <a:xfrm>
                <a:off x="1836135" y="4836157"/>
                <a:ext cx="1541163" cy="3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800" b="1" dirty="0" smtClean="0">
                    <a:solidFill>
                      <a:srgbClr val="7DBA00"/>
                    </a:solidFill>
                    <a:latin typeface="Arial" pitchFamily="34" charset="0"/>
                    <a:cs typeface="Arial" pitchFamily="34" charset="0"/>
                  </a:rPr>
                  <a:t>FONASA / </a:t>
                </a:r>
                <a:r>
                  <a:rPr lang="en-US" sz="800" b="1" dirty="0" smtClean="0">
                    <a:solidFill>
                      <a:srgbClr val="7DBA00"/>
                    </a:solidFill>
                    <a:latin typeface="Helvetica" pitchFamily="34" charset="0"/>
                    <a:cs typeface="Helvetica" pitchFamily="34" charset="0"/>
                  </a:rPr>
                  <a:t>ISAPRE</a:t>
                </a:r>
                <a:endParaRPr lang="en-US" sz="800" b="1" dirty="0">
                  <a:solidFill>
                    <a:srgbClr val="7DBA00"/>
                  </a:solidFill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105" name="34 Grupo"/>
            <p:cNvGrpSpPr/>
            <p:nvPr/>
          </p:nvGrpSpPr>
          <p:grpSpPr>
            <a:xfrm>
              <a:off x="4909141" y="3284984"/>
              <a:ext cx="900360" cy="1098157"/>
              <a:chOff x="1968534" y="3717032"/>
              <a:chExt cx="1276357" cy="1556761"/>
            </a:xfrm>
          </p:grpSpPr>
          <p:sp>
            <p:nvSpPr>
              <p:cNvPr id="123" name="122 Elipse"/>
              <p:cNvSpPr/>
              <p:nvPr/>
            </p:nvSpPr>
            <p:spPr bwMode="auto">
              <a:xfrm>
                <a:off x="2051720" y="3717032"/>
                <a:ext cx="1114836" cy="1114834"/>
              </a:xfrm>
              <a:prstGeom prst="ellipse">
                <a:avLst/>
              </a:prstGeom>
              <a:solidFill>
                <a:srgbClr val="7DBA00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123 Elipse"/>
              <p:cNvSpPr/>
              <p:nvPr/>
            </p:nvSpPr>
            <p:spPr bwMode="auto">
              <a:xfrm>
                <a:off x="2146338" y="3811649"/>
                <a:ext cx="925600" cy="925600"/>
              </a:xfrm>
              <a:prstGeom prst="ellipse">
                <a:avLst/>
              </a:prstGeom>
              <a:solidFill>
                <a:srgbClr val="7DBA00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25" name="124 Imagen" descr="manos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77641" y="3951009"/>
                <a:ext cx="458137" cy="612309"/>
              </a:xfrm>
              <a:prstGeom prst="rect">
                <a:avLst/>
              </a:prstGeom>
            </p:spPr>
          </p:pic>
          <p:sp>
            <p:nvSpPr>
              <p:cNvPr id="126" name="TextBox 30"/>
              <p:cNvSpPr txBox="1">
                <a:spLocks noChangeArrowheads="1"/>
              </p:cNvSpPr>
              <p:nvPr/>
            </p:nvSpPr>
            <p:spPr bwMode="auto">
              <a:xfrm>
                <a:off x="1968534" y="4834185"/>
                <a:ext cx="1276357" cy="43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800" b="1" dirty="0" smtClean="0">
                    <a:solidFill>
                      <a:srgbClr val="7DBA00"/>
                    </a:solidFill>
                    <a:latin typeface="Helvetica" pitchFamily="34" charset="0"/>
                    <a:cs typeface="Helvetica" pitchFamily="34" charset="0"/>
                  </a:rPr>
                  <a:t>COMPAÑIAS DE</a:t>
                </a:r>
              </a:p>
              <a:p>
                <a:pPr algn="ctr" eaLnBrk="1" hangingPunct="1"/>
                <a:r>
                  <a:rPr lang="en-US" sz="800" b="1" dirty="0" smtClean="0">
                    <a:solidFill>
                      <a:srgbClr val="7DBA00"/>
                    </a:solidFill>
                    <a:latin typeface="Helvetica" pitchFamily="34" charset="0"/>
                    <a:cs typeface="Helvetica" pitchFamily="34" charset="0"/>
                  </a:rPr>
                  <a:t>SEGUROS</a:t>
                </a:r>
                <a:endParaRPr lang="en-US" sz="800" b="1" dirty="0">
                  <a:solidFill>
                    <a:srgbClr val="7DBA00"/>
                  </a:solidFill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106" name="39 Grupo"/>
            <p:cNvGrpSpPr/>
            <p:nvPr/>
          </p:nvGrpSpPr>
          <p:grpSpPr>
            <a:xfrm>
              <a:off x="4693914" y="4463756"/>
              <a:ext cx="1330814" cy="1004524"/>
              <a:chOff x="1663434" y="3717032"/>
              <a:chExt cx="1886574" cy="1424025"/>
            </a:xfrm>
          </p:grpSpPr>
          <p:sp>
            <p:nvSpPr>
              <p:cNvPr id="119" name="118 Elipse"/>
              <p:cNvSpPr/>
              <p:nvPr/>
            </p:nvSpPr>
            <p:spPr bwMode="auto">
              <a:xfrm>
                <a:off x="2051720" y="3717032"/>
                <a:ext cx="1114836" cy="1114834"/>
              </a:xfrm>
              <a:prstGeom prst="ellipse">
                <a:avLst/>
              </a:prstGeom>
              <a:solidFill>
                <a:srgbClr val="7DBA00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" name="119 Elipse"/>
              <p:cNvSpPr/>
              <p:nvPr/>
            </p:nvSpPr>
            <p:spPr bwMode="auto">
              <a:xfrm>
                <a:off x="2146338" y="3811649"/>
                <a:ext cx="925600" cy="925600"/>
              </a:xfrm>
              <a:prstGeom prst="ellipse">
                <a:avLst/>
              </a:prstGeom>
              <a:solidFill>
                <a:srgbClr val="7DBA00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21" name="120 Imagen" descr="manos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236938" y="3931626"/>
                <a:ext cx="739544" cy="699991"/>
              </a:xfrm>
              <a:prstGeom prst="rect">
                <a:avLst/>
              </a:prstGeom>
            </p:spPr>
          </p:pic>
          <p:sp>
            <p:nvSpPr>
              <p:cNvPr id="122" name="TextBox 30"/>
              <p:cNvSpPr txBox="1">
                <a:spLocks noChangeArrowheads="1"/>
              </p:cNvSpPr>
              <p:nvPr/>
            </p:nvSpPr>
            <p:spPr bwMode="auto">
              <a:xfrm>
                <a:off x="1663434" y="4835641"/>
                <a:ext cx="1886574" cy="3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800" b="1" dirty="0" smtClean="0">
                    <a:solidFill>
                      <a:srgbClr val="7DBA00"/>
                    </a:solidFill>
                    <a:latin typeface="Helvetica" pitchFamily="34" charset="0"/>
                    <a:cs typeface="Helvetica" pitchFamily="34" charset="0"/>
                  </a:rPr>
                  <a:t>CASAS COMERCIALES</a:t>
                </a:r>
                <a:endParaRPr lang="en-US" sz="800" b="1" dirty="0">
                  <a:solidFill>
                    <a:srgbClr val="7DBA00"/>
                  </a:solidFill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cxnSp>
          <p:nvCxnSpPr>
            <p:cNvPr id="107" name="106 Conector recto de flecha"/>
            <p:cNvCxnSpPr/>
            <p:nvPr/>
          </p:nvCxnSpPr>
          <p:spPr>
            <a:xfrm>
              <a:off x="3830141" y="4292887"/>
              <a:ext cx="741859" cy="0"/>
            </a:xfrm>
            <a:prstGeom prst="straightConnector1">
              <a:avLst/>
            </a:prstGeom>
            <a:ln w="28575">
              <a:solidFill>
                <a:srgbClr val="7DBA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50 Grupo"/>
            <p:cNvGrpSpPr/>
            <p:nvPr/>
          </p:nvGrpSpPr>
          <p:grpSpPr>
            <a:xfrm>
              <a:off x="4572000" y="2580034"/>
              <a:ext cx="288032" cy="3384376"/>
              <a:chOff x="4572000" y="2580034"/>
              <a:chExt cx="288032" cy="3384376"/>
            </a:xfrm>
          </p:grpSpPr>
          <p:cxnSp>
            <p:nvCxnSpPr>
              <p:cNvPr id="114" name="113 Conector recto de flecha"/>
              <p:cNvCxnSpPr/>
              <p:nvPr/>
            </p:nvCxnSpPr>
            <p:spPr>
              <a:xfrm>
                <a:off x="4572000" y="2591886"/>
                <a:ext cx="288032" cy="0"/>
              </a:xfrm>
              <a:prstGeom prst="straightConnector1">
                <a:avLst/>
              </a:prstGeom>
              <a:ln w="28575">
                <a:solidFill>
                  <a:srgbClr val="7DBA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114 Conector recto de flecha"/>
              <p:cNvCxnSpPr/>
              <p:nvPr/>
            </p:nvCxnSpPr>
            <p:spPr>
              <a:xfrm>
                <a:off x="4572000" y="3684582"/>
                <a:ext cx="288032" cy="0"/>
              </a:xfrm>
              <a:prstGeom prst="straightConnector1">
                <a:avLst/>
              </a:prstGeom>
              <a:ln w="28575">
                <a:solidFill>
                  <a:srgbClr val="7DBA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15 Conector recto de flecha"/>
              <p:cNvCxnSpPr/>
              <p:nvPr/>
            </p:nvCxnSpPr>
            <p:spPr>
              <a:xfrm>
                <a:off x="4572000" y="4869159"/>
                <a:ext cx="288032" cy="0"/>
              </a:xfrm>
              <a:prstGeom prst="straightConnector1">
                <a:avLst/>
              </a:prstGeom>
              <a:ln w="28575">
                <a:solidFill>
                  <a:srgbClr val="7DBA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16 Conector recto de flecha"/>
              <p:cNvCxnSpPr/>
              <p:nvPr/>
            </p:nvCxnSpPr>
            <p:spPr>
              <a:xfrm>
                <a:off x="4572000" y="5952803"/>
                <a:ext cx="288032" cy="0"/>
              </a:xfrm>
              <a:prstGeom prst="straightConnector1">
                <a:avLst/>
              </a:prstGeom>
              <a:ln w="28575">
                <a:solidFill>
                  <a:srgbClr val="7DBA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17 Conector recto"/>
              <p:cNvCxnSpPr/>
              <p:nvPr/>
            </p:nvCxnSpPr>
            <p:spPr>
              <a:xfrm>
                <a:off x="4572000" y="2580034"/>
                <a:ext cx="0" cy="3384376"/>
              </a:xfrm>
              <a:prstGeom prst="line">
                <a:avLst/>
              </a:prstGeom>
              <a:ln w="28575">
                <a:solidFill>
                  <a:srgbClr val="7DB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56 Grupo"/>
            <p:cNvGrpSpPr/>
            <p:nvPr/>
          </p:nvGrpSpPr>
          <p:grpSpPr>
            <a:xfrm>
              <a:off x="6881531" y="3899678"/>
              <a:ext cx="853375" cy="1097195"/>
              <a:chOff x="2001842" y="3717032"/>
              <a:chExt cx="1209752" cy="1555393"/>
            </a:xfrm>
          </p:grpSpPr>
          <p:sp>
            <p:nvSpPr>
              <p:cNvPr id="110" name="109 Elipse"/>
              <p:cNvSpPr/>
              <p:nvPr/>
            </p:nvSpPr>
            <p:spPr bwMode="auto">
              <a:xfrm>
                <a:off x="2051720" y="3717032"/>
                <a:ext cx="1114836" cy="1114834"/>
              </a:xfrm>
              <a:prstGeom prst="ellipse">
                <a:avLst/>
              </a:prstGeom>
              <a:solidFill>
                <a:srgbClr val="7DBA00">
                  <a:alpha val="25000"/>
                </a:srgbClr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110 Elipse"/>
              <p:cNvSpPr/>
              <p:nvPr/>
            </p:nvSpPr>
            <p:spPr bwMode="auto">
              <a:xfrm>
                <a:off x="2146338" y="3811649"/>
                <a:ext cx="925600" cy="925600"/>
              </a:xfrm>
              <a:prstGeom prst="ellipse">
                <a:avLst/>
              </a:prstGeom>
              <a:solidFill>
                <a:srgbClr val="7DBA00"/>
              </a:solidFill>
              <a:ln w="889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12" name="111 Imagen" descr="manos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66625" y="3947931"/>
                <a:ext cx="680169" cy="667379"/>
              </a:xfrm>
              <a:prstGeom prst="rect">
                <a:avLst/>
              </a:prstGeom>
            </p:spPr>
          </p:pic>
          <p:sp>
            <p:nvSpPr>
              <p:cNvPr id="113" name="TextBox 30"/>
              <p:cNvSpPr txBox="1">
                <a:spLocks noChangeArrowheads="1"/>
              </p:cNvSpPr>
              <p:nvPr/>
            </p:nvSpPr>
            <p:spPr bwMode="auto">
              <a:xfrm>
                <a:off x="2001842" y="4832818"/>
                <a:ext cx="1209752" cy="439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800" b="1" dirty="0" smtClean="0">
                    <a:solidFill>
                      <a:srgbClr val="7DBA00"/>
                    </a:solidFill>
                    <a:latin typeface="Helvetica" pitchFamily="34" charset="0"/>
                    <a:cs typeface="Helvetica" pitchFamily="34" charset="0"/>
                  </a:rPr>
                  <a:t>BONO</a:t>
                </a:r>
              </a:p>
              <a:p>
                <a:pPr algn="ctr" eaLnBrk="1" hangingPunct="1"/>
                <a:r>
                  <a:rPr lang="en-US" sz="800" b="1" dirty="0" smtClean="0">
                    <a:solidFill>
                      <a:srgbClr val="7DBA00"/>
                    </a:solidFill>
                    <a:latin typeface="Helvetica" pitchFamily="34" charset="0"/>
                    <a:cs typeface="Helvetica" pitchFamily="34" charset="0"/>
                  </a:rPr>
                  <a:t>ELECTRÓNICO</a:t>
                </a:r>
                <a:endParaRPr lang="en-US" sz="800" b="1" dirty="0">
                  <a:solidFill>
                    <a:srgbClr val="7DBA00"/>
                  </a:solidFill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pic>
        <p:nvPicPr>
          <p:cNvPr id="143" name="142 Imagen" descr="03-9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2067" y="1289106"/>
            <a:ext cx="941518" cy="713732"/>
          </a:xfrm>
          <a:prstGeom prst="rect">
            <a:avLst/>
          </a:prstGeom>
        </p:spPr>
      </p:pic>
      <p:grpSp>
        <p:nvGrpSpPr>
          <p:cNvPr id="55" name="54 Grupo"/>
          <p:cNvGrpSpPr/>
          <p:nvPr/>
        </p:nvGrpSpPr>
        <p:grpSpPr>
          <a:xfrm>
            <a:off x="5031911" y="5346892"/>
            <a:ext cx="1582484" cy="1089888"/>
            <a:chOff x="1594548" y="3717032"/>
            <a:chExt cx="2024338" cy="1394208"/>
          </a:xfrm>
        </p:grpSpPr>
        <p:sp>
          <p:nvSpPr>
            <p:cNvPr id="56" name="55 Elipse"/>
            <p:cNvSpPr/>
            <p:nvPr/>
          </p:nvSpPr>
          <p:spPr bwMode="auto">
            <a:xfrm>
              <a:off x="2051720" y="3717032"/>
              <a:ext cx="1114836" cy="1114834"/>
            </a:xfrm>
            <a:prstGeom prst="ellipse">
              <a:avLst/>
            </a:prstGeom>
            <a:solidFill>
              <a:srgbClr val="7DBA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56 Elipse"/>
            <p:cNvSpPr/>
            <p:nvPr/>
          </p:nvSpPr>
          <p:spPr bwMode="auto">
            <a:xfrm>
              <a:off x="2146338" y="3811649"/>
              <a:ext cx="925600" cy="925600"/>
            </a:xfrm>
            <a:prstGeom prst="ellipse">
              <a:avLst/>
            </a:prstGeom>
            <a:solidFill>
              <a:srgbClr val="7DBA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8" name="57 Imagen" descr="manos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7990" y="3959478"/>
              <a:ext cx="637441" cy="570915"/>
            </a:xfrm>
            <a:prstGeom prst="rect">
              <a:avLst/>
            </a:prstGeom>
          </p:spPr>
        </p:pic>
        <p:sp>
          <p:nvSpPr>
            <p:cNvPr id="59" name="TextBox 30"/>
            <p:cNvSpPr txBox="1">
              <a:spLocks noChangeArrowheads="1"/>
            </p:cNvSpPr>
            <p:nvPr/>
          </p:nvSpPr>
          <p:spPr bwMode="auto">
            <a:xfrm>
              <a:off x="1594548" y="4835640"/>
              <a:ext cx="2024338" cy="27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7DBA00"/>
                  </a:solidFill>
                  <a:latin typeface="Helvetica" pitchFamily="34" charset="0"/>
                  <a:cs typeface="Helvetica" pitchFamily="34" charset="0"/>
                </a:rPr>
                <a:t>CAJAS DE COMPENSACIÓN</a:t>
              </a:r>
              <a:endParaRPr lang="en-US" sz="800" b="1" dirty="0">
                <a:solidFill>
                  <a:srgbClr val="7DBA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60" name="59 CuadroTexto"/>
          <p:cNvSpPr txBox="1"/>
          <p:nvPr/>
        </p:nvSpPr>
        <p:spPr>
          <a:xfrm>
            <a:off x="7531128" y="6309320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Bono Electrónico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in-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37" y="3217980"/>
            <a:ext cx="3410563" cy="3640021"/>
          </a:xfrm>
          <a:prstGeom prst="rect">
            <a:avLst/>
          </a:prstGeom>
        </p:spPr>
      </p:pic>
      <p:pic>
        <p:nvPicPr>
          <p:cNvPr id="3" name="2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830624"/>
            <a:ext cx="797833" cy="119675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707904" y="3105835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comercial@i-med.cl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+562 2714 9500</a:t>
            </a:r>
            <a:endParaRPr lang="es-CL" sz="1200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248</Words>
  <Application>Microsoft Office PowerPoint</Application>
  <PresentationFormat>Presentación en pantalla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I-Med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Eliana  Campos</dc:creator>
  <cp:lastModifiedBy>Felipe Urrea</cp:lastModifiedBy>
  <cp:revision>313</cp:revision>
  <dcterms:created xsi:type="dcterms:W3CDTF">2012-09-06T12:11:21Z</dcterms:created>
  <dcterms:modified xsi:type="dcterms:W3CDTF">2014-07-28T20:44:42Z</dcterms:modified>
</cp:coreProperties>
</file>