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  <p:sldId id="330" r:id="rId3"/>
    <p:sldId id="331" r:id="rId4"/>
    <p:sldId id="341" r:id="rId5"/>
    <p:sldId id="339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48B"/>
    <a:srgbClr val="868686"/>
    <a:srgbClr val="7DBA00"/>
    <a:srgbClr val="0098DC"/>
    <a:srgbClr val="8DBA1F"/>
    <a:srgbClr val="53565A"/>
    <a:srgbClr val="007DDC"/>
    <a:srgbClr val="00AE40"/>
    <a:srgbClr val="56378A"/>
    <a:srgbClr val="0045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93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0014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40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439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033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632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387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3593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828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096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762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963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294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2639" y="0"/>
            <a:ext cx="797833" cy="1196752"/>
          </a:xfrm>
          <a:prstGeom prst="rect">
            <a:avLst/>
          </a:prstGeom>
        </p:spPr>
      </p:pic>
      <p:pic>
        <p:nvPicPr>
          <p:cNvPr id="7" name="6 Imagen" descr="mujer-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277" y="2780929"/>
            <a:ext cx="4156723" cy="1705322"/>
          </a:xfrm>
          <a:prstGeom prst="rect">
            <a:avLst/>
          </a:prstGeom>
        </p:spPr>
      </p:pic>
      <p:pic>
        <p:nvPicPr>
          <p:cNvPr id="8" name="7 Imagen" descr="01-9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30" y="1386141"/>
            <a:ext cx="4729742" cy="5278463"/>
          </a:xfrm>
          <a:prstGeom prst="rect">
            <a:avLst/>
          </a:prstGeom>
        </p:spPr>
      </p:pic>
      <p:sp>
        <p:nvSpPr>
          <p:cNvPr id="6" name="CuadroTexto 8"/>
          <p:cNvSpPr txBox="1"/>
          <p:nvPr/>
        </p:nvSpPr>
        <p:spPr>
          <a:xfrm>
            <a:off x="4676391" y="2965733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Bonificación </a:t>
            </a:r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en Línea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96261" y="3948493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s-ES" sz="2000" b="1" dirty="0" smtClean="0">
                <a:solidFill>
                  <a:schemeClr val="bg1"/>
                </a:solidFill>
                <a:latin typeface="Helvetica" pitchFamily="2" charset="0"/>
                <a:cs typeface="Helvetica"/>
              </a:rPr>
              <a:t>INNOVANDO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DESDE EL AÑO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6" name="5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71600" y="3429000"/>
            <a:ext cx="6192688" cy="158956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66358" y="2967335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E4348B"/>
                </a:solidFill>
                <a:latin typeface="Helvetica Neue" pitchFamily="2"/>
              </a:rPr>
              <a:t>Bonificación en Línea</a:t>
            </a:r>
            <a:endParaRPr lang="es-CL" sz="2400" b="1" dirty="0">
              <a:solidFill>
                <a:srgbClr val="E4348B"/>
              </a:solidFill>
              <a:latin typeface="Helvetica Neue" pitchFamily="2"/>
            </a:endParaRPr>
          </a:p>
        </p:txBody>
      </p:sp>
      <p:sp>
        <p:nvSpPr>
          <p:cNvPr id="13" name="CuadroTexto 14"/>
          <p:cNvSpPr txBox="1"/>
          <p:nvPr/>
        </p:nvSpPr>
        <p:spPr>
          <a:xfrm>
            <a:off x="1166358" y="3573016"/>
            <a:ext cx="40448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Este servicio permite la bonificación en línea de los seguros complementarios de salud del paciente para cancelar el copago no cubierto, para luego semanalmente realizar el pago a los prestadores mediante un depósito en su cuenta </a:t>
            </a:r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corriente.</a:t>
            </a:r>
            <a:endParaRPr lang="it-IT" sz="1200" dirty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4" name="13 Imagen" descr="02-9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133" y="1441355"/>
            <a:ext cx="3480529" cy="3291568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7241029" y="6309320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Bonificación en Línea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657600" y="-1"/>
            <a:ext cx="5486400" cy="6586319"/>
          </a:xfrm>
          <a:prstGeom prst="rect">
            <a:avLst/>
          </a:prstGeom>
          <a:solidFill>
            <a:srgbClr val="E4348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16916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E4348B"/>
                </a:solidFill>
                <a:latin typeface="Helvetica Neue" pitchFamily="2"/>
              </a:rPr>
              <a:t>Beneficios</a:t>
            </a:r>
            <a:endParaRPr lang="es-CL" sz="2400" b="1" dirty="0">
              <a:solidFill>
                <a:srgbClr val="E4348B"/>
              </a:solidFill>
              <a:latin typeface="Helvetica Neue" pitchFamily="2"/>
            </a:endParaRPr>
          </a:p>
        </p:txBody>
      </p:sp>
      <p:sp>
        <p:nvSpPr>
          <p:cNvPr id="6" name="CuadroTexto 12"/>
          <p:cNvSpPr txBox="1"/>
          <p:nvPr/>
        </p:nvSpPr>
        <p:spPr>
          <a:xfrm>
            <a:off x="4585648" y="2270991"/>
            <a:ext cx="4378840" cy="231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Para Prestadores:</a:t>
            </a:r>
          </a:p>
          <a:p>
            <a:pPr>
              <a:lnSpc>
                <a:spcPts val="500"/>
              </a:lnSpc>
            </a:pPr>
            <a:endParaRPr lang="es-E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Mayor flujo de pacientes.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Mayor reembolso en línea del Complementario de Salud.</a:t>
            </a:r>
            <a:endParaRPr lang="es-E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Para Beneficiarios:</a:t>
            </a:r>
          </a:p>
          <a:p>
            <a:pPr>
              <a:lnSpc>
                <a:spcPts val="500"/>
              </a:lnSpc>
            </a:pPr>
            <a:endParaRPr lang="es-E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Ahorro de trámites administrativos.</a:t>
            </a:r>
            <a:endParaRPr lang="es-E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Para la Compañía de Seguros:</a:t>
            </a:r>
          </a:p>
          <a:p>
            <a:pPr>
              <a:lnSpc>
                <a:spcPts val="500"/>
              </a:lnSpc>
            </a:pP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Menores costos de procesamiento del reembolso.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Recepción, digitación, emisión de cheques y pagos.</a:t>
            </a:r>
          </a:p>
        </p:txBody>
      </p:sp>
      <p:pic>
        <p:nvPicPr>
          <p:cNvPr id="7" name="6 Imagen" descr="footer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10" name="9 Imagen" descr="03-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93" y="1831896"/>
            <a:ext cx="3507878" cy="347815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7241029" y="6309320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chemeClr val="bg1"/>
                </a:solidFill>
                <a:latin typeface="Helvetica" pitchFamily="2" charset="0"/>
              </a:rPr>
              <a:t>Bonificación en Línea</a:t>
            </a:r>
            <a:endParaRPr lang="es-CL" sz="1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1" name="10 Imagen" descr="logo-8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04-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49" y="1263756"/>
            <a:ext cx="939198" cy="711973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4348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CuadroTexto"/>
          <p:cNvSpPr txBox="1"/>
          <p:nvPr/>
        </p:nvSpPr>
        <p:spPr>
          <a:xfrm>
            <a:off x="323528" y="260648"/>
            <a:ext cx="4520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  <a:latin typeface="Helvetica Neue" pitchFamily="2"/>
              </a:rPr>
              <a:t>Compañías de Seguro</a:t>
            </a:r>
            <a:endParaRPr lang="es-CL" sz="3200" b="1" dirty="0">
              <a:solidFill>
                <a:schemeClr val="bg1"/>
              </a:solidFill>
              <a:latin typeface="Helvetica Neue" pitchFamily="2"/>
            </a:endParaRPr>
          </a:p>
        </p:txBody>
      </p:sp>
      <p:pic>
        <p:nvPicPr>
          <p:cNvPr id="4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7481" y="332656"/>
            <a:ext cx="688975" cy="10366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</p:pic>
      <p:pic>
        <p:nvPicPr>
          <p:cNvPr id="5" name="4 Imagen" descr="footer-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9" name="Imagen 6" descr="Captura de pantalla 2012-09-06 a la(s) 11.13.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810" y="2711303"/>
            <a:ext cx="7522380" cy="2647508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241029" y="6309320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Bonificación en Línea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in-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37" y="3217980"/>
            <a:ext cx="3410563" cy="3640020"/>
          </a:xfrm>
          <a:prstGeom prst="rect">
            <a:avLst/>
          </a:prstGeom>
        </p:spPr>
      </p:pic>
      <p:pic>
        <p:nvPicPr>
          <p:cNvPr id="3" name="2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830624"/>
            <a:ext cx="797833" cy="119675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707904" y="3105835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comercial@i-med.cl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+562 2714 9500</a:t>
            </a:r>
            <a:endParaRPr lang="es-CL" sz="1200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126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I-Med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Eliana  Campos</dc:creator>
  <cp:lastModifiedBy>Felipe Urrea</cp:lastModifiedBy>
  <cp:revision>314</cp:revision>
  <dcterms:created xsi:type="dcterms:W3CDTF">2012-09-06T12:11:21Z</dcterms:created>
  <dcterms:modified xsi:type="dcterms:W3CDTF">2014-07-28T20:51:50Z</dcterms:modified>
</cp:coreProperties>
</file>