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4" r:id="rId4"/>
    <p:sldId id="265" r:id="rId5"/>
    <p:sldId id="266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800"/>
    <a:srgbClr val="868686"/>
    <a:srgbClr val="009C96"/>
    <a:srgbClr val="009B95"/>
    <a:srgbClr val="F5F5F5"/>
    <a:srgbClr val="6BBBDB"/>
    <a:srgbClr val="96CFE5"/>
    <a:srgbClr val="4FFFF7"/>
    <a:srgbClr val="53565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32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CC68-4273-40D0-803B-22955BD370F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4CC68-4273-40D0-803B-22955BD370F1}" type="datetimeFigureOut">
              <a:rPr lang="en-US" smtClean="0"/>
              <a:pPr/>
              <a:t>7/28/2014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44B90-72E4-4C92-AF1D-CA5A0EB6A28D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logo-8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2639" y="0"/>
            <a:ext cx="797833" cy="1196752"/>
          </a:xfrm>
          <a:prstGeom prst="rect">
            <a:avLst/>
          </a:prstGeom>
        </p:spPr>
      </p:pic>
      <p:pic>
        <p:nvPicPr>
          <p:cNvPr id="7" name="6 Imagen" descr="mujer-9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5277" y="2780929"/>
            <a:ext cx="4156723" cy="1705322"/>
          </a:xfrm>
          <a:prstGeom prst="rect">
            <a:avLst/>
          </a:prstGeom>
        </p:spPr>
      </p:pic>
      <p:pic>
        <p:nvPicPr>
          <p:cNvPr id="8" name="7 Imagen" descr="01-9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3968" y="1604271"/>
            <a:ext cx="4608512" cy="5209105"/>
          </a:xfrm>
          <a:prstGeom prst="rect">
            <a:avLst/>
          </a:prstGeom>
        </p:spPr>
      </p:pic>
      <p:sp>
        <p:nvSpPr>
          <p:cNvPr id="6" name="CuadroTexto 8"/>
          <p:cNvSpPr txBox="1"/>
          <p:nvPr/>
        </p:nvSpPr>
        <p:spPr>
          <a:xfrm>
            <a:off x="4845575" y="3244914"/>
            <a:ext cx="2030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000" b="1" dirty="0" smtClean="0">
                <a:solidFill>
                  <a:schemeClr val="bg1"/>
                </a:solidFill>
                <a:latin typeface="Helvetica Neue" pitchFamily="2"/>
                <a:cs typeface="Helvetica"/>
              </a:rPr>
              <a:t>Bono Web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012160" y="4161274"/>
            <a:ext cx="2030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s-ES" sz="2000" b="1" dirty="0" smtClean="0">
                <a:solidFill>
                  <a:schemeClr val="bg1"/>
                </a:solidFill>
                <a:latin typeface="Helvetica" pitchFamily="2" charset="0"/>
                <a:cs typeface="Helvetica"/>
              </a:rPr>
              <a:t>INNOVANDO</a:t>
            </a:r>
          </a:p>
          <a:p>
            <a:pPr algn="ctr"/>
            <a:r>
              <a:rPr lang="es-ES" sz="1200" dirty="0" smtClean="0">
                <a:solidFill>
                  <a:schemeClr val="bg1"/>
                </a:solidFill>
                <a:latin typeface="Helvetica Neue" pitchFamily="2"/>
                <a:cs typeface="Helvetica"/>
              </a:rPr>
              <a:t>DESDE EL AÑO 2003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logo-8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0"/>
            <a:ext cx="605812" cy="908720"/>
          </a:xfrm>
          <a:prstGeom prst="rect">
            <a:avLst/>
          </a:prstGeom>
        </p:spPr>
      </p:pic>
      <p:pic>
        <p:nvPicPr>
          <p:cNvPr id="6" name="5 Imagen" descr="footer-9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6599075"/>
            <a:ext cx="8784976" cy="84308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07504" y="630932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www.i-med.cl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971600" y="3429000"/>
            <a:ext cx="6192688" cy="1512168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 	</a:t>
            </a:r>
            <a:endParaRPr lang="es-CL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187624" y="2823319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smtClean="0">
                <a:solidFill>
                  <a:srgbClr val="F39800"/>
                </a:solidFill>
                <a:latin typeface="Helvetica Neue" pitchFamily="2"/>
              </a:rPr>
              <a:t>Bono Web</a:t>
            </a:r>
            <a:endParaRPr lang="es-CL" sz="2400" b="1" dirty="0">
              <a:solidFill>
                <a:srgbClr val="F39800"/>
              </a:solidFill>
              <a:latin typeface="Helvetica Neue" pitchFamily="2"/>
            </a:endParaRPr>
          </a:p>
        </p:txBody>
      </p:sp>
      <p:sp>
        <p:nvSpPr>
          <p:cNvPr id="13" name="CuadroTexto 14"/>
          <p:cNvSpPr txBox="1"/>
          <p:nvPr/>
        </p:nvSpPr>
        <p:spPr>
          <a:xfrm>
            <a:off x="1187624" y="3501008"/>
            <a:ext cx="3816424" cy="1418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smtClean="0">
                <a:solidFill>
                  <a:srgbClr val="868686"/>
                </a:solidFill>
                <a:latin typeface="Helvetica" pitchFamily="34" charset="0"/>
                <a:cs typeface="Helvetica" pitchFamily="34" charset="0"/>
              </a:rPr>
              <a:t>Cómodamente desde su computador, los pacientes pueden comprar y pagar</a:t>
            </a:r>
          </a:p>
          <a:p>
            <a:r>
              <a:rPr lang="es-CL" sz="1200" dirty="0" smtClean="0">
                <a:solidFill>
                  <a:srgbClr val="868686"/>
                </a:solidFill>
                <a:latin typeface="Helvetica" pitchFamily="34" charset="0"/>
                <a:cs typeface="Helvetica" pitchFamily="34" charset="0"/>
              </a:rPr>
              <a:t>su bono con tarjetas bancarias. El paciente activará su bono al asistir </a:t>
            </a:r>
          </a:p>
          <a:p>
            <a:r>
              <a:rPr lang="es-CL" sz="1200" dirty="0" smtClean="0">
                <a:solidFill>
                  <a:srgbClr val="868686"/>
                </a:solidFill>
                <a:latin typeface="Helvetica" pitchFamily="34" charset="0"/>
                <a:cs typeface="Helvetica" pitchFamily="34" charset="0"/>
              </a:rPr>
              <a:t>al lugar de atención, y a través de su huella  dactilar, lo hará efectivo</a:t>
            </a:r>
            <a:endParaRPr lang="es-ES" sz="1200" dirty="0" smtClean="0">
              <a:solidFill>
                <a:srgbClr val="868686"/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ts val="1900"/>
              </a:lnSpc>
            </a:pPr>
            <a:endParaRPr lang="es-ES" sz="1200" dirty="0">
              <a:solidFill>
                <a:srgbClr val="868686"/>
              </a:solidFill>
              <a:latin typeface="Helvetica" pitchFamily="34" charset="0"/>
              <a:cs typeface="Helvetica" pitchFamily="34" charset="0"/>
            </a:endParaRPr>
          </a:p>
        </p:txBody>
      </p:sp>
      <p:pic>
        <p:nvPicPr>
          <p:cNvPr id="15" name="14 Imagen" descr="02-9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1556792"/>
            <a:ext cx="3480529" cy="3291568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8088801" y="6309320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Bono Web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footer-9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599075"/>
            <a:ext cx="8784976" cy="84308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107504" y="630932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www.i-med.cl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3347864" y="0"/>
            <a:ext cx="5796136" cy="6597352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CuadroTexto"/>
          <p:cNvSpPr txBox="1"/>
          <p:nvPr/>
        </p:nvSpPr>
        <p:spPr>
          <a:xfrm>
            <a:off x="251520" y="1052736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b="1" dirty="0" smtClean="0">
                <a:solidFill>
                  <a:srgbClr val="F39800"/>
                </a:solidFill>
                <a:latin typeface="Helvetica Neue" pitchFamily="2"/>
              </a:rPr>
              <a:t>Beneficios</a:t>
            </a:r>
            <a:endParaRPr lang="es-CL" sz="2400" b="1" dirty="0">
              <a:solidFill>
                <a:srgbClr val="F39800"/>
              </a:solidFill>
              <a:latin typeface="Helvetica Neue" pitchFamily="2"/>
            </a:endParaRPr>
          </a:p>
        </p:txBody>
      </p:sp>
      <p:sp>
        <p:nvSpPr>
          <p:cNvPr id="12" name="CuadroTexto 12"/>
          <p:cNvSpPr txBox="1"/>
          <p:nvPr/>
        </p:nvSpPr>
        <p:spPr>
          <a:xfrm>
            <a:off x="3923928" y="1693910"/>
            <a:ext cx="5220072" cy="3470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b="1" dirty="0" err="1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Isapres</a:t>
            </a:r>
            <a:endParaRPr lang="es-ES" sz="1300" b="1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>
              <a:lnSpc>
                <a:spcPts val="500"/>
              </a:lnSpc>
            </a:pPr>
            <a:endParaRPr lang="es-ES" sz="1300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Mejorar la calidad del servicio a sus afiliados.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Mantener controles de seguridad sobre la solicitud de huella de un beneficiario al momento de la atención.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Amplia cobertura.</a:t>
            </a:r>
          </a:p>
          <a:p>
            <a:endParaRPr lang="es-ES" sz="1200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s-ES" sz="13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Prestador</a:t>
            </a:r>
          </a:p>
          <a:p>
            <a:pPr>
              <a:lnSpc>
                <a:spcPts val="500"/>
              </a:lnSpc>
            </a:pPr>
            <a:endParaRPr lang="es-ES" sz="1300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Venta de bonos 24/7.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Disminución de tiempos de atención en la recepción de los pacientes.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Brinda servicio de auto-atención para los pacientes.</a:t>
            </a:r>
          </a:p>
          <a:p>
            <a:endParaRPr lang="es-ES" sz="1200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s-ES" sz="1300" b="1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Beneficiario</a:t>
            </a:r>
          </a:p>
          <a:p>
            <a:pPr>
              <a:lnSpc>
                <a:spcPts val="500"/>
              </a:lnSpc>
            </a:pPr>
            <a:endParaRPr lang="es-ES" sz="1300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Conocer el valor del Copago.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Reservar hora en forma online.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Pagar el bono a través de la web.</a:t>
            </a:r>
          </a:p>
          <a:p>
            <a:pPr>
              <a:buFont typeface="Arial" pitchFamily="34" charset="0"/>
              <a:buChar char="•"/>
            </a:pPr>
            <a:r>
              <a:rPr lang="es-ES" sz="1200" dirty="0" smtClean="0">
                <a:solidFill>
                  <a:schemeClr val="bg1"/>
                </a:solidFill>
                <a:latin typeface="Helvetica" pitchFamily="34" charset="0"/>
                <a:cs typeface="Helvetica" pitchFamily="34" charset="0"/>
              </a:rPr>
              <a:t> Las cargas de los afiliados van con el Copago pagado.</a:t>
            </a:r>
          </a:p>
          <a:p>
            <a:endParaRPr lang="es-ES" sz="1200" dirty="0" smtClean="0">
              <a:solidFill>
                <a:schemeClr val="bg1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8088801" y="6309320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1200" b="1" dirty="0" smtClean="0">
                <a:solidFill>
                  <a:schemeClr val="bg1"/>
                </a:solidFill>
                <a:latin typeface="Helvetica" pitchFamily="2" charset="0"/>
              </a:rPr>
              <a:t>Bono Web</a:t>
            </a:r>
            <a:endParaRPr lang="es-CL" sz="12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10" name="9 Imagen" descr="logo-8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0"/>
            <a:ext cx="605812" cy="908720"/>
          </a:xfrm>
          <a:prstGeom prst="rect">
            <a:avLst/>
          </a:prstGeom>
        </p:spPr>
      </p:pic>
      <p:pic>
        <p:nvPicPr>
          <p:cNvPr id="2" name="Picture 2" descr="C:\Users\Felipe Urrea\Desktop\2014\Presentaciones\Brochure\Brochure-Servicios\10 Bono Web\03-10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608" y="1700808"/>
            <a:ext cx="3631310" cy="3600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156 Imagen" descr="04-9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0312" y="1556792"/>
            <a:ext cx="1133762" cy="859465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0" y="0"/>
            <a:ext cx="9144000" cy="1052736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" name="1 Imagen" descr="footer-9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6599075"/>
            <a:ext cx="8784976" cy="8430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107504" y="630932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www.i-med.cl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23528" y="260648"/>
            <a:ext cx="3624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3200" b="1" dirty="0" smtClean="0">
                <a:solidFill>
                  <a:schemeClr val="bg1"/>
                </a:solidFill>
                <a:latin typeface="Helvetica Neue" pitchFamily="2"/>
              </a:rPr>
              <a:t>¿Cómo funciona?</a:t>
            </a:r>
            <a:endParaRPr lang="es-CL" sz="3200" b="1" dirty="0">
              <a:solidFill>
                <a:schemeClr val="bg1"/>
              </a:solidFill>
              <a:latin typeface="Helvetica Neue" pitchFamily="2"/>
            </a:endParaRPr>
          </a:p>
        </p:txBody>
      </p:sp>
      <p:pic>
        <p:nvPicPr>
          <p:cNvPr id="6" name="Picture 3" descr="C:\Users\Felipe Urrea\Desktop\2014\Presentaciones\Brochure\Cuenta Medica Electronica\logo02-9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87481" y="332656"/>
            <a:ext cx="688975" cy="1036638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</a:ln>
        </p:spPr>
      </p:pic>
      <p:grpSp>
        <p:nvGrpSpPr>
          <p:cNvPr id="58" name="110 Grupo"/>
          <p:cNvGrpSpPr/>
          <p:nvPr/>
        </p:nvGrpSpPr>
        <p:grpSpPr>
          <a:xfrm>
            <a:off x="1641220" y="2276872"/>
            <a:ext cx="5861560" cy="3552930"/>
            <a:chOff x="998152" y="2845132"/>
            <a:chExt cx="5861560" cy="3552930"/>
          </a:xfrm>
        </p:grpSpPr>
        <p:sp>
          <p:nvSpPr>
            <p:cNvPr id="110" name="40 Rectángulo redondeado"/>
            <p:cNvSpPr/>
            <p:nvPr/>
          </p:nvSpPr>
          <p:spPr>
            <a:xfrm>
              <a:off x="998153" y="2845132"/>
              <a:ext cx="2683198" cy="375648"/>
            </a:xfrm>
            <a:prstGeom prst="roundRect">
              <a:avLst>
                <a:gd name="adj" fmla="val 36571"/>
              </a:avLst>
            </a:pr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latin typeface="Helvetica" pitchFamily="34" charset="0"/>
                  <a:cs typeface="Helvetica" pitchFamily="34" charset="0"/>
                </a:rPr>
                <a:t>Compra de Bono Web Paso 1</a:t>
              </a:r>
              <a:endParaRPr lang="en-US" sz="1300" b="1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111" name="42 Elipse"/>
            <p:cNvSpPr/>
            <p:nvPr/>
          </p:nvSpPr>
          <p:spPr bwMode="auto">
            <a:xfrm>
              <a:off x="2218772" y="3356992"/>
              <a:ext cx="786420" cy="786419"/>
            </a:xfrm>
            <a:prstGeom prst="ellipse">
              <a:avLst/>
            </a:prstGeom>
            <a:solidFill>
              <a:srgbClr val="F39800">
                <a:alpha val="25000"/>
              </a:srgbClr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2" name="43 Elipse"/>
            <p:cNvSpPr/>
            <p:nvPr/>
          </p:nvSpPr>
          <p:spPr bwMode="auto">
            <a:xfrm>
              <a:off x="2285517" y="3423736"/>
              <a:ext cx="652931" cy="652931"/>
            </a:xfrm>
            <a:prstGeom prst="ellipse">
              <a:avLst/>
            </a:prstGeom>
            <a:solidFill>
              <a:srgbClr val="F39800"/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pic>
          <p:nvPicPr>
            <p:cNvPr id="113" name="44 Imagen" descr="manos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3821" y="3529001"/>
              <a:ext cx="490148" cy="400762"/>
            </a:xfrm>
            <a:prstGeom prst="rect">
              <a:avLst/>
            </a:prstGeom>
          </p:spPr>
        </p:pic>
        <p:sp>
          <p:nvSpPr>
            <p:cNvPr id="114" name="TextBox 30"/>
            <p:cNvSpPr txBox="1">
              <a:spLocks noChangeArrowheads="1"/>
            </p:cNvSpPr>
            <p:nvPr/>
          </p:nvSpPr>
          <p:spPr bwMode="auto">
            <a:xfrm>
              <a:off x="1954485" y="4144082"/>
              <a:ext cx="131157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b="1" dirty="0" smtClean="0">
                  <a:solidFill>
                    <a:srgbClr val="F39800"/>
                  </a:solidFill>
                  <a:latin typeface="Helvetica" pitchFamily="34" charset="0"/>
                  <a:cs typeface="Helvetica" pitchFamily="34" charset="0"/>
                </a:rPr>
                <a:t>WWW.ISAPRE.CL</a:t>
              </a:r>
            </a:p>
            <a:p>
              <a:pPr algn="ctr" eaLnBrk="1" hangingPunct="1"/>
              <a:r>
                <a:rPr lang="en-US" sz="800" b="1" dirty="0" smtClean="0">
                  <a:solidFill>
                    <a:srgbClr val="F39800"/>
                  </a:solidFill>
                  <a:latin typeface="Helvetica" pitchFamily="34" charset="0"/>
                  <a:cs typeface="Helvetica" pitchFamily="34" charset="0"/>
                </a:rPr>
                <a:t>WWW.PRESTADOR.CL</a:t>
              </a:r>
              <a:endParaRPr lang="en-US" sz="800" b="1" dirty="0">
                <a:solidFill>
                  <a:srgbClr val="F39800"/>
                </a:solidFill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115" name="47 Elipse"/>
            <p:cNvSpPr/>
            <p:nvPr/>
          </p:nvSpPr>
          <p:spPr bwMode="auto">
            <a:xfrm>
              <a:off x="1004147" y="3356992"/>
              <a:ext cx="786420" cy="786419"/>
            </a:xfrm>
            <a:prstGeom prst="ellipse">
              <a:avLst/>
            </a:prstGeom>
            <a:solidFill>
              <a:srgbClr val="F39800">
                <a:alpha val="25000"/>
              </a:srgbClr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" name="48 Elipse"/>
            <p:cNvSpPr/>
            <p:nvPr/>
          </p:nvSpPr>
          <p:spPr bwMode="auto">
            <a:xfrm>
              <a:off x="1070892" y="3423736"/>
              <a:ext cx="652930" cy="652931"/>
            </a:xfrm>
            <a:prstGeom prst="ellipse">
              <a:avLst/>
            </a:prstGeom>
            <a:solidFill>
              <a:srgbClr val="F39800"/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7" name="TextBox 30"/>
            <p:cNvSpPr txBox="1">
              <a:spLocks noChangeArrowheads="1"/>
            </p:cNvSpPr>
            <p:nvPr/>
          </p:nvSpPr>
          <p:spPr bwMode="auto">
            <a:xfrm>
              <a:off x="1045339" y="4152259"/>
              <a:ext cx="70403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b="1" dirty="0" smtClean="0">
                  <a:solidFill>
                    <a:srgbClr val="F39800"/>
                  </a:solidFill>
                  <a:latin typeface="Helvetica" pitchFamily="34" charset="0"/>
                  <a:cs typeface="Helvetica" pitchFamily="34" charset="0"/>
                </a:rPr>
                <a:t>PACIENTE</a:t>
              </a:r>
              <a:endParaRPr lang="en-US" sz="800" b="1" dirty="0">
                <a:solidFill>
                  <a:srgbClr val="F39800"/>
                </a:solidFill>
                <a:latin typeface="Helvetica" pitchFamily="34" charset="0"/>
                <a:cs typeface="Helvetica" pitchFamily="34" charset="0"/>
              </a:endParaRPr>
            </a:p>
          </p:txBody>
        </p:sp>
        <p:cxnSp>
          <p:nvCxnSpPr>
            <p:cNvPr id="118" name="51 Conector recto de flecha"/>
            <p:cNvCxnSpPr/>
            <p:nvPr/>
          </p:nvCxnSpPr>
          <p:spPr>
            <a:xfrm>
              <a:off x="1867075" y="3750199"/>
              <a:ext cx="288032" cy="0"/>
            </a:xfrm>
            <a:prstGeom prst="straightConnector1">
              <a:avLst/>
            </a:prstGeom>
            <a:ln w="28575">
              <a:solidFill>
                <a:srgbClr val="F398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53 Elipse"/>
            <p:cNvSpPr/>
            <p:nvPr/>
          </p:nvSpPr>
          <p:spPr bwMode="auto">
            <a:xfrm>
              <a:off x="3425372" y="3356991"/>
              <a:ext cx="786420" cy="786419"/>
            </a:xfrm>
            <a:prstGeom prst="ellipse">
              <a:avLst/>
            </a:prstGeom>
            <a:solidFill>
              <a:srgbClr val="F39800">
                <a:alpha val="25000"/>
              </a:srgbClr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0" name="54 Elipse"/>
            <p:cNvSpPr/>
            <p:nvPr/>
          </p:nvSpPr>
          <p:spPr bwMode="auto">
            <a:xfrm>
              <a:off x="3492117" y="3423735"/>
              <a:ext cx="652930" cy="652931"/>
            </a:xfrm>
            <a:prstGeom prst="ellipse">
              <a:avLst/>
            </a:prstGeom>
            <a:solidFill>
              <a:srgbClr val="F39800"/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pic>
          <p:nvPicPr>
            <p:cNvPr id="121" name="55 Imagen" descr="manos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62317" y="3686014"/>
              <a:ext cx="533108" cy="118234"/>
            </a:xfrm>
            <a:prstGeom prst="rect">
              <a:avLst/>
            </a:prstGeom>
          </p:spPr>
        </p:pic>
        <p:sp>
          <p:nvSpPr>
            <p:cNvPr id="122" name="TextBox 30"/>
            <p:cNvSpPr txBox="1">
              <a:spLocks noChangeArrowheads="1"/>
            </p:cNvSpPr>
            <p:nvPr/>
          </p:nvSpPr>
          <p:spPr bwMode="auto">
            <a:xfrm>
              <a:off x="3387912" y="4146081"/>
              <a:ext cx="8579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b="1" dirty="0" smtClean="0">
                  <a:solidFill>
                    <a:srgbClr val="F39800"/>
                  </a:solidFill>
                  <a:latin typeface="Helvetica" pitchFamily="34" charset="0"/>
                  <a:cs typeface="Helvetica" pitchFamily="34" charset="0"/>
                </a:rPr>
                <a:t>VALORIZA</a:t>
              </a:r>
            </a:p>
            <a:p>
              <a:pPr algn="ctr" eaLnBrk="1" hangingPunct="1"/>
              <a:r>
                <a:rPr lang="en-US" sz="800" b="1" dirty="0" smtClean="0">
                  <a:solidFill>
                    <a:srgbClr val="F39800"/>
                  </a:solidFill>
                  <a:latin typeface="Helvetica" pitchFamily="34" charset="0"/>
                  <a:cs typeface="Helvetica" pitchFamily="34" charset="0"/>
                </a:rPr>
                <a:t>PRESTACION</a:t>
              </a:r>
              <a:endParaRPr lang="en-US" sz="800" b="1" dirty="0">
                <a:solidFill>
                  <a:srgbClr val="F39800"/>
                </a:solidFill>
                <a:latin typeface="Helvetica" pitchFamily="34" charset="0"/>
                <a:cs typeface="Helvetica" pitchFamily="34" charset="0"/>
              </a:endParaRPr>
            </a:p>
          </p:txBody>
        </p:sp>
        <p:cxnSp>
          <p:nvCxnSpPr>
            <p:cNvPr id="123" name="57 Conector recto de flecha"/>
            <p:cNvCxnSpPr/>
            <p:nvPr/>
          </p:nvCxnSpPr>
          <p:spPr>
            <a:xfrm>
              <a:off x="3072187" y="3750199"/>
              <a:ext cx="288032" cy="0"/>
            </a:xfrm>
            <a:prstGeom prst="straightConnector1">
              <a:avLst/>
            </a:prstGeom>
            <a:ln w="28575">
              <a:solidFill>
                <a:srgbClr val="F398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71 Elipse"/>
            <p:cNvSpPr/>
            <p:nvPr/>
          </p:nvSpPr>
          <p:spPr bwMode="auto">
            <a:xfrm>
              <a:off x="4626660" y="3356992"/>
              <a:ext cx="786420" cy="786419"/>
            </a:xfrm>
            <a:prstGeom prst="ellipse">
              <a:avLst/>
            </a:prstGeom>
            <a:solidFill>
              <a:srgbClr val="F39800">
                <a:alpha val="25000"/>
              </a:srgbClr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5" name="72 Elipse"/>
            <p:cNvSpPr/>
            <p:nvPr/>
          </p:nvSpPr>
          <p:spPr bwMode="auto">
            <a:xfrm>
              <a:off x="4693405" y="3423736"/>
              <a:ext cx="652931" cy="652931"/>
            </a:xfrm>
            <a:prstGeom prst="ellipse">
              <a:avLst/>
            </a:prstGeom>
            <a:solidFill>
              <a:srgbClr val="F39800"/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pic>
          <p:nvPicPr>
            <p:cNvPr id="126" name="73 Imagen" descr="manos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69155" y="3501008"/>
              <a:ext cx="498004" cy="471368"/>
            </a:xfrm>
            <a:prstGeom prst="rect">
              <a:avLst/>
            </a:prstGeom>
          </p:spPr>
        </p:pic>
        <p:sp>
          <p:nvSpPr>
            <p:cNvPr id="127" name="TextBox 30"/>
            <p:cNvSpPr txBox="1">
              <a:spLocks noChangeArrowheads="1"/>
            </p:cNvSpPr>
            <p:nvPr/>
          </p:nvSpPr>
          <p:spPr bwMode="auto">
            <a:xfrm>
              <a:off x="4609237" y="4144082"/>
              <a:ext cx="8178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b="1" dirty="0" smtClean="0">
                  <a:solidFill>
                    <a:srgbClr val="F39800"/>
                  </a:solidFill>
                  <a:latin typeface="Helvetica" pitchFamily="34" charset="0"/>
                  <a:cs typeface="Helvetica" pitchFamily="34" charset="0"/>
                </a:rPr>
                <a:t>PACIENTE</a:t>
              </a:r>
            </a:p>
            <a:p>
              <a:pPr algn="ctr" eaLnBrk="1" hangingPunct="1"/>
              <a:r>
                <a:rPr lang="en-US" sz="800" b="1" dirty="0" smtClean="0">
                  <a:solidFill>
                    <a:srgbClr val="F39800"/>
                  </a:solidFill>
                  <a:latin typeface="Helvetica" pitchFamily="34" charset="0"/>
                  <a:cs typeface="Helvetica" pitchFamily="34" charset="0"/>
                </a:rPr>
                <a:t>PAGA BONO</a:t>
              </a:r>
              <a:endParaRPr lang="en-US" sz="800" b="1" dirty="0">
                <a:solidFill>
                  <a:srgbClr val="F39800"/>
                </a:solidFill>
                <a:latin typeface="Helvetica" pitchFamily="34" charset="0"/>
                <a:cs typeface="Helvetica" pitchFamily="34" charset="0"/>
              </a:endParaRPr>
            </a:p>
          </p:txBody>
        </p:sp>
        <p:cxnSp>
          <p:nvCxnSpPr>
            <p:cNvPr id="128" name="75 Conector recto de flecha"/>
            <p:cNvCxnSpPr/>
            <p:nvPr/>
          </p:nvCxnSpPr>
          <p:spPr>
            <a:xfrm>
              <a:off x="4274963" y="3750199"/>
              <a:ext cx="288032" cy="0"/>
            </a:xfrm>
            <a:prstGeom prst="straightConnector1">
              <a:avLst/>
            </a:prstGeom>
            <a:ln w="28575">
              <a:solidFill>
                <a:srgbClr val="F398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77 Elipse"/>
            <p:cNvSpPr/>
            <p:nvPr/>
          </p:nvSpPr>
          <p:spPr bwMode="auto">
            <a:xfrm>
              <a:off x="5833260" y="3356991"/>
              <a:ext cx="786420" cy="786419"/>
            </a:xfrm>
            <a:prstGeom prst="ellipse">
              <a:avLst/>
            </a:prstGeom>
            <a:solidFill>
              <a:srgbClr val="F39800">
                <a:alpha val="25000"/>
              </a:srgbClr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0" name="78 Elipse"/>
            <p:cNvSpPr/>
            <p:nvPr/>
          </p:nvSpPr>
          <p:spPr bwMode="auto">
            <a:xfrm>
              <a:off x="5900005" y="3423735"/>
              <a:ext cx="652930" cy="652931"/>
            </a:xfrm>
            <a:prstGeom prst="ellipse">
              <a:avLst/>
            </a:prstGeom>
            <a:solidFill>
              <a:srgbClr val="F39800"/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pic>
          <p:nvPicPr>
            <p:cNvPr id="131" name="79 Imagen" descr="manos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19107" y="3493790"/>
              <a:ext cx="411328" cy="468178"/>
            </a:xfrm>
            <a:prstGeom prst="rect">
              <a:avLst/>
            </a:prstGeom>
          </p:spPr>
        </p:pic>
        <p:sp>
          <p:nvSpPr>
            <p:cNvPr id="132" name="TextBox 30"/>
            <p:cNvSpPr txBox="1">
              <a:spLocks noChangeArrowheads="1"/>
            </p:cNvSpPr>
            <p:nvPr/>
          </p:nvSpPr>
          <p:spPr bwMode="auto">
            <a:xfrm>
              <a:off x="5589813" y="4146081"/>
              <a:ext cx="126989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b="1" dirty="0" smtClean="0">
                  <a:solidFill>
                    <a:srgbClr val="F39800"/>
                  </a:solidFill>
                  <a:latin typeface="Helvetica" pitchFamily="34" charset="0"/>
                  <a:cs typeface="Helvetica" pitchFamily="34" charset="0"/>
                </a:rPr>
                <a:t>SE ENVIA BONO WEB</a:t>
              </a:r>
            </a:p>
            <a:p>
              <a:pPr algn="ctr" eaLnBrk="1" hangingPunct="1"/>
              <a:r>
                <a:rPr lang="en-US" sz="800" b="1" dirty="0" smtClean="0">
                  <a:solidFill>
                    <a:srgbClr val="F39800"/>
                  </a:solidFill>
                  <a:latin typeface="Helvetica" pitchFamily="34" charset="0"/>
                  <a:cs typeface="Helvetica" pitchFamily="34" charset="0"/>
                </a:rPr>
                <a:t>A CORREO </a:t>
              </a:r>
            </a:p>
            <a:p>
              <a:pPr algn="ctr" eaLnBrk="1" hangingPunct="1"/>
              <a:r>
                <a:rPr lang="en-US" sz="800" b="1" dirty="0" smtClean="0">
                  <a:solidFill>
                    <a:srgbClr val="F39800"/>
                  </a:solidFill>
                  <a:latin typeface="Helvetica" pitchFamily="34" charset="0"/>
                  <a:cs typeface="Helvetica" pitchFamily="34" charset="0"/>
                </a:rPr>
                <a:t>ELECTRÓNICO</a:t>
              </a:r>
            </a:p>
            <a:p>
              <a:pPr algn="ctr" eaLnBrk="1" hangingPunct="1"/>
              <a:r>
                <a:rPr lang="en-US" sz="800" b="1" dirty="0" smtClean="0">
                  <a:solidFill>
                    <a:srgbClr val="F39800"/>
                  </a:solidFill>
                  <a:latin typeface="Helvetica" pitchFamily="34" charset="0"/>
                  <a:cs typeface="Helvetica" pitchFamily="34" charset="0"/>
                </a:rPr>
                <a:t>DEL PACIENTE</a:t>
              </a:r>
              <a:endParaRPr lang="en-US" sz="800" b="1" dirty="0">
                <a:solidFill>
                  <a:srgbClr val="F39800"/>
                </a:solidFill>
                <a:latin typeface="Helvetica" pitchFamily="34" charset="0"/>
                <a:cs typeface="Helvetica" pitchFamily="34" charset="0"/>
              </a:endParaRPr>
            </a:p>
          </p:txBody>
        </p:sp>
        <p:cxnSp>
          <p:nvCxnSpPr>
            <p:cNvPr id="133" name="81 Conector recto de flecha"/>
            <p:cNvCxnSpPr/>
            <p:nvPr/>
          </p:nvCxnSpPr>
          <p:spPr>
            <a:xfrm>
              <a:off x="5480075" y="3750199"/>
              <a:ext cx="288032" cy="0"/>
            </a:xfrm>
            <a:prstGeom prst="straightConnector1">
              <a:avLst/>
            </a:prstGeom>
            <a:ln w="28575">
              <a:solidFill>
                <a:srgbClr val="F398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82 Rectángulo redondeado"/>
            <p:cNvSpPr/>
            <p:nvPr/>
          </p:nvSpPr>
          <p:spPr>
            <a:xfrm>
              <a:off x="998152" y="4635448"/>
              <a:ext cx="2925775" cy="375648"/>
            </a:xfrm>
            <a:prstGeom prst="roundRect">
              <a:avLst>
                <a:gd name="adj" fmla="val 36571"/>
              </a:avLst>
            </a:prstGeom>
            <a:solidFill>
              <a:srgbClr val="F39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latin typeface="Arial" pitchFamily="34" charset="0"/>
                  <a:cs typeface="Arial" pitchFamily="34" charset="0"/>
                </a:rPr>
                <a:t>Activación de Bono Web Paso 2</a:t>
              </a:r>
              <a:endParaRPr lang="en-US" sz="13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83 Elipse"/>
            <p:cNvSpPr/>
            <p:nvPr/>
          </p:nvSpPr>
          <p:spPr bwMode="auto">
            <a:xfrm>
              <a:off x="2218772" y="5147308"/>
              <a:ext cx="786420" cy="786419"/>
            </a:xfrm>
            <a:prstGeom prst="ellipse">
              <a:avLst/>
            </a:prstGeom>
            <a:solidFill>
              <a:srgbClr val="F39800">
                <a:alpha val="25000"/>
              </a:srgbClr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6" name="84 Elipse"/>
            <p:cNvSpPr/>
            <p:nvPr/>
          </p:nvSpPr>
          <p:spPr bwMode="auto">
            <a:xfrm>
              <a:off x="2285517" y="5214052"/>
              <a:ext cx="652931" cy="652931"/>
            </a:xfrm>
            <a:prstGeom prst="ellipse">
              <a:avLst/>
            </a:prstGeom>
            <a:solidFill>
              <a:srgbClr val="F39800"/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pic>
          <p:nvPicPr>
            <p:cNvPr id="137" name="85 Imagen" descr="manos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55629" y="5284737"/>
              <a:ext cx="309280" cy="469922"/>
            </a:xfrm>
            <a:prstGeom prst="rect">
              <a:avLst/>
            </a:prstGeom>
          </p:spPr>
        </p:pic>
        <p:sp>
          <p:nvSpPr>
            <p:cNvPr id="138" name="TextBox 30"/>
            <p:cNvSpPr txBox="1">
              <a:spLocks noChangeArrowheads="1"/>
            </p:cNvSpPr>
            <p:nvPr/>
          </p:nvSpPr>
          <p:spPr bwMode="auto">
            <a:xfrm>
              <a:off x="2195736" y="5934398"/>
              <a:ext cx="82907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b="1" dirty="0" smtClean="0">
                  <a:solidFill>
                    <a:srgbClr val="F39800"/>
                  </a:solidFill>
                  <a:latin typeface="Helvetica" pitchFamily="34" charset="0"/>
                  <a:cs typeface="Helvetica" pitchFamily="34" charset="0"/>
                </a:rPr>
                <a:t>PRESTADOR</a:t>
              </a:r>
              <a:endParaRPr lang="en-US" sz="800" b="1" dirty="0">
                <a:solidFill>
                  <a:srgbClr val="F39800"/>
                </a:solidFill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139" name="87 Elipse"/>
            <p:cNvSpPr/>
            <p:nvPr/>
          </p:nvSpPr>
          <p:spPr bwMode="auto">
            <a:xfrm>
              <a:off x="1004147" y="5147308"/>
              <a:ext cx="786420" cy="786419"/>
            </a:xfrm>
            <a:prstGeom prst="ellipse">
              <a:avLst/>
            </a:prstGeom>
            <a:solidFill>
              <a:srgbClr val="F39800">
                <a:alpha val="25000"/>
              </a:srgbClr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0" name="88 Elipse"/>
            <p:cNvSpPr/>
            <p:nvPr/>
          </p:nvSpPr>
          <p:spPr bwMode="auto">
            <a:xfrm>
              <a:off x="1070892" y="5214052"/>
              <a:ext cx="652930" cy="652931"/>
            </a:xfrm>
            <a:prstGeom prst="ellipse">
              <a:avLst/>
            </a:prstGeom>
            <a:solidFill>
              <a:srgbClr val="F39800"/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pic>
          <p:nvPicPr>
            <p:cNvPr id="141" name="89 Imagen" descr="manos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03000" y="5290411"/>
              <a:ext cx="388716" cy="493334"/>
            </a:xfrm>
            <a:prstGeom prst="rect">
              <a:avLst/>
            </a:prstGeom>
          </p:spPr>
        </p:pic>
        <p:sp>
          <p:nvSpPr>
            <p:cNvPr id="142" name="TextBox 30"/>
            <p:cNvSpPr txBox="1">
              <a:spLocks noChangeArrowheads="1"/>
            </p:cNvSpPr>
            <p:nvPr/>
          </p:nvSpPr>
          <p:spPr bwMode="auto">
            <a:xfrm>
              <a:off x="1045339" y="5942575"/>
              <a:ext cx="70403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b="1" dirty="0" smtClean="0">
                  <a:solidFill>
                    <a:srgbClr val="F39800"/>
                  </a:solidFill>
                  <a:latin typeface="Helvetica" pitchFamily="34" charset="0"/>
                  <a:cs typeface="Helvetica" pitchFamily="34" charset="0"/>
                </a:rPr>
                <a:t>PACIENTE</a:t>
              </a:r>
              <a:endParaRPr lang="en-US" sz="800" b="1" dirty="0">
                <a:solidFill>
                  <a:srgbClr val="F39800"/>
                </a:solidFill>
                <a:latin typeface="Helvetica" pitchFamily="34" charset="0"/>
                <a:cs typeface="Helvetica" pitchFamily="34" charset="0"/>
              </a:endParaRPr>
            </a:p>
          </p:txBody>
        </p:sp>
        <p:cxnSp>
          <p:nvCxnSpPr>
            <p:cNvPr id="143" name="91 Conector recto de flecha"/>
            <p:cNvCxnSpPr/>
            <p:nvPr/>
          </p:nvCxnSpPr>
          <p:spPr>
            <a:xfrm>
              <a:off x="1867075" y="5540515"/>
              <a:ext cx="288032" cy="0"/>
            </a:xfrm>
            <a:prstGeom prst="straightConnector1">
              <a:avLst/>
            </a:prstGeom>
            <a:ln w="28575">
              <a:solidFill>
                <a:srgbClr val="F398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92 Elipse"/>
            <p:cNvSpPr/>
            <p:nvPr/>
          </p:nvSpPr>
          <p:spPr bwMode="auto">
            <a:xfrm>
              <a:off x="3425372" y="5147307"/>
              <a:ext cx="786420" cy="786419"/>
            </a:xfrm>
            <a:prstGeom prst="ellipse">
              <a:avLst/>
            </a:prstGeom>
            <a:solidFill>
              <a:srgbClr val="F39800">
                <a:alpha val="25000"/>
              </a:srgbClr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5" name="93 Elipse"/>
            <p:cNvSpPr/>
            <p:nvPr/>
          </p:nvSpPr>
          <p:spPr bwMode="auto">
            <a:xfrm>
              <a:off x="3492117" y="5214051"/>
              <a:ext cx="652930" cy="652931"/>
            </a:xfrm>
            <a:prstGeom prst="ellipse">
              <a:avLst/>
            </a:prstGeom>
            <a:solidFill>
              <a:srgbClr val="F39800"/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pic>
          <p:nvPicPr>
            <p:cNvPr id="146" name="94 Imagen" descr="manos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35378" y="5225972"/>
              <a:ext cx="317978" cy="584447"/>
            </a:xfrm>
            <a:prstGeom prst="rect">
              <a:avLst/>
            </a:prstGeom>
          </p:spPr>
        </p:pic>
        <p:sp>
          <p:nvSpPr>
            <p:cNvPr id="147" name="TextBox 30"/>
            <p:cNvSpPr txBox="1">
              <a:spLocks noChangeArrowheads="1"/>
            </p:cNvSpPr>
            <p:nvPr/>
          </p:nvSpPr>
          <p:spPr bwMode="auto">
            <a:xfrm>
              <a:off x="3306161" y="5936397"/>
              <a:ext cx="10214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b="1" dirty="0" smtClean="0">
                  <a:solidFill>
                    <a:srgbClr val="F39800"/>
                  </a:solidFill>
                  <a:latin typeface="Helvetica" pitchFamily="34" charset="0"/>
                  <a:cs typeface="Helvetica" pitchFamily="34" charset="0"/>
                </a:rPr>
                <a:t>IMED VALIDA</a:t>
              </a:r>
            </a:p>
            <a:p>
              <a:pPr algn="ctr" eaLnBrk="1" hangingPunct="1"/>
              <a:r>
                <a:rPr lang="en-US" sz="800" b="1" dirty="0" smtClean="0">
                  <a:solidFill>
                    <a:srgbClr val="F39800"/>
                  </a:solidFill>
                  <a:latin typeface="Helvetica" pitchFamily="34" charset="0"/>
                  <a:cs typeface="Helvetica" pitchFamily="34" charset="0"/>
                </a:rPr>
                <a:t>LA ATENCION</a:t>
              </a:r>
            </a:p>
            <a:p>
              <a:pPr algn="ctr" eaLnBrk="1" hangingPunct="1"/>
              <a:r>
                <a:rPr lang="en-US" sz="800" b="1" dirty="0" smtClean="0">
                  <a:solidFill>
                    <a:srgbClr val="F39800"/>
                  </a:solidFill>
                  <a:latin typeface="Helvetica" pitchFamily="34" charset="0"/>
                  <a:cs typeface="Helvetica" pitchFamily="34" charset="0"/>
                </a:rPr>
                <a:t>CON LA HUELLA</a:t>
              </a:r>
            </a:p>
          </p:txBody>
        </p:sp>
        <p:cxnSp>
          <p:nvCxnSpPr>
            <p:cNvPr id="148" name="96 Conector recto de flecha"/>
            <p:cNvCxnSpPr/>
            <p:nvPr/>
          </p:nvCxnSpPr>
          <p:spPr>
            <a:xfrm>
              <a:off x="3072187" y="5540515"/>
              <a:ext cx="288032" cy="0"/>
            </a:xfrm>
            <a:prstGeom prst="straightConnector1">
              <a:avLst/>
            </a:prstGeom>
            <a:ln w="28575">
              <a:solidFill>
                <a:srgbClr val="F398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97 Elipse"/>
            <p:cNvSpPr/>
            <p:nvPr/>
          </p:nvSpPr>
          <p:spPr bwMode="auto">
            <a:xfrm>
              <a:off x="4626660" y="5147308"/>
              <a:ext cx="786420" cy="786419"/>
            </a:xfrm>
            <a:prstGeom prst="ellipse">
              <a:avLst/>
            </a:prstGeom>
            <a:solidFill>
              <a:srgbClr val="F39800">
                <a:alpha val="25000"/>
              </a:srgbClr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0" name="98 Elipse"/>
            <p:cNvSpPr/>
            <p:nvPr/>
          </p:nvSpPr>
          <p:spPr bwMode="auto">
            <a:xfrm>
              <a:off x="4693405" y="5214052"/>
              <a:ext cx="652931" cy="652931"/>
            </a:xfrm>
            <a:prstGeom prst="ellipse">
              <a:avLst/>
            </a:prstGeom>
            <a:solidFill>
              <a:srgbClr val="F39800"/>
            </a:solidFill>
            <a:ln w="889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pic>
          <p:nvPicPr>
            <p:cNvPr id="151" name="99 Imagen" descr="manos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91842" y="5296395"/>
              <a:ext cx="452629" cy="446606"/>
            </a:xfrm>
            <a:prstGeom prst="rect">
              <a:avLst/>
            </a:prstGeom>
          </p:spPr>
        </p:pic>
        <p:sp>
          <p:nvSpPr>
            <p:cNvPr id="152" name="TextBox 30"/>
            <p:cNvSpPr txBox="1">
              <a:spLocks noChangeArrowheads="1"/>
            </p:cNvSpPr>
            <p:nvPr/>
          </p:nvSpPr>
          <p:spPr bwMode="auto">
            <a:xfrm>
              <a:off x="4720643" y="5934398"/>
              <a:ext cx="59503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800" b="1" dirty="0" smtClean="0">
                  <a:solidFill>
                    <a:srgbClr val="F39800"/>
                  </a:solidFill>
                  <a:latin typeface="Helvetica" pitchFamily="34" charset="0"/>
                  <a:cs typeface="Helvetica" pitchFamily="34" charset="0"/>
                </a:rPr>
                <a:t>MEDICO</a:t>
              </a:r>
              <a:endParaRPr lang="en-US" sz="800" b="1" dirty="0">
                <a:solidFill>
                  <a:srgbClr val="F39800"/>
                </a:solidFill>
                <a:latin typeface="Helvetica" pitchFamily="34" charset="0"/>
                <a:cs typeface="Helvetica" pitchFamily="34" charset="0"/>
              </a:endParaRPr>
            </a:p>
          </p:txBody>
        </p:sp>
        <p:cxnSp>
          <p:nvCxnSpPr>
            <p:cNvPr id="153" name="101 Conector recto de flecha"/>
            <p:cNvCxnSpPr/>
            <p:nvPr/>
          </p:nvCxnSpPr>
          <p:spPr>
            <a:xfrm>
              <a:off x="4274963" y="5540515"/>
              <a:ext cx="288032" cy="0"/>
            </a:xfrm>
            <a:prstGeom prst="straightConnector1">
              <a:avLst/>
            </a:prstGeom>
            <a:ln w="28575">
              <a:solidFill>
                <a:srgbClr val="F398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109 Grupo"/>
            <p:cNvGrpSpPr/>
            <p:nvPr/>
          </p:nvGrpSpPr>
          <p:grpSpPr>
            <a:xfrm>
              <a:off x="1081708" y="3457575"/>
              <a:ext cx="613684" cy="784536"/>
              <a:chOff x="398117" y="3861048"/>
              <a:chExt cx="613684" cy="784536"/>
            </a:xfrm>
          </p:grpSpPr>
          <p:pic>
            <p:nvPicPr>
              <p:cNvPr id="155" name="107 Imagen" descr="monito.png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98117" y="3864334"/>
                <a:ext cx="613684" cy="781250"/>
              </a:xfrm>
              <a:prstGeom prst="rect">
                <a:avLst/>
              </a:prstGeom>
            </p:spPr>
          </p:pic>
          <p:sp>
            <p:nvSpPr>
              <p:cNvPr id="156" name="108 Elipse"/>
              <p:cNvSpPr/>
              <p:nvPr/>
            </p:nvSpPr>
            <p:spPr>
              <a:xfrm>
                <a:off x="403488" y="3861048"/>
                <a:ext cx="603896" cy="603896"/>
              </a:xfrm>
              <a:prstGeom prst="ellipse">
                <a:avLst/>
              </a:prstGeom>
              <a:noFill/>
              <a:ln>
                <a:solidFill>
                  <a:srgbClr val="F398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6" name="55 CuadroTexto"/>
          <p:cNvSpPr txBox="1"/>
          <p:nvPr/>
        </p:nvSpPr>
        <p:spPr>
          <a:xfrm>
            <a:off x="8088801" y="6309320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Bono Web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10 Imagen" descr="05-9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2780928"/>
            <a:ext cx="3047748" cy="3669489"/>
          </a:xfrm>
          <a:prstGeom prst="rect">
            <a:avLst/>
          </a:prstGeom>
        </p:spPr>
      </p:pic>
      <p:pic>
        <p:nvPicPr>
          <p:cNvPr id="17" name="16 Imagen" descr="01-9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6170" y="145271"/>
            <a:ext cx="8600398" cy="2417175"/>
          </a:xfrm>
          <a:prstGeom prst="rect">
            <a:avLst/>
          </a:prstGeom>
        </p:spPr>
      </p:pic>
      <p:pic>
        <p:nvPicPr>
          <p:cNvPr id="2" name="1 Imagen" descr="footer-9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9512" y="6599075"/>
            <a:ext cx="8784976" cy="8430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107504" y="6309320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www.i-med.cl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  <p:pic>
        <p:nvPicPr>
          <p:cNvPr id="5" name="Picture 3" descr="C:\Users\Felipe Urrea\Desktop\2014\Presentaciones\Brochure\Cuenta Medica Electronica\logo02-9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2705" y="2248346"/>
            <a:ext cx="688975" cy="1036638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</a:ln>
        </p:spPr>
      </p:pic>
      <p:sp>
        <p:nvSpPr>
          <p:cNvPr id="6" name="5 CuadroTexto"/>
          <p:cNvSpPr txBox="1"/>
          <p:nvPr/>
        </p:nvSpPr>
        <p:spPr>
          <a:xfrm>
            <a:off x="683568" y="3969802"/>
            <a:ext cx="1619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 smtClean="0">
                <a:solidFill>
                  <a:srgbClr val="F39800"/>
                </a:solidFill>
                <a:latin typeface="Helvetica Neue" pitchFamily="2"/>
              </a:rPr>
              <a:t>Bono Web</a:t>
            </a:r>
            <a:endParaRPr lang="es-CL" sz="2400" b="1" dirty="0">
              <a:solidFill>
                <a:srgbClr val="F39800"/>
              </a:solidFill>
              <a:latin typeface="Helvetica Neue" pitchFamily="2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539864" y="3212975"/>
            <a:ext cx="6336704" cy="297938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smtClean="0"/>
              <a:t> 	</a:t>
            </a:r>
            <a:endParaRPr lang="es-CL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618259" y="3278783"/>
            <a:ext cx="612068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smtClean="0">
                <a:solidFill>
                  <a:srgbClr val="53565A"/>
                </a:solidFill>
                <a:latin typeface="Helvetica" pitchFamily="34" charset="0"/>
                <a:cs typeface="Helvetica" pitchFamily="34" charset="0"/>
              </a:rPr>
              <a:t>La </a:t>
            </a:r>
            <a:r>
              <a:rPr lang="es-ES" sz="1100" dirty="0" err="1" smtClean="0">
                <a:solidFill>
                  <a:srgbClr val="53565A"/>
                </a:solidFill>
                <a:latin typeface="Helvetica" pitchFamily="34" charset="0"/>
                <a:cs typeface="Helvetica" pitchFamily="34" charset="0"/>
              </a:rPr>
              <a:t>Isapre</a:t>
            </a:r>
            <a:r>
              <a:rPr lang="es-ES" sz="1100" dirty="0" smtClean="0">
                <a:solidFill>
                  <a:srgbClr val="53565A"/>
                </a:solidFill>
                <a:latin typeface="Helvetica" pitchFamily="34" charset="0"/>
                <a:cs typeface="Helvetica" pitchFamily="34" charset="0"/>
              </a:rPr>
              <a:t> a través de un portal web, da la opción de selección de prestadores.</a:t>
            </a:r>
          </a:p>
          <a:p>
            <a:endParaRPr lang="es-ES" sz="1100" dirty="0" smtClean="0">
              <a:solidFill>
                <a:srgbClr val="868686"/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s-ES" sz="1100" dirty="0" smtClean="0">
                <a:solidFill>
                  <a:srgbClr val="53565A"/>
                </a:solidFill>
                <a:latin typeface="Helvetica" pitchFamily="34" charset="0"/>
                <a:cs typeface="Helvetica" pitchFamily="34" charset="0"/>
              </a:rPr>
              <a:t>Una vez seleccionado, el paciente accede a través de un link a la web del prestador, en la que reserva la hora y compra el bono.</a:t>
            </a:r>
          </a:p>
          <a:p>
            <a:endParaRPr lang="es-ES" sz="1100" dirty="0" smtClean="0">
              <a:solidFill>
                <a:srgbClr val="53565A"/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s-ES" sz="1100" dirty="0" smtClean="0">
                <a:solidFill>
                  <a:srgbClr val="53565A"/>
                </a:solidFill>
                <a:latin typeface="Helvetica" pitchFamily="34" charset="0"/>
                <a:cs typeface="Helvetica" pitchFamily="34" charset="0"/>
              </a:rPr>
              <a:t>Pago del bono mediante tarjetas bancarias.</a:t>
            </a:r>
          </a:p>
          <a:p>
            <a:endParaRPr lang="es-ES" sz="1100" dirty="0" smtClean="0">
              <a:solidFill>
                <a:srgbClr val="53565A"/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s-ES" sz="1100" dirty="0" smtClean="0">
                <a:solidFill>
                  <a:srgbClr val="53565A"/>
                </a:solidFill>
                <a:latin typeface="Helvetica" pitchFamily="34" charset="0"/>
                <a:cs typeface="Helvetica" pitchFamily="34" charset="0"/>
              </a:rPr>
              <a:t>Se envía al e-mail del beneficiario, el bono y el </a:t>
            </a:r>
            <a:r>
              <a:rPr lang="es-ES" sz="1100" dirty="0" err="1" smtClean="0">
                <a:solidFill>
                  <a:srgbClr val="53565A"/>
                </a:solidFill>
                <a:latin typeface="Helvetica" pitchFamily="34" charset="0"/>
                <a:cs typeface="Helvetica" pitchFamily="34" charset="0"/>
              </a:rPr>
              <a:t>voucher</a:t>
            </a:r>
            <a:r>
              <a:rPr lang="es-ES" sz="1100" dirty="0" smtClean="0">
                <a:solidFill>
                  <a:srgbClr val="53565A"/>
                </a:solidFill>
                <a:latin typeface="Helvetica" pitchFamily="34" charset="0"/>
                <a:cs typeface="Helvetica" pitchFamily="34" charset="0"/>
              </a:rPr>
              <a:t>.</a:t>
            </a:r>
          </a:p>
          <a:p>
            <a:endParaRPr lang="es-ES" sz="1100" dirty="0" smtClean="0">
              <a:solidFill>
                <a:srgbClr val="53565A"/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s-ES" sz="1100" dirty="0" smtClean="0">
                <a:solidFill>
                  <a:srgbClr val="53565A"/>
                </a:solidFill>
                <a:latin typeface="Helvetica" pitchFamily="34" charset="0"/>
                <a:cs typeface="Helvetica" pitchFamily="34" charset="0"/>
              </a:rPr>
              <a:t>Cuando el beneficiario asiste al prestador, se valida la identidad con la huella digital.</a:t>
            </a:r>
          </a:p>
          <a:p>
            <a:endParaRPr lang="es-ES" sz="1100" dirty="0" smtClean="0">
              <a:solidFill>
                <a:srgbClr val="53565A"/>
              </a:solidFill>
              <a:latin typeface="Helvetica" pitchFamily="34" charset="0"/>
              <a:cs typeface="Helvetica" pitchFamily="34" charset="0"/>
            </a:endParaRPr>
          </a:p>
          <a:p>
            <a:endParaRPr lang="es-ES" sz="1100" dirty="0" smtClean="0">
              <a:solidFill>
                <a:srgbClr val="53565A"/>
              </a:solidFill>
              <a:latin typeface="Helvetica" pitchFamily="34" charset="0"/>
              <a:cs typeface="Helvetica" pitchFamily="34" charset="0"/>
            </a:endParaRPr>
          </a:p>
          <a:p>
            <a:r>
              <a:rPr lang="es-ES" sz="1100" dirty="0" smtClean="0">
                <a:solidFill>
                  <a:srgbClr val="53565A"/>
                </a:solidFill>
                <a:latin typeface="Helvetica" pitchFamily="34" charset="0"/>
                <a:cs typeface="Helvetica" pitchFamily="34" charset="0"/>
              </a:rPr>
              <a:t>Para finalizar el proceso, al momento de confirmar la asistencia del paciente, el sistema libera el bono al prestador para que éste pueda cobrarlo a la </a:t>
            </a:r>
            <a:r>
              <a:rPr lang="es-ES" sz="1100" dirty="0" err="1" smtClean="0">
                <a:solidFill>
                  <a:srgbClr val="53565A"/>
                </a:solidFill>
                <a:latin typeface="Helvetica" pitchFamily="34" charset="0"/>
                <a:cs typeface="Helvetica" pitchFamily="34" charset="0"/>
              </a:rPr>
              <a:t>Isapre</a:t>
            </a:r>
            <a:r>
              <a:rPr lang="es-ES" sz="1100" dirty="0" smtClean="0">
                <a:solidFill>
                  <a:srgbClr val="53565A"/>
                </a:solidFill>
                <a:latin typeface="Helvetica" pitchFamily="34" charset="0"/>
                <a:cs typeface="Helvetica" pitchFamily="34" charset="0"/>
              </a:rPr>
              <a:t>.</a:t>
            </a:r>
          </a:p>
          <a:p>
            <a:endParaRPr lang="es-ES" sz="1100" dirty="0">
              <a:solidFill>
                <a:srgbClr val="868686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8088801" y="6309320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L" sz="1200" b="1" dirty="0" smtClean="0">
                <a:solidFill>
                  <a:srgbClr val="868686"/>
                </a:solidFill>
                <a:latin typeface="Helvetica" pitchFamily="2" charset="0"/>
              </a:rPr>
              <a:t>Bono Web</a:t>
            </a:r>
            <a:endParaRPr lang="es-CL" sz="1200" b="1" dirty="0">
              <a:solidFill>
                <a:srgbClr val="868686"/>
              </a:solidFill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 descr="fin-9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1" y="3515455"/>
            <a:ext cx="3131840" cy="3342545"/>
          </a:xfrm>
          <a:prstGeom prst="rect">
            <a:avLst/>
          </a:prstGeom>
        </p:spPr>
      </p:pic>
      <p:pic>
        <p:nvPicPr>
          <p:cNvPr id="5" name="4 Imagen" descr="logo-8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2830624"/>
            <a:ext cx="797833" cy="1196752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3707904" y="3105835"/>
            <a:ext cx="1532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 smtClean="0">
                <a:solidFill>
                  <a:srgbClr val="868686"/>
                </a:solidFill>
                <a:latin typeface="Helvetica" pitchFamily="2" charset="0"/>
              </a:rPr>
              <a:t>www.i-med.cl</a:t>
            </a:r>
          </a:p>
          <a:p>
            <a:r>
              <a:rPr lang="es-CL" sz="1200" dirty="0" smtClean="0">
                <a:solidFill>
                  <a:srgbClr val="868686"/>
                </a:solidFill>
                <a:latin typeface="Helvetica" pitchFamily="2" charset="0"/>
              </a:rPr>
              <a:t>comercial@i-med.cl</a:t>
            </a:r>
          </a:p>
          <a:p>
            <a:r>
              <a:rPr lang="es-CL" sz="1200" dirty="0" smtClean="0">
                <a:solidFill>
                  <a:srgbClr val="868686"/>
                </a:solidFill>
                <a:latin typeface="Helvetica" pitchFamily="2" charset="0"/>
              </a:rPr>
              <a:t>+562 2714 9500</a:t>
            </a:r>
            <a:endParaRPr lang="es-CL" sz="1200" dirty="0">
              <a:solidFill>
                <a:srgbClr val="868686"/>
              </a:solidFill>
              <a:latin typeface="Helvetica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327</Words>
  <Application>Microsoft Office PowerPoint</Application>
  <PresentationFormat>Presentación en pantalla (4:3)</PresentationFormat>
  <Paragraphs>72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Andrea Campos</dc:creator>
  <cp:lastModifiedBy>Felipe Urrea</cp:lastModifiedBy>
  <cp:revision>89</cp:revision>
  <dcterms:created xsi:type="dcterms:W3CDTF">2013-05-14T21:26:56Z</dcterms:created>
  <dcterms:modified xsi:type="dcterms:W3CDTF">2014-07-28T22:13:50Z</dcterms:modified>
</cp:coreProperties>
</file>