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6" r:id="rId4"/>
    <p:sldId id="264" r:id="rId5"/>
    <p:sldId id="265"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378A"/>
    <a:srgbClr val="868686"/>
    <a:srgbClr val="FF6916"/>
    <a:srgbClr val="F39800"/>
    <a:srgbClr val="009C96"/>
    <a:srgbClr val="009B95"/>
    <a:srgbClr val="F5F5F5"/>
    <a:srgbClr val="6BBBDB"/>
    <a:srgbClr val="96CFE5"/>
    <a:srgbClr val="4FFFF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90" d="100"/>
          <a:sy n="90" d="100"/>
        </p:scale>
        <p:origin x="-1320" y="-2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94D4CC68-4273-40D0-803B-22955BD370F1}" type="datetimeFigureOut">
              <a:rPr lang="en-US" smtClean="0"/>
              <a:pPr/>
              <a:t>7/28/2014</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28C44B90-72E4-4C92-AF1D-CA5A0EB6A28D}" type="slidenum">
              <a:rPr lang="en-US" smtClean="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94D4CC68-4273-40D0-803B-22955BD370F1}" type="datetimeFigureOut">
              <a:rPr lang="en-US" smtClean="0"/>
              <a:pPr/>
              <a:t>7/28/2014</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28C44B90-72E4-4C92-AF1D-CA5A0EB6A28D}" type="slidenum">
              <a:rPr lang="en-US" smtClean="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94D4CC68-4273-40D0-803B-22955BD370F1}" type="datetimeFigureOut">
              <a:rPr lang="en-US" smtClean="0"/>
              <a:pPr/>
              <a:t>7/28/2014</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28C44B90-72E4-4C92-AF1D-CA5A0EB6A28D}" type="slidenum">
              <a:rPr lang="en-US" smtClean="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94D4CC68-4273-40D0-803B-22955BD370F1}" type="datetimeFigureOut">
              <a:rPr lang="en-US" smtClean="0"/>
              <a:pPr/>
              <a:t>7/28/2014</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28C44B90-72E4-4C92-AF1D-CA5A0EB6A28D}"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94D4CC68-4273-40D0-803B-22955BD370F1}" type="datetimeFigureOut">
              <a:rPr lang="en-US" smtClean="0"/>
              <a:pPr/>
              <a:t>7/28/2014</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28C44B90-72E4-4C92-AF1D-CA5A0EB6A28D}" type="slidenum">
              <a:rPr lang="en-US" smtClean="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94D4CC68-4273-40D0-803B-22955BD370F1}" type="datetimeFigureOut">
              <a:rPr lang="en-US" smtClean="0"/>
              <a:pPr/>
              <a:t>7/28/2014</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28C44B90-72E4-4C92-AF1D-CA5A0EB6A28D}" type="slidenum">
              <a:rPr lang="en-US" smtClean="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94D4CC68-4273-40D0-803B-22955BD370F1}" type="datetimeFigureOut">
              <a:rPr lang="en-US" smtClean="0"/>
              <a:pPr/>
              <a:t>7/28/2014</a:t>
            </a:fld>
            <a:endParaRPr lang="en-US" dirty="0"/>
          </a:p>
        </p:txBody>
      </p:sp>
      <p:sp>
        <p:nvSpPr>
          <p:cNvPr id="8" name="7 Marcador de pie de página"/>
          <p:cNvSpPr>
            <a:spLocks noGrp="1"/>
          </p:cNvSpPr>
          <p:nvPr>
            <p:ph type="ftr" sz="quarter" idx="11"/>
          </p:nvPr>
        </p:nvSpPr>
        <p:spPr/>
        <p:txBody>
          <a:bodyPr/>
          <a:lstStyle/>
          <a:p>
            <a:endParaRPr lang="en-US" dirty="0"/>
          </a:p>
        </p:txBody>
      </p:sp>
      <p:sp>
        <p:nvSpPr>
          <p:cNvPr id="9" name="8 Marcador de número de diapositiva"/>
          <p:cNvSpPr>
            <a:spLocks noGrp="1"/>
          </p:cNvSpPr>
          <p:nvPr>
            <p:ph type="sldNum" sz="quarter" idx="12"/>
          </p:nvPr>
        </p:nvSpPr>
        <p:spPr/>
        <p:txBody>
          <a:bodyPr/>
          <a:lstStyle/>
          <a:p>
            <a:fld id="{28C44B90-72E4-4C92-AF1D-CA5A0EB6A28D}" type="slidenum">
              <a:rPr lang="en-US" smtClean="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94D4CC68-4273-40D0-803B-22955BD370F1}" type="datetimeFigureOut">
              <a:rPr lang="en-US" smtClean="0"/>
              <a:pPr/>
              <a:t>7/28/2014</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28C44B90-72E4-4C92-AF1D-CA5A0EB6A28D}"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4D4CC68-4273-40D0-803B-22955BD370F1}" type="datetimeFigureOut">
              <a:rPr lang="en-US" smtClean="0"/>
              <a:pPr/>
              <a:t>7/28/2014</a:t>
            </a:fld>
            <a:endParaRPr lang="en-US" dirty="0"/>
          </a:p>
        </p:txBody>
      </p:sp>
      <p:sp>
        <p:nvSpPr>
          <p:cNvPr id="3" name="2 Marcador de pie de página"/>
          <p:cNvSpPr>
            <a:spLocks noGrp="1"/>
          </p:cNvSpPr>
          <p:nvPr>
            <p:ph type="ftr" sz="quarter" idx="11"/>
          </p:nvPr>
        </p:nvSpPr>
        <p:spPr/>
        <p:txBody>
          <a:bodyPr/>
          <a:lstStyle/>
          <a:p>
            <a:endParaRPr lang="en-US" dirty="0"/>
          </a:p>
        </p:txBody>
      </p:sp>
      <p:sp>
        <p:nvSpPr>
          <p:cNvPr id="4" name="3 Marcador de número de diapositiva"/>
          <p:cNvSpPr>
            <a:spLocks noGrp="1"/>
          </p:cNvSpPr>
          <p:nvPr>
            <p:ph type="sldNum" sz="quarter" idx="12"/>
          </p:nvPr>
        </p:nvSpPr>
        <p:spPr/>
        <p:txBody>
          <a:bodyPr/>
          <a:lstStyle/>
          <a:p>
            <a:fld id="{28C44B90-72E4-4C92-AF1D-CA5A0EB6A28D}"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4D4CC68-4273-40D0-803B-22955BD370F1}" type="datetimeFigureOut">
              <a:rPr lang="en-US" smtClean="0"/>
              <a:pPr/>
              <a:t>7/28/2014</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28C44B90-72E4-4C92-AF1D-CA5A0EB6A28D}" type="slidenum">
              <a:rPr lang="en-US" smtClean="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4D4CC68-4273-40D0-803B-22955BD370F1}" type="datetimeFigureOut">
              <a:rPr lang="en-US" smtClean="0"/>
              <a:pPr/>
              <a:t>7/28/2014</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28C44B90-72E4-4C92-AF1D-CA5A0EB6A28D}" type="slidenum">
              <a:rPr lang="en-US" smtClean="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4CC68-4273-40D0-803B-22955BD370F1}" type="datetimeFigureOut">
              <a:rPr lang="en-US" smtClean="0"/>
              <a:pPr/>
              <a:t>7/28/2014</a:t>
            </a:fld>
            <a:endParaRPr lang="en-U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44B90-72E4-4C92-AF1D-CA5A0EB6A28D}"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89.png"/>
          <p:cNvPicPr>
            <a:picLocks noChangeAspect="1"/>
          </p:cNvPicPr>
          <p:nvPr/>
        </p:nvPicPr>
        <p:blipFill>
          <a:blip r:embed="rId2" cstate="print"/>
          <a:stretch>
            <a:fillRect/>
          </a:stretch>
        </p:blipFill>
        <p:spPr>
          <a:xfrm>
            <a:off x="8022639" y="0"/>
            <a:ext cx="797833" cy="1196752"/>
          </a:xfrm>
          <a:prstGeom prst="rect">
            <a:avLst/>
          </a:prstGeom>
        </p:spPr>
      </p:pic>
      <p:pic>
        <p:nvPicPr>
          <p:cNvPr id="7" name="6 Imagen" descr="mujer-91.png"/>
          <p:cNvPicPr>
            <a:picLocks noChangeAspect="1"/>
          </p:cNvPicPr>
          <p:nvPr/>
        </p:nvPicPr>
        <p:blipFill>
          <a:blip r:embed="rId3" cstate="print"/>
          <a:stretch>
            <a:fillRect/>
          </a:stretch>
        </p:blipFill>
        <p:spPr>
          <a:xfrm>
            <a:off x="415277" y="2780929"/>
            <a:ext cx="4156723" cy="1705322"/>
          </a:xfrm>
          <a:prstGeom prst="rect">
            <a:avLst/>
          </a:prstGeom>
        </p:spPr>
      </p:pic>
      <p:pic>
        <p:nvPicPr>
          <p:cNvPr id="6" name="5 Imagen" descr="01-98.png"/>
          <p:cNvPicPr>
            <a:picLocks noChangeAspect="1"/>
          </p:cNvPicPr>
          <p:nvPr/>
        </p:nvPicPr>
        <p:blipFill>
          <a:blip r:embed="rId4" cstate="print"/>
          <a:stretch>
            <a:fillRect/>
          </a:stretch>
        </p:blipFill>
        <p:spPr>
          <a:xfrm>
            <a:off x="4211960" y="1556792"/>
            <a:ext cx="4294994" cy="4870216"/>
          </a:xfrm>
          <a:prstGeom prst="rect">
            <a:avLst/>
          </a:prstGeom>
        </p:spPr>
      </p:pic>
      <p:sp>
        <p:nvSpPr>
          <p:cNvPr id="8" name="CuadroTexto 8"/>
          <p:cNvSpPr txBox="1"/>
          <p:nvPr/>
        </p:nvSpPr>
        <p:spPr>
          <a:xfrm>
            <a:off x="4644008" y="2937138"/>
            <a:ext cx="2030681" cy="707886"/>
          </a:xfrm>
          <a:prstGeom prst="rect">
            <a:avLst/>
          </a:prstGeom>
          <a:noFill/>
        </p:spPr>
        <p:txBody>
          <a:bodyPr wrap="square" rtlCol="0">
            <a:spAutoFit/>
          </a:bodyPr>
          <a:ls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s-ES" sz="2000" b="1" dirty="0" smtClean="0">
                <a:solidFill>
                  <a:schemeClr val="bg1"/>
                </a:solidFill>
                <a:latin typeface="Helvetica Neue" pitchFamily="2"/>
                <a:cs typeface="Helvetica"/>
              </a:rPr>
              <a:t>Convenio Empleador</a:t>
            </a:r>
          </a:p>
        </p:txBody>
      </p:sp>
      <p:sp>
        <p:nvSpPr>
          <p:cNvPr id="9" name="CuadroTexto 8"/>
          <p:cNvSpPr txBox="1"/>
          <p:nvPr/>
        </p:nvSpPr>
        <p:spPr>
          <a:xfrm>
            <a:off x="5796136" y="3861048"/>
            <a:ext cx="2030681" cy="707886"/>
          </a:xfrm>
          <a:prstGeom prst="rect">
            <a:avLst/>
          </a:prstGeom>
          <a:noFill/>
        </p:spPr>
        <p:txBody>
          <a:bodyPr wrap="square" rtlCol="0">
            <a:spAutoFit/>
          </a:bodyPr>
          <a:ls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40000"/>
              </a:lnSpc>
            </a:pPr>
            <a:r>
              <a:rPr lang="es-ES" sz="2000" b="1" dirty="0" smtClean="0">
                <a:solidFill>
                  <a:schemeClr val="bg1"/>
                </a:solidFill>
                <a:latin typeface="Helvetica" pitchFamily="2" charset="0"/>
                <a:cs typeface="Helvetica"/>
              </a:rPr>
              <a:t>INNOVANDO</a:t>
            </a:r>
          </a:p>
          <a:p>
            <a:pPr algn="ctr"/>
            <a:r>
              <a:rPr lang="es-ES" sz="1200" dirty="0" smtClean="0">
                <a:solidFill>
                  <a:schemeClr val="bg1"/>
                </a:solidFill>
                <a:latin typeface="Helvetica Neue" pitchFamily="2"/>
                <a:cs typeface="Helvetica"/>
              </a:rPr>
              <a:t>DESDE EL AÑO 2003</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89.png"/>
          <p:cNvPicPr>
            <a:picLocks noChangeAspect="1"/>
          </p:cNvPicPr>
          <p:nvPr/>
        </p:nvPicPr>
        <p:blipFill>
          <a:blip r:embed="rId2" cstate="print"/>
          <a:stretch>
            <a:fillRect/>
          </a:stretch>
        </p:blipFill>
        <p:spPr>
          <a:xfrm>
            <a:off x="251520" y="0"/>
            <a:ext cx="605812" cy="908720"/>
          </a:xfrm>
          <a:prstGeom prst="rect">
            <a:avLst/>
          </a:prstGeom>
        </p:spPr>
      </p:pic>
      <p:pic>
        <p:nvPicPr>
          <p:cNvPr id="6" name="5 Imagen" descr="footer-90.png"/>
          <p:cNvPicPr>
            <a:picLocks noChangeAspect="1"/>
          </p:cNvPicPr>
          <p:nvPr/>
        </p:nvPicPr>
        <p:blipFill>
          <a:blip r:embed="rId3" cstate="print"/>
          <a:stretch>
            <a:fillRect/>
          </a:stretch>
        </p:blipFill>
        <p:spPr>
          <a:xfrm>
            <a:off x="179512" y="6599075"/>
            <a:ext cx="8784976" cy="84308"/>
          </a:xfrm>
          <a:prstGeom prst="rect">
            <a:avLst/>
          </a:prstGeom>
        </p:spPr>
      </p:pic>
      <p:sp>
        <p:nvSpPr>
          <p:cNvPr id="9" name="8 CuadroTexto"/>
          <p:cNvSpPr txBox="1"/>
          <p:nvPr/>
        </p:nvSpPr>
        <p:spPr>
          <a:xfrm>
            <a:off x="107504" y="6309320"/>
            <a:ext cx="1170513" cy="276999"/>
          </a:xfrm>
          <a:prstGeom prst="rect">
            <a:avLst/>
          </a:prstGeom>
          <a:noFill/>
        </p:spPr>
        <p:txBody>
          <a:bodyPr wrap="none" rtlCol="0">
            <a:spAutoFit/>
          </a:bodyPr>
          <a:lstStyle/>
          <a:p>
            <a:r>
              <a:rPr lang="es-CL" sz="1200" b="1" dirty="0" smtClean="0">
                <a:solidFill>
                  <a:srgbClr val="868686"/>
                </a:solidFill>
                <a:latin typeface="Helvetica" pitchFamily="2" charset="0"/>
              </a:rPr>
              <a:t>www.i-med.cl</a:t>
            </a:r>
            <a:endParaRPr lang="es-CL" sz="1200" b="1" dirty="0">
              <a:solidFill>
                <a:srgbClr val="868686"/>
              </a:solidFill>
              <a:latin typeface="Helvetica" pitchFamily="2" charset="0"/>
            </a:endParaRPr>
          </a:p>
        </p:txBody>
      </p:sp>
      <p:sp>
        <p:nvSpPr>
          <p:cNvPr id="10" name="9 Rectángulo"/>
          <p:cNvSpPr/>
          <p:nvPr/>
        </p:nvSpPr>
        <p:spPr>
          <a:xfrm>
            <a:off x="971600" y="3429000"/>
            <a:ext cx="6192688" cy="151216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 	</a:t>
            </a:r>
            <a:endParaRPr lang="es-CL" dirty="0"/>
          </a:p>
        </p:txBody>
      </p:sp>
      <p:sp>
        <p:nvSpPr>
          <p:cNvPr id="11" name="10 CuadroTexto"/>
          <p:cNvSpPr txBox="1"/>
          <p:nvPr/>
        </p:nvSpPr>
        <p:spPr>
          <a:xfrm>
            <a:off x="1115616" y="2852936"/>
            <a:ext cx="3248005" cy="461665"/>
          </a:xfrm>
          <a:prstGeom prst="rect">
            <a:avLst/>
          </a:prstGeom>
          <a:noFill/>
        </p:spPr>
        <p:txBody>
          <a:bodyPr wrap="none" rtlCol="0">
            <a:spAutoFit/>
          </a:bodyPr>
          <a:lstStyle/>
          <a:p>
            <a:r>
              <a:rPr lang="es-CL" sz="2400" b="1" dirty="0" smtClean="0">
                <a:solidFill>
                  <a:srgbClr val="56378A"/>
                </a:solidFill>
                <a:latin typeface="Helvetica Neue" pitchFamily="2"/>
              </a:rPr>
              <a:t>Convenio Empleador</a:t>
            </a:r>
            <a:endParaRPr lang="es-CL" sz="2400" b="1" dirty="0">
              <a:solidFill>
                <a:srgbClr val="56378A"/>
              </a:solidFill>
              <a:latin typeface="Helvetica Neue" pitchFamily="2"/>
            </a:endParaRPr>
          </a:p>
        </p:txBody>
      </p:sp>
      <p:sp>
        <p:nvSpPr>
          <p:cNvPr id="13" name="CuadroTexto 14"/>
          <p:cNvSpPr txBox="1"/>
          <p:nvPr/>
        </p:nvSpPr>
        <p:spPr>
          <a:xfrm>
            <a:off x="1187624" y="3573016"/>
            <a:ext cx="3816424" cy="1041375"/>
          </a:xfrm>
          <a:prstGeom prst="rect">
            <a:avLst/>
          </a:prstGeom>
          <a:noFill/>
        </p:spPr>
        <p:txBody>
          <a:bodyPr wrap="square" rtlCol="0">
            <a:spAutoFit/>
          </a:bodyPr>
          <a:lstStyle/>
          <a:p>
            <a:pPr>
              <a:lnSpc>
                <a:spcPts val="1900"/>
              </a:lnSpc>
            </a:pPr>
            <a:r>
              <a:rPr lang="es-ES" sz="1200" dirty="0" smtClean="0">
                <a:solidFill>
                  <a:srgbClr val="868686"/>
                </a:solidFill>
                <a:latin typeface="Helvetica" pitchFamily="34" charset="0"/>
                <a:cs typeface="Helvetica" pitchFamily="34" charset="0"/>
              </a:rPr>
              <a:t>Este convenio facilita el descuento por planilla para pago de prestaciones médicas usando sólo la huella, sin trámites, sin papeles, sin efectivo ni tarjetas.</a:t>
            </a:r>
          </a:p>
          <a:p>
            <a:pPr>
              <a:lnSpc>
                <a:spcPts val="1900"/>
              </a:lnSpc>
            </a:pPr>
            <a:endParaRPr lang="es-ES" sz="1200" dirty="0">
              <a:solidFill>
                <a:srgbClr val="868686"/>
              </a:solidFill>
              <a:latin typeface="Helvetica" pitchFamily="34" charset="0"/>
              <a:cs typeface="Helvetica" pitchFamily="34" charset="0"/>
            </a:endParaRPr>
          </a:p>
        </p:txBody>
      </p:sp>
      <p:pic>
        <p:nvPicPr>
          <p:cNvPr id="14" name="13 Imagen" descr="02-90.png"/>
          <p:cNvPicPr>
            <a:picLocks noChangeAspect="1"/>
          </p:cNvPicPr>
          <p:nvPr/>
        </p:nvPicPr>
        <p:blipFill>
          <a:blip r:embed="rId4" cstate="print"/>
          <a:stretch>
            <a:fillRect/>
          </a:stretch>
        </p:blipFill>
        <p:spPr>
          <a:xfrm>
            <a:off x="5148064" y="1556792"/>
            <a:ext cx="3480529" cy="3291568"/>
          </a:xfrm>
          <a:prstGeom prst="rect">
            <a:avLst/>
          </a:prstGeom>
        </p:spPr>
      </p:pic>
      <p:sp>
        <p:nvSpPr>
          <p:cNvPr id="12" name="11 CuadroTexto"/>
          <p:cNvSpPr txBox="1"/>
          <p:nvPr/>
        </p:nvSpPr>
        <p:spPr>
          <a:xfrm>
            <a:off x="7308304" y="6309320"/>
            <a:ext cx="1725152" cy="276999"/>
          </a:xfrm>
          <a:prstGeom prst="rect">
            <a:avLst/>
          </a:prstGeom>
          <a:noFill/>
        </p:spPr>
        <p:txBody>
          <a:bodyPr wrap="none" rtlCol="0">
            <a:spAutoFit/>
          </a:bodyPr>
          <a:lstStyle/>
          <a:p>
            <a:pPr algn="r"/>
            <a:r>
              <a:rPr lang="es-CL" sz="1200" b="1" dirty="0" smtClean="0">
                <a:solidFill>
                  <a:srgbClr val="868686"/>
                </a:solidFill>
                <a:latin typeface="Helvetica" pitchFamily="2" charset="0"/>
              </a:rPr>
              <a:t>Convenio Empleador</a:t>
            </a:r>
            <a:endParaRPr lang="es-CL" sz="1200" b="1" dirty="0">
              <a:solidFill>
                <a:srgbClr val="868686"/>
              </a:solidFill>
              <a:latin typeface="Helvetica" pitchFamily="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9 Imagen" descr="02-91.png"/>
          <p:cNvPicPr>
            <a:picLocks noChangeAspect="1"/>
          </p:cNvPicPr>
          <p:nvPr/>
        </p:nvPicPr>
        <p:blipFill>
          <a:blip r:embed="rId2" cstate="print"/>
          <a:stretch>
            <a:fillRect/>
          </a:stretch>
        </p:blipFill>
        <p:spPr>
          <a:xfrm>
            <a:off x="288490" y="157109"/>
            <a:ext cx="8567020" cy="2407794"/>
          </a:xfrm>
          <a:prstGeom prst="rect">
            <a:avLst/>
          </a:prstGeom>
        </p:spPr>
      </p:pic>
      <p:pic>
        <p:nvPicPr>
          <p:cNvPr id="11" name="10 Imagen" descr="03-98.png"/>
          <p:cNvPicPr>
            <a:picLocks noChangeAspect="1"/>
          </p:cNvPicPr>
          <p:nvPr/>
        </p:nvPicPr>
        <p:blipFill>
          <a:blip r:embed="rId3" cstate="print"/>
          <a:stretch>
            <a:fillRect/>
          </a:stretch>
        </p:blipFill>
        <p:spPr>
          <a:xfrm>
            <a:off x="1835696" y="2780928"/>
            <a:ext cx="3047748" cy="3669489"/>
          </a:xfrm>
          <a:prstGeom prst="rect">
            <a:avLst/>
          </a:prstGeom>
        </p:spPr>
      </p:pic>
      <p:pic>
        <p:nvPicPr>
          <p:cNvPr id="2" name="1 Imagen" descr="footer-90.png"/>
          <p:cNvPicPr>
            <a:picLocks noChangeAspect="1"/>
          </p:cNvPicPr>
          <p:nvPr/>
        </p:nvPicPr>
        <p:blipFill>
          <a:blip r:embed="rId4" cstate="print"/>
          <a:stretch>
            <a:fillRect/>
          </a:stretch>
        </p:blipFill>
        <p:spPr>
          <a:xfrm>
            <a:off x="179512" y="6599075"/>
            <a:ext cx="8784976" cy="84308"/>
          </a:xfrm>
          <a:prstGeom prst="rect">
            <a:avLst/>
          </a:prstGeom>
        </p:spPr>
      </p:pic>
      <p:sp>
        <p:nvSpPr>
          <p:cNvPr id="3" name="2 CuadroTexto"/>
          <p:cNvSpPr txBox="1"/>
          <p:nvPr/>
        </p:nvSpPr>
        <p:spPr>
          <a:xfrm>
            <a:off x="107504" y="6309320"/>
            <a:ext cx="1170513" cy="276999"/>
          </a:xfrm>
          <a:prstGeom prst="rect">
            <a:avLst/>
          </a:prstGeom>
          <a:noFill/>
        </p:spPr>
        <p:txBody>
          <a:bodyPr wrap="none" rtlCol="0">
            <a:spAutoFit/>
          </a:bodyPr>
          <a:lstStyle/>
          <a:p>
            <a:r>
              <a:rPr lang="es-CL" sz="1200" b="1" dirty="0" smtClean="0">
                <a:solidFill>
                  <a:srgbClr val="868686"/>
                </a:solidFill>
                <a:latin typeface="Helvetica" pitchFamily="2" charset="0"/>
              </a:rPr>
              <a:t>www.i-med.cl</a:t>
            </a:r>
            <a:endParaRPr lang="es-CL" sz="1200" b="1" dirty="0">
              <a:solidFill>
                <a:srgbClr val="868686"/>
              </a:solidFill>
              <a:latin typeface="Helvetica" pitchFamily="2" charset="0"/>
            </a:endParaRPr>
          </a:p>
        </p:txBody>
      </p:sp>
      <p:pic>
        <p:nvPicPr>
          <p:cNvPr id="5" name="Picture 3" descr="C:\Users\Felipe Urrea\Desktop\2014\Presentaciones\Brochure\Cuenta Medica Electronica\logo02-90.png"/>
          <p:cNvPicPr>
            <a:picLocks noChangeAspect="1" noChangeArrowheads="1"/>
          </p:cNvPicPr>
          <p:nvPr/>
        </p:nvPicPr>
        <p:blipFill>
          <a:blip r:embed="rId5" cstate="print"/>
          <a:srcRect/>
          <a:stretch>
            <a:fillRect/>
          </a:stretch>
        </p:blipFill>
        <p:spPr bwMode="auto">
          <a:xfrm>
            <a:off x="1002705" y="2248346"/>
            <a:ext cx="688975" cy="1036638"/>
          </a:xfrm>
          <a:prstGeom prst="rect">
            <a:avLst/>
          </a:prstGeom>
          <a:noFill/>
          <a:ln w="28575">
            <a:solidFill>
              <a:schemeClr val="bg1"/>
            </a:solidFill>
            <a:miter lim="800000"/>
          </a:ln>
        </p:spPr>
      </p:pic>
      <p:sp>
        <p:nvSpPr>
          <p:cNvPr id="6" name="5 CuadroTexto"/>
          <p:cNvSpPr txBox="1"/>
          <p:nvPr/>
        </p:nvSpPr>
        <p:spPr>
          <a:xfrm>
            <a:off x="467544" y="4077072"/>
            <a:ext cx="1619354" cy="461665"/>
          </a:xfrm>
          <a:prstGeom prst="rect">
            <a:avLst/>
          </a:prstGeom>
          <a:noFill/>
        </p:spPr>
        <p:txBody>
          <a:bodyPr wrap="square" rtlCol="0">
            <a:spAutoFit/>
          </a:bodyPr>
          <a:lstStyle/>
          <a:p>
            <a:r>
              <a:rPr lang="es-CL" sz="2400" b="1" dirty="0" smtClean="0">
                <a:solidFill>
                  <a:srgbClr val="56378A"/>
                </a:solidFill>
                <a:latin typeface="Helvetica Neue" pitchFamily="2"/>
              </a:rPr>
              <a:t>¿Qué es?</a:t>
            </a:r>
            <a:endParaRPr lang="es-CL" sz="2400" b="1" dirty="0">
              <a:solidFill>
                <a:srgbClr val="56378A"/>
              </a:solidFill>
              <a:latin typeface="Helvetica Neue" pitchFamily="2"/>
            </a:endParaRPr>
          </a:p>
        </p:txBody>
      </p:sp>
      <p:sp>
        <p:nvSpPr>
          <p:cNvPr id="7" name="6 Rectángulo"/>
          <p:cNvSpPr/>
          <p:nvPr/>
        </p:nvSpPr>
        <p:spPr>
          <a:xfrm>
            <a:off x="2539864" y="3212975"/>
            <a:ext cx="6336704" cy="2979381"/>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 	</a:t>
            </a:r>
            <a:endParaRPr lang="es-CL" dirty="0"/>
          </a:p>
        </p:txBody>
      </p:sp>
      <p:sp>
        <p:nvSpPr>
          <p:cNvPr id="13" name="CuadroTexto 12"/>
          <p:cNvSpPr txBox="1"/>
          <p:nvPr/>
        </p:nvSpPr>
        <p:spPr>
          <a:xfrm>
            <a:off x="2618259" y="3861048"/>
            <a:ext cx="6120680" cy="1076961"/>
          </a:xfrm>
          <a:prstGeom prst="rect">
            <a:avLst/>
          </a:prstGeom>
          <a:noFill/>
        </p:spPr>
        <p:txBody>
          <a:bodyPr wrap="square" rtlCol="0">
            <a:spAutoFit/>
          </a:bodyPr>
          <a:lstStyle/>
          <a:p>
            <a:pPr>
              <a:lnSpc>
                <a:spcPct val="150000"/>
              </a:lnSpc>
            </a:pPr>
            <a:r>
              <a:rPr lang="es-ES" sz="1100" dirty="0" smtClean="0">
                <a:solidFill>
                  <a:srgbClr val="53565A"/>
                </a:solidFill>
                <a:latin typeface="Helvetica" pitchFamily="34" charset="0"/>
                <a:cs typeface="Helvetica" pitchFamily="34" charset="0"/>
              </a:rPr>
              <a:t>Con este servicio I-</a:t>
            </a:r>
            <a:r>
              <a:rPr lang="es-ES" sz="1100" dirty="0" err="1" smtClean="0">
                <a:solidFill>
                  <a:srgbClr val="53565A"/>
                </a:solidFill>
                <a:latin typeface="Helvetica" pitchFamily="34" charset="0"/>
                <a:cs typeface="Helvetica" pitchFamily="34" charset="0"/>
              </a:rPr>
              <a:t>Med</a:t>
            </a:r>
            <a:r>
              <a:rPr lang="es-ES" sz="1100" dirty="0" smtClean="0">
                <a:solidFill>
                  <a:srgbClr val="53565A"/>
                </a:solidFill>
                <a:latin typeface="Helvetica" pitchFamily="34" charset="0"/>
                <a:cs typeface="Helvetica" pitchFamily="34" charset="0"/>
              </a:rPr>
              <a:t>, se encarga de facilitar el descuento mensual por planilla, permitiendo que los colaboradores de la empresa hagan uso del monto asignado por su empleador para cancelar el copago del bono de su prestación de salud, en la amplia red de prestadores que utilizan I-</a:t>
            </a:r>
            <a:r>
              <a:rPr lang="es-ES" sz="1100" dirty="0" err="1" smtClean="0">
                <a:solidFill>
                  <a:srgbClr val="53565A"/>
                </a:solidFill>
                <a:latin typeface="Helvetica" pitchFamily="34" charset="0"/>
                <a:cs typeface="Helvetica" pitchFamily="34" charset="0"/>
              </a:rPr>
              <a:t>Med</a:t>
            </a:r>
            <a:r>
              <a:rPr lang="es-ES" sz="1100" dirty="0" smtClean="0">
                <a:solidFill>
                  <a:srgbClr val="53565A"/>
                </a:solidFill>
                <a:latin typeface="Helvetica" pitchFamily="34" charset="0"/>
                <a:cs typeface="Helvetica" pitchFamily="34" charset="0"/>
              </a:rPr>
              <a:t> a lo largo de todo Chile.</a:t>
            </a:r>
          </a:p>
        </p:txBody>
      </p:sp>
      <p:sp>
        <p:nvSpPr>
          <p:cNvPr id="12" name="11 CuadroTexto"/>
          <p:cNvSpPr txBox="1"/>
          <p:nvPr/>
        </p:nvSpPr>
        <p:spPr>
          <a:xfrm>
            <a:off x="7308304" y="6309320"/>
            <a:ext cx="1725152" cy="276999"/>
          </a:xfrm>
          <a:prstGeom prst="rect">
            <a:avLst/>
          </a:prstGeom>
          <a:noFill/>
        </p:spPr>
        <p:txBody>
          <a:bodyPr wrap="none" rtlCol="0">
            <a:spAutoFit/>
          </a:bodyPr>
          <a:lstStyle/>
          <a:p>
            <a:pPr algn="r"/>
            <a:r>
              <a:rPr lang="es-CL" sz="1200" b="1" dirty="0" smtClean="0">
                <a:solidFill>
                  <a:srgbClr val="868686"/>
                </a:solidFill>
                <a:latin typeface="Helvetica" pitchFamily="2" charset="0"/>
              </a:rPr>
              <a:t>Convenio Empleador</a:t>
            </a:r>
            <a:endParaRPr lang="es-CL" sz="1200" b="1" dirty="0">
              <a:solidFill>
                <a:srgbClr val="868686"/>
              </a:solidFill>
              <a:latin typeface="Helvetica" pitchFamily="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footer-90.png"/>
          <p:cNvPicPr>
            <a:picLocks noChangeAspect="1"/>
          </p:cNvPicPr>
          <p:nvPr/>
        </p:nvPicPr>
        <p:blipFill>
          <a:blip r:embed="rId2" cstate="print"/>
          <a:stretch>
            <a:fillRect/>
          </a:stretch>
        </p:blipFill>
        <p:spPr>
          <a:xfrm>
            <a:off x="179512" y="6599075"/>
            <a:ext cx="8784976" cy="84308"/>
          </a:xfrm>
          <a:prstGeom prst="rect">
            <a:avLst/>
          </a:prstGeom>
        </p:spPr>
      </p:pic>
      <p:sp>
        <p:nvSpPr>
          <p:cNvPr id="4" name="3 CuadroTexto"/>
          <p:cNvSpPr txBox="1"/>
          <p:nvPr/>
        </p:nvSpPr>
        <p:spPr>
          <a:xfrm>
            <a:off x="107504" y="6309320"/>
            <a:ext cx="1170513" cy="276999"/>
          </a:xfrm>
          <a:prstGeom prst="rect">
            <a:avLst/>
          </a:prstGeom>
          <a:noFill/>
        </p:spPr>
        <p:txBody>
          <a:bodyPr wrap="none" rtlCol="0">
            <a:spAutoFit/>
          </a:bodyPr>
          <a:lstStyle/>
          <a:p>
            <a:r>
              <a:rPr lang="es-CL" sz="1200" b="1" dirty="0" smtClean="0">
                <a:solidFill>
                  <a:srgbClr val="868686"/>
                </a:solidFill>
                <a:latin typeface="Helvetica" pitchFamily="2" charset="0"/>
              </a:rPr>
              <a:t>www.i-med.cl</a:t>
            </a:r>
            <a:endParaRPr lang="es-CL" sz="1200" b="1" dirty="0">
              <a:solidFill>
                <a:srgbClr val="868686"/>
              </a:solidFill>
              <a:latin typeface="Helvetica" pitchFamily="2" charset="0"/>
            </a:endParaRPr>
          </a:p>
        </p:txBody>
      </p:sp>
      <p:sp>
        <p:nvSpPr>
          <p:cNvPr id="6" name="5 Rectángulo"/>
          <p:cNvSpPr/>
          <p:nvPr/>
        </p:nvSpPr>
        <p:spPr>
          <a:xfrm>
            <a:off x="3203848" y="0"/>
            <a:ext cx="5940152" cy="6597352"/>
          </a:xfrm>
          <a:prstGeom prst="rect">
            <a:avLst/>
          </a:prstGeom>
          <a:solidFill>
            <a:srgbClr val="5637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 name="6 CuadroTexto"/>
          <p:cNvSpPr txBox="1"/>
          <p:nvPr/>
        </p:nvSpPr>
        <p:spPr>
          <a:xfrm>
            <a:off x="251520" y="1052736"/>
            <a:ext cx="1728358" cy="461665"/>
          </a:xfrm>
          <a:prstGeom prst="rect">
            <a:avLst/>
          </a:prstGeom>
          <a:noFill/>
        </p:spPr>
        <p:txBody>
          <a:bodyPr wrap="none" rtlCol="0">
            <a:spAutoFit/>
          </a:bodyPr>
          <a:lstStyle/>
          <a:p>
            <a:r>
              <a:rPr lang="es-CL" sz="2400" b="1" dirty="0" smtClean="0">
                <a:solidFill>
                  <a:srgbClr val="56378A"/>
                </a:solidFill>
                <a:latin typeface="Helvetica Neue" pitchFamily="2"/>
              </a:rPr>
              <a:t>Beneficios</a:t>
            </a:r>
            <a:endParaRPr lang="es-CL" sz="2400" b="1" dirty="0">
              <a:solidFill>
                <a:srgbClr val="56378A"/>
              </a:solidFill>
              <a:latin typeface="Helvetica Neue" pitchFamily="2"/>
            </a:endParaRPr>
          </a:p>
        </p:txBody>
      </p:sp>
      <p:sp>
        <p:nvSpPr>
          <p:cNvPr id="12" name="CuadroTexto 12"/>
          <p:cNvSpPr txBox="1"/>
          <p:nvPr/>
        </p:nvSpPr>
        <p:spPr>
          <a:xfrm>
            <a:off x="3779912" y="1993992"/>
            <a:ext cx="5364088" cy="2870016"/>
          </a:xfrm>
          <a:prstGeom prst="rect">
            <a:avLst/>
          </a:prstGeom>
          <a:noFill/>
        </p:spPr>
        <p:txBody>
          <a:bodyPr wrap="square" rtlCol="0">
            <a:spAutoFit/>
          </a:bodyPr>
          <a:lstStyle/>
          <a:p>
            <a:r>
              <a:rPr lang="es-ES" sz="1200" b="1" dirty="0" smtClean="0">
                <a:solidFill>
                  <a:schemeClr val="bg1"/>
                </a:solidFill>
                <a:latin typeface="Helvetica" pitchFamily="34" charset="0"/>
                <a:cs typeface="Helvetica" pitchFamily="34" charset="0"/>
              </a:rPr>
              <a:t>Para Trabajadores</a:t>
            </a:r>
          </a:p>
          <a:p>
            <a:pPr>
              <a:lnSpc>
                <a:spcPts val="500"/>
              </a:lnSpc>
            </a:pPr>
            <a:endParaRPr lang="es-ES" sz="1200" b="1" dirty="0" smtClean="0">
              <a:solidFill>
                <a:schemeClr val="bg1"/>
              </a:solidFill>
              <a:latin typeface="Helvetica" pitchFamily="34" charset="0"/>
              <a:cs typeface="Helvetica" pitchFamily="34" charset="0"/>
            </a:endParaRPr>
          </a:p>
          <a:p>
            <a:pPr>
              <a:buFont typeface="Arial" pitchFamily="34" charset="0"/>
              <a:buChar char="•"/>
            </a:pPr>
            <a:r>
              <a:rPr lang="es-ES" sz="1200" dirty="0" smtClean="0">
                <a:solidFill>
                  <a:schemeClr val="bg1"/>
                </a:solidFill>
                <a:latin typeface="Helvetica" pitchFamily="34" charset="0"/>
                <a:cs typeface="Helvetica" pitchFamily="34" charset="0"/>
              </a:rPr>
              <a:t> Financiamiento de gastos médicos sin comisiones.</a:t>
            </a:r>
          </a:p>
          <a:p>
            <a:pPr>
              <a:buFont typeface="Arial" pitchFamily="34" charset="0"/>
              <a:buChar char="•"/>
            </a:pPr>
            <a:r>
              <a:rPr lang="es-ES" sz="1200" dirty="0" smtClean="0">
                <a:solidFill>
                  <a:schemeClr val="bg1"/>
                </a:solidFill>
                <a:latin typeface="Helvetica" pitchFamily="34" charset="0"/>
                <a:cs typeface="Helvetica" pitchFamily="34" charset="0"/>
              </a:rPr>
              <a:t> Sin trámites.</a:t>
            </a:r>
          </a:p>
          <a:p>
            <a:pPr>
              <a:buFont typeface="Arial" pitchFamily="34" charset="0"/>
              <a:buChar char="•"/>
            </a:pPr>
            <a:r>
              <a:rPr lang="es-ES" sz="1200" dirty="0" smtClean="0">
                <a:solidFill>
                  <a:schemeClr val="bg1"/>
                </a:solidFill>
                <a:latin typeface="Helvetica" pitchFamily="34" charset="0"/>
                <a:cs typeface="Helvetica" pitchFamily="34" charset="0"/>
              </a:rPr>
              <a:t> Uso de la huella, sin efectivo ni tarjetas</a:t>
            </a:r>
          </a:p>
          <a:p>
            <a:pPr>
              <a:buFont typeface="Arial" pitchFamily="34" charset="0"/>
              <a:buChar char="•"/>
            </a:pPr>
            <a:r>
              <a:rPr lang="es-ES" sz="1200" dirty="0" smtClean="0">
                <a:solidFill>
                  <a:schemeClr val="bg1"/>
                </a:solidFill>
                <a:latin typeface="Helvetica" pitchFamily="34" charset="0"/>
                <a:cs typeface="Helvetica" pitchFamily="34" charset="0"/>
              </a:rPr>
              <a:t> Tranquilidad.</a:t>
            </a:r>
          </a:p>
          <a:p>
            <a:endParaRPr lang="es-ES" sz="1200" dirty="0" smtClean="0">
              <a:solidFill>
                <a:schemeClr val="bg1"/>
              </a:solidFill>
              <a:latin typeface="Helvetica" pitchFamily="34" charset="0"/>
              <a:cs typeface="Helvetica" pitchFamily="34" charset="0"/>
            </a:endParaRPr>
          </a:p>
          <a:p>
            <a:endParaRPr lang="es-ES" sz="1200" b="1" dirty="0" smtClean="0">
              <a:solidFill>
                <a:schemeClr val="bg1"/>
              </a:solidFill>
              <a:latin typeface="Helvetica" pitchFamily="34" charset="0"/>
              <a:cs typeface="Helvetica" pitchFamily="34" charset="0"/>
            </a:endParaRPr>
          </a:p>
          <a:p>
            <a:pPr>
              <a:lnSpc>
                <a:spcPts val="500"/>
              </a:lnSpc>
            </a:pPr>
            <a:r>
              <a:rPr lang="es-ES" sz="1200" b="1" dirty="0" smtClean="0">
                <a:solidFill>
                  <a:schemeClr val="bg1"/>
                </a:solidFill>
                <a:latin typeface="Helvetica" pitchFamily="34" charset="0"/>
                <a:cs typeface="Helvetica" pitchFamily="34" charset="0"/>
              </a:rPr>
              <a:t>Para Empleadores</a:t>
            </a:r>
            <a:br>
              <a:rPr lang="es-ES" sz="1200" b="1" dirty="0" smtClean="0">
                <a:solidFill>
                  <a:schemeClr val="bg1"/>
                </a:solidFill>
                <a:latin typeface="Helvetica" pitchFamily="34" charset="0"/>
                <a:cs typeface="Helvetica" pitchFamily="34" charset="0"/>
              </a:rPr>
            </a:br>
            <a:endParaRPr lang="es-ES" sz="1200" dirty="0" smtClean="0">
              <a:solidFill>
                <a:schemeClr val="bg1"/>
              </a:solidFill>
              <a:latin typeface="Helvetica" pitchFamily="34" charset="0"/>
              <a:cs typeface="Helvetica" pitchFamily="34" charset="0"/>
            </a:endParaRPr>
          </a:p>
          <a:p>
            <a:pPr>
              <a:buFont typeface="Arial" pitchFamily="34" charset="0"/>
              <a:buChar char="•"/>
            </a:pPr>
            <a:r>
              <a:rPr lang="es-ES" sz="1200" dirty="0" smtClean="0">
                <a:solidFill>
                  <a:schemeClr val="bg1"/>
                </a:solidFill>
                <a:latin typeface="Helvetica" pitchFamily="34" charset="0"/>
                <a:cs typeface="Helvetica" pitchFamily="34" charset="0"/>
              </a:rPr>
              <a:t> Facilita los Procesos Administrativos (Módulo especial para el empleador).</a:t>
            </a:r>
          </a:p>
          <a:p>
            <a:pPr>
              <a:buFont typeface="Arial" pitchFamily="34" charset="0"/>
              <a:buChar char="•"/>
            </a:pPr>
            <a:r>
              <a:rPr lang="es-ES" sz="1200" dirty="0" smtClean="0">
                <a:solidFill>
                  <a:schemeClr val="bg1"/>
                </a:solidFill>
                <a:latin typeface="Helvetica" pitchFamily="34" charset="0"/>
                <a:cs typeface="Helvetica" pitchFamily="34" charset="0"/>
              </a:rPr>
              <a:t> Revisión del detalle de consumo en modulo empleador.</a:t>
            </a:r>
          </a:p>
          <a:p>
            <a:pPr>
              <a:buFont typeface="Arial" pitchFamily="34" charset="0"/>
              <a:buChar char="•"/>
            </a:pPr>
            <a:r>
              <a:rPr lang="es-ES" sz="1200" dirty="0" smtClean="0">
                <a:solidFill>
                  <a:schemeClr val="bg1"/>
                </a:solidFill>
                <a:latin typeface="Helvetica" pitchFamily="34" charset="0"/>
                <a:cs typeface="Helvetica" pitchFamily="34" charset="0"/>
              </a:rPr>
              <a:t> </a:t>
            </a:r>
            <a:r>
              <a:rPr lang="es-ES" sz="1200" dirty="0" err="1" smtClean="0">
                <a:solidFill>
                  <a:schemeClr val="bg1"/>
                </a:solidFill>
                <a:latin typeface="Helvetica" pitchFamily="34" charset="0"/>
                <a:cs typeface="Helvetica" pitchFamily="34" charset="0"/>
              </a:rPr>
              <a:t>Fidelizar</a:t>
            </a:r>
            <a:r>
              <a:rPr lang="es-ES" sz="1200" dirty="0" smtClean="0">
                <a:solidFill>
                  <a:schemeClr val="bg1"/>
                </a:solidFill>
                <a:latin typeface="Helvetica" pitchFamily="34" charset="0"/>
                <a:cs typeface="Helvetica" pitchFamily="34" charset="0"/>
              </a:rPr>
              <a:t> a sus colaboradores.</a:t>
            </a:r>
          </a:p>
          <a:p>
            <a:pPr>
              <a:buFont typeface="Arial" pitchFamily="34" charset="0"/>
              <a:buChar char="•"/>
            </a:pPr>
            <a:r>
              <a:rPr lang="es-ES" sz="1200" dirty="0" smtClean="0">
                <a:solidFill>
                  <a:schemeClr val="bg1"/>
                </a:solidFill>
                <a:latin typeface="Helvetica" pitchFamily="34" charset="0"/>
                <a:cs typeface="Helvetica" pitchFamily="34" charset="0"/>
              </a:rPr>
              <a:t> Más cercanía e identificación con la empresa.</a:t>
            </a:r>
          </a:p>
          <a:p>
            <a:pPr>
              <a:buFont typeface="Arial" pitchFamily="34" charset="0"/>
              <a:buChar char="•"/>
            </a:pPr>
            <a:r>
              <a:rPr lang="es-ES" sz="1200" dirty="0" smtClean="0">
                <a:solidFill>
                  <a:schemeClr val="bg1"/>
                </a:solidFill>
                <a:latin typeface="Helvetica" pitchFamily="34" charset="0"/>
                <a:cs typeface="Helvetica" pitchFamily="34" charset="0"/>
              </a:rPr>
              <a:t> Colaboradores más motivados y contentos.</a:t>
            </a:r>
          </a:p>
          <a:p>
            <a:pPr>
              <a:buFont typeface="Arial" pitchFamily="34" charset="0"/>
              <a:buChar char="•"/>
            </a:pPr>
            <a:r>
              <a:rPr lang="es-ES" sz="1200" dirty="0" smtClean="0">
                <a:solidFill>
                  <a:schemeClr val="bg1"/>
                </a:solidFill>
                <a:latin typeface="Helvetica" pitchFamily="34" charset="0"/>
                <a:cs typeface="Helvetica" pitchFamily="34" charset="0"/>
              </a:rPr>
              <a:t> Mayor productividad.</a:t>
            </a:r>
          </a:p>
          <a:p>
            <a:pPr>
              <a:buFont typeface="Arial" pitchFamily="34" charset="0"/>
              <a:buChar char="•"/>
            </a:pPr>
            <a:r>
              <a:rPr lang="es-ES" sz="1200" dirty="0" smtClean="0">
                <a:solidFill>
                  <a:schemeClr val="bg1"/>
                </a:solidFill>
                <a:latin typeface="Helvetica" pitchFamily="34" charset="0"/>
                <a:cs typeface="Helvetica" pitchFamily="34" charset="0"/>
              </a:rPr>
              <a:t> Menos rotación.</a:t>
            </a:r>
          </a:p>
        </p:txBody>
      </p:sp>
      <p:sp>
        <p:nvSpPr>
          <p:cNvPr id="9" name="8 CuadroTexto"/>
          <p:cNvSpPr txBox="1"/>
          <p:nvPr/>
        </p:nvSpPr>
        <p:spPr>
          <a:xfrm>
            <a:off x="7308304" y="6309320"/>
            <a:ext cx="1725152" cy="276999"/>
          </a:xfrm>
          <a:prstGeom prst="rect">
            <a:avLst/>
          </a:prstGeom>
          <a:noFill/>
        </p:spPr>
        <p:txBody>
          <a:bodyPr wrap="none" rtlCol="0">
            <a:spAutoFit/>
          </a:bodyPr>
          <a:lstStyle/>
          <a:p>
            <a:pPr algn="r"/>
            <a:r>
              <a:rPr lang="es-CL" sz="1200" b="1" dirty="0" smtClean="0">
                <a:solidFill>
                  <a:schemeClr val="bg1"/>
                </a:solidFill>
                <a:latin typeface="Helvetica" pitchFamily="2" charset="0"/>
              </a:rPr>
              <a:t>Convenio Empleador</a:t>
            </a:r>
            <a:endParaRPr lang="es-CL" sz="1200" b="1" dirty="0">
              <a:solidFill>
                <a:schemeClr val="bg1"/>
              </a:solidFill>
              <a:latin typeface="Helvetica" pitchFamily="2" charset="0"/>
            </a:endParaRPr>
          </a:p>
        </p:txBody>
      </p:sp>
      <p:pic>
        <p:nvPicPr>
          <p:cNvPr id="11" name="10 Imagen" descr="logo-89.png"/>
          <p:cNvPicPr>
            <a:picLocks noChangeAspect="1"/>
          </p:cNvPicPr>
          <p:nvPr/>
        </p:nvPicPr>
        <p:blipFill>
          <a:blip r:embed="rId3" cstate="print"/>
          <a:stretch>
            <a:fillRect/>
          </a:stretch>
        </p:blipFill>
        <p:spPr>
          <a:xfrm>
            <a:off x="251520" y="0"/>
            <a:ext cx="605812" cy="908720"/>
          </a:xfrm>
          <a:prstGeom prst="rect">
            <a:avLst/>
          </a:prstGeom>
        </p:spPr>
      </p:pic>
      <p:pic>
        <p:nvPicPr>
          <p:cNvPr id="1027" name="Picture 3" descr="C:\Users\Felipe Urrea\Desktop\2014\Presentaciones\Brochure\Brochure-Servicios\12 Convenio Empleador\04-95.png"/>
          <p:cNvPicPr>
            <a:picLocks noChangeAspect="1" noChangeArrowheads="1"/>
          </p:cNvPicPr>
          <p:nvPr/>
        </p:nvPicPr>
        <p:blipFill>
          <a:blip r:embed="rId4" cstate="print"/>
          <a:srcRect/>
          <a:stretch>
            <a:fillRect/>
          </a:stretch>
        </p:blipFill>
        <p:spPr bwMode="auto">
          <a:xfrm>
            <a:off x="507341" y="1988840"/>
            <a:ext cx="3195553" cy="316835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55 Imagen" descr="05-99.png"/>
          <p:cNvPicPr>
            <a:picLocks noChangeAspect="1"/>
          </p:cNvPicPr>
          <p:nvPr/>
        </p:nvPicPr>
        <p:blipFill>
          <a:blip r:embed="rId2" cstate="print"/>
          <a:stretch>
            <a:fillRect/>
          </a:stretch>
        </p:blipFill>
        <p:spPr>
          <a:xfrm>
            <a:off x="7380312" y="1556792"/>
            <a:ext cx="1133762" cy="859465"/>
          </a:xfrm>
          <a:prstGeom prst="rect">
            <a:avLst/>
          </a:prstGeom>
        </p:spPr>
      </p:pic>
      <p:sp>
        <p:nvSpPr>
          <p:cNvPr id="5" name="4 Rectángulo"/>
          <p:cNvSpPr/>
          <p:nvPr/>
        </p:nvSpPr>
        <p:spPr>
          <a:xfrm>
            <a:off x="0" y="0"/>
            <a:ext cx="9144000" cy="1052736"/>
          </a:xfrm>
          <a:prstGeom prst="rect">
            <a:avLst/>
          </a:prstGeom>
          <a:solidFill>
            <a:srgbClr val="5637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 name="1 Imagen" descr="footer-90.png"/>
          <p:cNvPicPr>
            <a:picLocks noChangeAspect="1"/>
          </p:cNvPicPr>
          <p:nvPr/>
        </p:nvPicPr>
        <p:blipFill>
          <a:blip r:embed="rId3" cstate="print"/>
          <a:stretch>
            <a:fillRect/>
          </a:stretch>
        </p:blipFill>
        <p:spPr>
          <a:xfrm>
            <a:off x="179512" y="6599075"/>
            <a:ext cx="8784976" cy="84308"/>
          </a:xfrm>
          <a:prstGeom prst="rect">
            <a:avLst/>
          </a:prstGeom>
        </p:spPr>
      </p:pic>
      <p:sp>
        <p:nvSpPr>
          <p:cNvPr id="3" name="2 CuadroTexto"/>
          <p:cNvSpPr txBox="1"/>
          <p:nvPr/>
        </p:nvSpPr>
        <p:spPr>
          <a:xfrm>
            <a:off x="107504" y="6309320"/>
            <a:ext cx="1170513" cy="276999"/>
          </a:xfrm>
          <a:prstGeom prst="rect">
            <a:avLst/>
          </a:prstGeom>
          <a:noFill/>
        </p:spPr>
        <p:txBody>
          <a:bodyPr wrap="none" rtlCol="0">
            <a:spAutoFit/>
          </a:bodyPr>
          <a:lstStyle/>
          <a:p>
            <a:r>
              <a:rPr lang="es-CL" sz="1200" b="1" dirty="0" smtClean="0">
                <a:solidFill>
                  <a:srgbClr val="868686"/>
                </a:solidFill>
                <a:latin typeface="Helvetica" pitchFamily="2" charset="0"/>
              </a:rPr>
              <a:t>www.i-med.cl</a:t>
            </a:r>
            <a:endParaRPr lang="es-CL" sz="1200" b="1" dirty="0">
              <a:solidFill>
                <a:srgbClr val="868686"/>
              </a:solidFill>
              <a:latin typeface="Helvetica" pitchFamily="2" charset="0"/>
            </a:endParaRPr>
          </a:p>
        </p:txBody>
      </p:sp>
      <p:sp>
        <p:nvSpPr>
          <p:cNvPr id="4" name="3 CuadroTexto"/>
          <p:cNvSpPr txBox="1"/>
          <p:nvPr/>
        </p:nvSpPr>
        <p:spPr>
          <a:xfrm>
            <a:off x="323528" y="260648"/>
            <a:ext cx="3624710" cy="584775"/>
          </a:xfrm>
          <a:prstGeom prst="rect">
            <a:avLst/>
          </a:prstGeom>
          <a:noFill/>
        </p:spPr>
        <p:txBody>
          <a:bodyPr wrap="none" rtlCol="0">
            <a:spAutoFit/>
          </a:bodyPr>
          <a:lstStyle/>
          <a:p>
            <a:r>
              <a:rPr lang="es-CL" sz="3200" b="1" dirty="0" smtClean="0">
                <a:solidFill>
                  <a:schemeClr val="bg1"/>
                </a:solidFill>
                <a:latin typeface="Helvetica Neue" pitchFamily="2"/>
              </a:rPr>
              <a:t>¿Cómo funciona?</a:t>
            </a:r>
            <a:endParaRPr lang="es-CL" sz="3200" b="1" dirty="0">
              <a:solidFill>
                <a:schemeClr val="bg1"/>
              </a:solidFill>
              <a:latin typeface="Helvetica Neue" pitchFamily="2"/>
            </a:endParaRPr>
          </a:p>
        </p:txBody>
      </p:sp>
      <p:pic>
        <p:nvPicPr>
          <p:cNvPr id="6" name="Picture 3" descr="C:\Users\Felipe Urrea\Desktop\2014\Presentaciones\Brochure\Cuenta Medica Electronica\logo02-90.png"/>
          <p:cNvPicPr>
            <a:picLocks noChangeAspect="1" noChangeArrowheads="1"/>
          </p:cNvPicPr>
          <p:nvPr/>
        </p:nvPicPr>
        <p:blipFill>
          <a:blip r:embed="rId4" cstate="print"/>
          <a:srcRect/>
          <a:stretch>
            <a:fillRect/>
          </a:stretch>
        </p:blipFill>
        <p:spPr bwMode="auto">
          <a:xfrm>
            <a:off x="7987481" y="332656"/>
            <a:ext cx="688975" cy="1036638"/>
          </a:xfrm>
          <a:prstGeom prst="rect">
            <a:avLst/>
          </a:prstGeom>
          <a:noFill/>
          <a:ln w="28575">
            <a:solidFill>
              <a:schemeClr val="bg1"/>
            </a:solidFill>
            <a:miter lim="800000"/>
          </a:ln>
        </p:spPr>
      </p:pic>
      <p:grpSp>
        <p:nvGrpSpPr>
          <p:cNvPr id="19" name="18 Grupo"/>
          <p:cNvGrpSpPr/>
          <p:nvPr/>
        </p:nvGrpSpPr>
        <p:grpSpPr>
          <a:xfrm>
            <a:off x="2674105" y="1988840"/>
            <a:ext cx="3795790" cy="4033719"/>
            <a:chOff x="2785381" y="2569594"/>
            <a:chExt cx="3795790" cy="4033719"/>
          </a:xfrm>
        </p:grpSpPr>
        <p:sp>
          <p:nvSpPr>
            <p:cNvPr id="20" name="19 Rectángulo redondeado"/>
            <p:cNvSpPr/>
            <p:nvPr/>
          </p:nvSpPr>
          <p:spPr>
            <a:xfrm>
              <a:off x="5584639" y="2965263"/>
              <a:ext cx="996532" cy="295026"/>
            </a:xfrm>
            <a:prstGeom prst="roundRect">
              <a:avLst>
                <a:gd name="adj" fmla="val 50000"/>
              </a:avLst>
            </a:prstGeom>
            <a:solidFill>
              <a:srgbClr val="56378A">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20 Rectángulo redondeado"/>
            <p:cNvSpPr/>
            <p:nvPr/>
          </p:nvSpPr>
          <p:spPr>
            <a:xfrm>
              <a:off x="2785381" y="2965263"/>
              <a:ext cx="996532" cy="295026"/>
            </a:xfrm>
            <a:prstGeom prst="roundRect">
              <a:avLst>
                <a:gd name="adj" fmla="val 50000"/>
              </a:avLst>
            </a:prstGeom>
            <a:solidFill>
              <a:srgbClr val="56378A">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21 Rectángulo redondeado"/>
            <p:cNvSpPr/>
            <p:nvPr/>
          </p:nvSpPr>
          <p:spPr>
            <a:xfrm>
              <a:off x="4200905" y="2965263"/>
              <a:ext cx="996532" cy="295026"/>
            </a:xfrm>
            <a:prstGeom prst="roundRect">
              <a:avLst>
                <a:gd name="adj" fmla="val 50000"/>
              </a:avLst>
            </a:prstGeom>
            <a:solidFill>
              <a:srgbClr val="56378A">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22 Rectángulo redondeado"/>
            <p:cNvSpPr/>
            <p:nvPr/>
          </p:nvSpPr>
          <p:spPr>
            <a:xfrm>
              <a:off x="4200905" y="5189265"/>
              <a:ext cx="996532" cy="295026"/>
            </a:xfrm>
            <a:prstGeom prst="roundRect">
              <a:avLst>
                <a:gd name="adj" fmla="val 50000"/>
              </a:avLst>
            </a:prstGeom>
            <a:solidFill>
              <a:srgbClr val="56378A">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70 Grupo"/>
            <p:cNvGrpSpPr/>
            <p:nvPr/>
          </p:nvGrpSpPr>
          <p:grpSpPr>
            <a:xfrm flipH="1">
              <a:off x="5228213" y="4893051"/>
              <a:ext cx="865162" cy="432581"/>
              <a:chOff x="2185539" y="4523556"/>
              <a:chExt cx="1008112" cy="504056"/>
            </a:xfrm>
          </p:grpSpPr>
          <p:cxnSp>
            <p:nvCxnSpPr>
              <p:cNvPr id="55" name="54 Conector recto de flecha"/>
              <p:cNvCxnSpPr/>
              <p:nvPr/>
            </p:nvCxnSpPr>
            <p:spPr>
              <a:xfrm>
                <a:off x="2905619" y="5016575"/>
                <a:ext cx="288032" cy="0"/>
              </a:xfrm>
              <a:prstGeom prst="straightConnector1">
                <a:avLst/>
              </a:prstGeom>
              <a:ln w="28575">
                <a:solidFill>
                  <a:srgbClr val="622C61"/>
                </a:solidFill>
                <a:tailEnd type="arrow"/>
              </a:ln>
            </p:spPr>
            <p:style>
              <a:lnRef idx="1">
                <a:schemeClr val="accent1"/>
              </a:lnRef>
              <a:fillRef idx="0">
                <a:schemeClr val="accent1"/>
              </a:fillRef>
              <a:effectRef idx="0">
                <a:schemeClr val="accent1"/>
              </a:effectRef>
              <a:fontRef idx="minor">
                <a:schemeClr val="tx1"/>
              </a:fontRef>
            </p:style>
          </p:cxnSp>
          <p:cxnSp>
            <p:nvCxnSpPr>
              <p:cNvPr id="58" name="57 Conector recto"/>
              <p:cNvCxnSpPr/>
              <p:nvPr/>
            </p:nvCxnSpPr>
            <p:spPr>
              <a:xfrm flipH="1">
                <a:off x="2185539" y="5016575"/>
                <a:ext cx="936104" cy="0"/>
              </a:xfrm>
              <a:prstGeom prst="line">
                <a:avLst/>
              </a:prstGeom>
              <a:ln w="28575">
                <a:solidFill>
                  <a:srgbClr val="56378A"/>
                </a:solidFill>
              </a:ln>
            </p:spPr>
            <p:style>
              <a:lnRef idx="1">
                <a:schemeClr val="accent1"/>
              </a:lnRef>
              <a:fillRef idx="0">
                <a:schemeClr val="accent1"/>
              </a:fillRef>
              <a:effectRef idx="0">
                <a:schemeClr val="accent1"/>
              </a:effectRef>
              <a:fontRef idx="minor">
                <a:schemeClr val="tx1"/>
              </a:fontRef>
            </p:style>
          </p:cxnSp>
          <p:cxnSp>
            <p:nvCxnSpPr>
              <p:cNvPr id="69" name="68 Conector recto"/>
              <p:cNvCxnSpPr/>
              <p:nvPr/>
            </p:nvCxnSpPr>
            <p:spPr>
              <a:xfrm>
                <a:off x="2195736" y="4523556"/>
                <a:ext cx="0" cy="504056"/>
              </a:xfrm>
              <a:prstGeom prst="line">
                <a:avLst/>
              </a:prstGeom>
              <a:ln w="28575">
                <a:solidFill>
                  <a:srgbClr val="56378A"/>
                </a:solidFill>
              </a:ln>
            </p:spPr>
            <p:style>
              <a:lnRef idx="1">
                <a:schemeClr val="accent1"/>
              </a:lnRef>
              <a:fillRef idx="0">
                <a:schemeClr val="accent1"/>
              </a:fillRef>
              <a:effectRef idx="0">
                <a:schemeClr val="accent1"/>
              </a:effectRef>
              <a:fontRef idx="minor">
                <a:schemeClr val="tx1"/>
              </a:fontRef>
            </p:style>
          </p:cxnSp>
        </p:grpSp>
        <p:grpSp>
          <p:nvGrpSpPr>
            <p:cNvPr id="25" name="69 Grupo"/>
            <p:cNvGrpSpPr/>
            <p:nvPr/>
          </p:nvGrpSpPr>
          <p:grpSpPr>
            <a:xfrm>
              <a:off x="3278683" y="4893051"/>
              <a:ext cx="865162" cy="432581"/>
              <a:chOff x="2185539" y="4523556"/>
              <a:chExt cx="1008112" cy="504056"/>
            </a:xfrm>
          </p:grpSpPr>
          <p:cxnSp>
            <p:nvCxnSpPr>
              <p:cNvPr id="52" name="51 Conector recto de flecha"/>
              <p:cNvCxnSpPr/>
              <p:nvPr/>
            </p:nvCxnSpPr>
            <p:spPr>
              <a:xfrm>
                <a:off x="2905619" y="5016575"/>
                <a:ext cx="288032" cy="0"/>
              </a:xfrm>
              <a:prstGeom prst="straightConnector1">
                <a:avLst/>
              </a:prstGeom>
              <a:ln w="28575">
                <a:solidFill>
                  <a:srgbClr val="622C61"/>
                </a:solidFill>
                <a:tailEnd type="arrow"/>
              </a:ln>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flipH="1">
                <a:off x="2185539" y="5016575"/>
                <a:ext cx="936104" cy="0"/>
              </a:xfrm>
              <a:prstGeom prst="line">
                <a:avLst/>
              </a:prstGeom>
              <a:ln w="28575">
                <a:solidFill>
                  <a:srgbClr val="56378A"/>
                </a:solidFill>
              </a:ln>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a:off x="2195736" y="4523556"/>
                <a:ext cx="0" cy="504056"/>
              </a:xfrm>
              <a:prstGeom prst="line">
                <a:avLst/>
              </a:prstGeom>
              <a:ln w="28575">
                <a:solidFill>
                  <a:srgbClr val="56378A"/>
                </a:solidFill>
              </a:ln>
            </p:spPr>
            <p:style>
              <a:lnRef idx="1">
                <a:schemeClr val="accent1"/>
              </a:lnRef>
              <a:fillRef idx="0">
                <a:schemeClr val="accent1"/>
              </a:fillRef>
              <a:effectRef idx="0">
                <a:schemeClr val="accent1"/>
              </a:effectRef>
              <a:fontRef idx="minor">
                <a:schemeClr val="tx1"/>
              </a:fontRef>
            </p:style>
          </p:cxnSp>
        </p:grpSp>
        <p:pic>
          <p:nvPicPr>
            <p:cNvPr id="26" name="Picture 2"/>
            <p:cNvPicPr>
              <a:picLocks noChangeAspect="1" noChangeArrowheads="1"/>
            </p:cNvPicPr>
            <p:nvPr/>
          </p:nvPicPr>
          <p:blipFill>
            <a:blip r:embed="rId5" cstate="print"/>
            <a:srcRect/>
            <a:stretch>
              <a:fillRect/>
            </a:stretch>
          </p:blipFill>
          <p:spPr bwMode="auto">
            <a:xfrm>
              <a:off x="5778931" y="3294467"/>
              <a:ext cx="629307" cy="689964"/>
            </a:xfrm>
            <a:prstGeom prst="rect">
              <a:avLst/>
            </a:prstGeom>
            <a:noFill/>
            <a:ln w="9525">
              <a:noFill/>
              <a:miter lim="800000"/>
              <a:headEnd/>
              <a:tailEnd/>
            </a:ln>
          </p:spPr>
        </p:pic>
        <p:pic>
          <p:nvPicPr>
            <p:cNvPr id="27" name="Picture 3"/>
            <p:cNvPicPr>
              <a:picLocks noChangeAspect="1" noChangeArrowheads="1"/>
            </p:cNvPicPr>
            <p:nvPr/>
          </p:nvPicPr>
          <p:blipFill>
            <a:blip r:embed="rId6" cstate="print"/>
            <a:srcRect/>
            <a:stretch>
              <a:fillRect/>
            </a:stretch>
          </p:blipFill>
          <p:spPr bwMode="auto">
            <a:xfrm>
              <a:off x="4435154" y="3294467"/>
              <a:ext cx="674799" cy="689964"/>
            </a:xfrm>
            <a:prstGeom prst="rect">
              <a:avLst/>
            </a:prstGeom>
            <a:noFill/>
            <a:ln w="9525">
              <a:noFill/>
              <a:miter lim="800000"/>
              <a:headEnd/>
              <a:tailEnd/>
            </a:ln>
          </p:spPr>
        </p:pic>
        <p:pic>
          <p:nvPicPr>
            <p:cNvPr id="28" name="Picture 4"/>
            <p:cNvPicPr>
              <a:picLocks noChangeAspect="1" noChangeArrowheads="1"/>
            </p:cNvPicPr>
            <p:nvPr/>
          </p:nvPicPr>
          <p:blipFill>
            <a:blip r:embed="rId7" cstate="print"/>
            <a:srcRect/>
            <a:stretch>
              <a:fillRect/>
            </a:stretch>
          </p:blipFill>
          <p:spPr bwMode="auto">
            <a:xfrm>
              <a:off x="2973654" y="3294467"/>
              <a:ext cx="621725" cy="606562"/>
            </a:xfrm>
            <a:prstGeom prst="rect">
              <a:avLst/>
            </a:prstGeom>
            <a:solidFill>
              <a:srgbClr val="622C61"/>
            </a:solidFill>
            <a:ln w="9525">
              <a:noFill/>
              <a:miter lim="800000"/>
              <a:headEnd/>
              <a:tailEnd/>
            </a:ln>
          </p:spPr>
        </p:pic>
        <p:grpSp>
          <p:nvGrpSpPr>
            <p:cNvPr id="29" name="99 Grupo"/>
            <p:cNvGrpSpPr/>
            <p:nvPr/>
          </p:nvGrpSpPr>
          <p:grpSpPr>
            <a:xfrm>
              <a:off x="2901538" y="4096596"/>
              <a:ext cx="764218" cy="764220"/>
              <a:chOff x="2915816" y="4096596"/>
              <a:chExt cx="764218" cy="764220"/>
            </a:xfrm>
          </p:grpSpPr>
          <p:sp>
            <p:nvSpPr>
              <p:cNvPr id="50" name="49 Elipse"/>
              <p:cNvSpPr/>
              <p:nvPr/>
            </p:nvSpPr>
            <p:spPr>
              <a:xfrm>
                <a:off x="2915816" y="4096596"/>
                <a:ext cx="764218" cy="764220"/>
              </a:xfrm>
              <a:prstGeom prst="ellipse">
                <a:avLst/>
              </a:prstGeom>
              <a:solidFill>
                <a:schemeClr val="bg1">
                  <a:lumMod val="95000"/>
                </a:schemeClr>
              </a:solidFill>
              <a:ln w="76200">
                <a:solidFill>
                  <a:srgbClr val="FFF2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600" b="1" dirty="0">
                  <a:solidFill>
                    <a:srgbClr val="532476"/>
                  </a:solidFill>
                  <a:latin typeface="Helvetica" pitchFamily="34" charset="0"/>
                  <a:cs typeface="Helvetica" pitchFamily="34" charset="0"/>
                </a:endParaRPr>
              </a:p>
            </p:txBody>
          </p:sp>
          <p:sp>
            <p:nvSpPr>
              <p:cNvPr id="51" name="50 CuadroTexto"/>
              <p:cNvSpPr txBox="1"/>
              <p:nvPr/>
            </p:nvSpPr>
            <p:spPr>
              <a:xfrm>
                <a:off x="2931479" y="4309429"/>
                <a:ext cx="732893" cy="338554"/>
              </a:xfrm>
              <a:prstGeom prst="rect">
                <a:avLst/>
              </a:prstGeom>
              <a:noFill/>
            </p:spPr>
            <p:txBody>
              <a:bodyPr wrap="none" rtlCol="0">
                <a:spAutoFit/>
              </a:bodyPr>
              <a:lstStyle/>
              <a:p>
                <a:pPr algn="ctr"/>
                <a:r>
                  <a:rPr lang="es-ES" sz="800" b="1" dirty="0" smtClean="0">
                    <a:solidFill>
                      <a:srgbClr val="532476"/>
                    </a:solidFill>
                    <a:latin typeface="Helvetica" pitchFamily="34" charset="0"/>
                    <a:cs typeface="Helvetica" pitchFamily="34" charset="0"/>
                  </a:rPr>
                  <a:t>CONVENIO</a:t>
                </a:r>
              </a:p>
              <a:p>
                <a:pPr algn="ctr"/>
                <a:r>
                  <a:rPr lang="es-ES" sz="800" b="1" dirty="0" smtClean="0">
                    <a:solidFill>
                      <a:srgbClr val="532476"/>
                    </a:solidFill>
                    <a:latin typeface="Helvetica" pitchFamily="34" charset="0"/>
                    <a:cs typeface="Helvetica" pitchFamily="34" charset="0"/>
                  </a:rPr>
                  <a:t>EMPRESA</a:t>
                </a:r>
                <a:endParaRPr lang="es-CL" sz="800" b="1" dirty="0">
                  <a:solidFill>
                    <a:srgbClr val="532476"/>
                  </a:solidFill>
                  <a:latin typeface="Helvetica" pitchFamily="34" charset="0"/>
                  <a:cs typeface="Helvetica" pitchFamily="34" charset="0"/>
                </a:endParaRPr>
              </a:p>
            </p:txBody>
          </p:sp>
        </p:grpSp>
        <p:grpSp>
          <p:nvGrpSpPr>
            <p:cNvPr id="30" name="100 Grupo"/>
            <p:cNvGrpSpPr/>
            <p:nvPr/>
          </p:nvGrpSpPr>
          <p:grpSpPr>
            <a:xfrm>
              <a:off x="4288696" y="4096596"/>
              <a:ext cx="827471" cy="764220"/>
              <a:chOff x="4288696" y="4096596"/>
              <a:chExt cx="827471" cy="764220"/>
            </a:xfrm>
          </p:grpSpPr>
          <p:sp>
            <p:nvSpPr>
              <p:cNvPr id="48" name="47 Elipse"/>
              <p:cNvSpPr/>
              <p:nvPr/>
            </p:nvSpPr>
            <p:spPr>
              <a:xfrm>
                <a:off x="4320322" y="4096596"/>
                <a:ext cx="764218" cy="764220"/>
              </a:xfrm>
              <a:prstGeom prst="ellipse">
                <a:avLst/>
              </a:prstGeom>
              <a:solidFill>
                <a:schemeClr val="bg1">
                  <a:lumMod val="95000"/>
                </a:schemeClr>
              </a:solidFill>
              <a:ln w="76200">
                <a:solidFill>
                  <a:srgbClr val="FFF2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600" b="1" dirty="0">
                  <a:solidFill>
                    <a:srgbClr val="532476"/>
                  </a:solidFill>
                  <a:latin typeface="Helvetica" pitchFamily="34" charset="0"/>
                  <a:cs typeface="Helvetica" pitchFamily="34" charset="0"/>
                </a:endParaRPr>
              </a:p>
            </p:txBody>
          </p:sp>
          <p:sp>
            <p:nvSpPr>
              <p:cNvPr id="49" name="48 CuadroTexto"/>
              <p:cNvSpPr txBox="1"/>
              <p:nvPr/>
            </p:nvSpPr>
            <p:spPr>
              <a:xfrm>
                <a:off x="4288696" y="4295499"/>
                <a:ext cx="827471" cy="461665"/>
              </a:xfrm>
              <a:prstGeom prst="rect">
                <a:avLst/>
              </a:prstGeom>
              <a:noFill/>
            </p:spPr>
            <p:txBody>
              <a:bodyPr wrap="none" rtlCol="0">
                <a:spAutoFit/>
              </a:bodyPr>
              <a:lstStyle/>
              <a:p>
                <a:pPr algn="ctr"/>
                <a:r>
                  <a:rPr lang="es-ES" sz="800" b="1" dirty="0" smtClean="0">
                    <a:solidFill>
                      <a:srgbClr val="532476"/>
                    </a:solidFill>
                    <a:latin typeface="Helvetica" pitchFamily="34" charset="0"/>
                    <a:cs typeface="Helvetica" pitchFamily="34" charset="0"/>
                  </a:rPr>
                  <a:t>FIRMA PARA</a:t>
                </a:r>
              </a:p>
              <a:p>
                <a:pPr algn="ctr"/>
                <a:r>
                  <a:rPr lang="es-ES" sz="800" b="1" dirty="0" smtClean="0">
                    <a:solidFill>
                      <a:srgbClr val="532476"/>
                    </a:solidFill>
                    <a:latin typeface="Helvetica" pitchFamily="34" charset="0"/>
                    <a:cs typeface="Helvetica" pitchFamily="34" charset="0"/>
                  </a:rPr>
                  <a:t>ÉL Y SUS</a:t>
                </a:r>
              </a:p>
              <a:p>
                <a:pPr algn="ctr"/>
                <a:r>
                  <a:rPr lang="es-ES" sz="800" b="1" dirty="0" smtClean="0">
                    <a:solidFill>
                      <a:srgbClr val="532476"/>
                    </a:solidFill>
                    <a:latin typeface="Helvetica" pitchFamily="34" charset="0"/>
                    <a:cs typeface="Helvetica" pitchFamily="34" charset="0"/>
                  </a:rPr>
                  <a:t>CARGAS</a:t>
                </a:r>
                <a:endParaRPr lang="es-CL" sz="800" b="1" dirty="0">
                  <a:solidFill>
                    <a:srgbClr val="532476"/>
                  </a:solidFill>
                  <a:latin typeface="Helvetica" pitchFamily="34" charset="0"/>
                  <a:cs typeface="Helvetica" pitchFamily="34" charset="0"/>
                </a:endParaRPr>
              </a:p>
            </p:txBody>
          </p:sp>
        </p:grpSp>
        <p:grpSp>
          <p:nvGrpSpPr>
            <p:cNvPr id="31" name="98 Grupo"/>
            <p:cNvGrpSpPr/>
            <p:nvPr/>
          </p:nvGrpSpPr>
          <p:grpSpPr>
            <a:xfrm>
              <a:off x="5686860" y="4096596"/>
              <a:ext cx="792091" cy="764220"/>
              <a:chOff x="5580113" y="4096596"/>
              <a:chExt cx="792091" cy="764220"/>
            </a:xfrm>
          </p:grpSpPr>
          <p:sp>
            <p:nvSpPr>
              <p:cNvPr id="45" name="44 Elipse"/>
              <p:cNvSpPr/>
              <p:nvPr/>
            </p:nvSpPr>
            <p:spPr>
              <a:xfrm>
                <a:off x="5580113" y="4096596"/>
                <a:ext cx="764218" cy="764220"/>
              </a:xfrm>
              <a:prstGeom prst="ellipse">
                <a:avLst/>
              </a:prstGeom>
              <a:solidFill>
                <a:schemeClr val="bg1">
                  <a:lumMod val="95000"/>
                </a:schemeClr>
              </a:solidFill>
              <a:ln w="76200">
                <a:solidFill>
                  <a:srgbClr val="FFF2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600" b="1" dirty="0">
                  <a:solidFill>
                    <a:srgbClr val="532476"/>
                  </a:solidFill>
                  <a:latin typeface="Helvetica" pitchFamily="34" charset="0"/>
                  <a:cs typeface="Helvetica" pitchFamily="34" charset="0"/>
                </a:endParaRPr>
              </a:p>
            </p:txBody>
          </p:sp>
          <p:sp>
            <p:nvSpPr>
              <p:cNvPr id="46" name="45 CuadroTexto"/>
              <p:cNvSpPr txBox="1"/>
              <p:nvPr/>
            </p:nvSpPr>
            <p:spPr>
              <a:xfrm>
                <a:off x="5600967" y="4317953"/>
                <a:ext cx="720069" cy="338554"/>
              </a:xfrm>
              <a:prstGeom prst="rect">
                <a:avLst/>
              </a:prstGeom>
              <a:noFill/>
            </p:spPr>
            <p:txBody>
              <a:bodyPr wrap="none" rtlCol="0">
                <a:spAutoFit/>
              </a:bodyPr>
              <a:lstStyle/>
              <a:p>
                <a:pPr algn="ctr"/>
                <a:r>
                  <a:rPr lang="es-ES" sz="800" b="1" dirty="0" smtClean="0">
                    <a:solidFill>
                      <a:srgbClr val="532476"/>
                    </a:solidFill>
                    <a:latin typeface="Helvetica" pitchFamily="34" charset="0"/>
                    <a:cs typeface="Helvetica" pitchFamily="34" charset="0"/>
                  </a:rPr>
                  <a:t>ATENCIÓN</a:t>
                </a:r>
              </a:p>
              <a:p>
                <a:pPr algn="ctr"/>
                <a:r>
                  <a:rPr lang="es-ES" sz="800" b="1" dirty="0" smtClean="0">
                    <a:solidFill>
                      <a:srgbClr val="532476"/>
                    </a:solidFill>
                    <a:latin typeface="Helvetica" pitchFamily="34" charset="0"/>
                    <a:cs typeface="Helvetica" pitchFamily="34" charset="0"/>
                  </a:rPr>
                  <a:t>DE SALUD</a:t>
                </a:r>
                <a:endParaRPr lang="es-CL" sz="800" b="1" dirty="0">
                  <a:solidFill>
                    <a:srgbClr val="532476"/>
                  </a:solidFill>
                  <a:latin typeface="Helvetica" pitchFamily="34" charset="0"/>
                  <a:cs typeface="Helvetica" pitchFamily="34" charset="0"/>
                </a:endParaRPr>
              </a:p>
            </p:txBody>
          </p:sp>
          <p:pic>
            <p:nvPicPr>
              <p:cNvPr id="47" name="Picture 3" descr="C:\Users\Jaime Ramirez\Desktop\dedo.png"/>
              <p:cNvPicPr>
                <a:picLocks noChangeAspect="1" noChangeArrowheads="1"/>
              </p:cNvPicPr>
              <p:nvPr/>
            </p:nvPicPr>
            <p:blipFill>
              <a:blip r:embed="rId8" cstate="print"/>
              <a:srcRect/>
              <a:stretch>
                <a:fillRect/>
              </a:stretch>
            </p:blipFill>
            <p:spPr bwMode="auto">
              <a:xfrm>
                <a:off x="6142927" y="4102270"/>
                <a:ext cx="229277" cy="289088"/>
              </a:xfrm>
              <a:prstGeom prst="rect">
                <a:avLst/>
              </a:prstGeom>
              <a:noFill/>
            </p:spPr>
          </p:pic>
        </p:grpSp>
        <p:pic>
          <p:nvPicPr>
            <p:cNvPr id="32" name="Picture 6"/>
            <p:cNvPicPr>
              <a:picLocks noChangeAspect="1" noChangeArrowheads="1"/>
            </p:cNvPicPr>
            <p:nvPr/>
          </p:nvPicPr>
          <p:blipFill>
            <a:blip r:embed="rId9" cstate="print"/>
            <a:srcRect/>
            <a:stretch>
              <a:fillRect/>
            </a:stretch>
          </p:blipFill>
          <p:spPr bwMode="auto">
            <a:xfrm>
              <a:off x="4409864" y="5552318"/>
              <a:ext cx="725308" cy="607924"/>
            </a:xfrm>
            <a:prstGeom prst="rect">
              <a:avLst/>
            </a:prstGeom>
            <a:noFill/>
            <a:ln w="9525">
              <a:noFill/>
              <a:miter lim="800000"/>
              <a:headEnd/>
              <a:tailEnd/>
            </a:ln>
          </p:spPr>
        </p:pic>
        <p:cxnSp>
          <p:nvCxnSpPr>
            <p:cNvPr id="33" name="32 Conector recto de flecha"/>
            <p:cNvCxnSpPr/>
            <p:nvPr/>
          </p:nvCxnSpPr>
          <p:spPr>
            <a:xfrm>
              <a:off x="3892009" y="3607891"/>
              <a:ext cx="247189" cy="0"/>
            </a:xfrm>
            <a:prstGeom prst="straightConnector1">
              <a:avLst/>
            </a:prstGeom>
            <a:ln w="28575">
              <a:solidFill>
                <a:srgbClr val="56378A"/>
              </a:solidFill>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p:nvPr/>
          </p:nvCxnSpPr>
          <p:spPr>
            <a:xfrm>
              <a:off x="5313346" y="3607891"/>
              <a:ext cx="247189" cy="0"/>
            </a:xfrm>
            <a:prstGeom prst="straightConnector1">
              <a:avLst/>
            </a:prstGeom>
            <a:ln w="28575">
              <a:solidFill>
                <a:srgbClr val="56378A"/>
              </a:solidFill>
              <a:tailEnd type="arrow"/>
            </a:ln>
          </p:spPr>
          <p:style>
            <a:lnRef idx="1">
              <a:schemeClr val="accent1"/>
            </a:lnRef>
            <a:fillRef idx="0">
              <a:schemeClr val="accent1"/>
            </a:fillRef>
            <a:effectRef idx="0">
              <a:schemeClr val="accent1"/>
            </a:effectRef>
            <a:fontRef idx="minor">
              <a:schemeClr val="tx1"/>
            </a:fontRef>
          </p:style>
        </p:cxnSp>
        <p:cxnSp>
          <p:nvCxnSpPr>
            <p:cNvPr id="35" name="34 Conector recto de flecha"/>
            <p:cNvCxnSpPr/>
            <p:nvPr/>
          </p:nvCxnSpPr>
          <p:spPr>
            <a:xfrm rot="16200000" flipV="1">
              <a:off x="4574399" y="5024817"/>
              <a:ext cx="247189" cy="0"/>
            </a:xfrm>
            <a:prstGeom prst="straightConnector1">
              <a:avLst/>
            </a:prstGeom>
            <a:ln w="28575">
              <a:solidFill>
                <a:srgbClr val="56378A"/>
              </a:solidFill>
              <a:tailEnd type="arrow"/>
            </a:ln>
          </p:spPr>
          <p:style>
            <a:lnRef idx="1">
              <a:schemeClr val="accent1"/>
            </a:lnRef>
            <a:fillRef idx="0">
              <a:schemeClr val="accent1"/>
            </a:fillRef>
            <a:effectRef idx="0">
              <a:schemeClr val="accent1"/>
            </a:effectRef>
            <a:fontRef idx="minor">
              <a:schemeClr val="tx1"/>
            </a:fontRef>
          </p:style>
        </p:cxnSp>
        <p:sp>
          <p:nvSpPr>
            <p:cNvPr id="36" name="35 CuadroTexto"/>
            <p:cNvSpPr txBox="1"/>
            <p:nvPr/>
          </p:nvSpPr>
          <p:spPr>
            <a:xfrm>
              <a:off x="2861258" y="2994796"/>
              <a:ext cx="844779" cy="246221"/>
            </a:xfrm>
            <a:prstGeom prst="rect">
              <a:avLst/>
            </a:prstGeom>
            <a:noFill/>
          </p:spPr>
          <p:txBody>
            <a:bodyPr wrap="square" rtlCol="0">
              <a:spAutoFit/>
            </a:bodyPr>
            <a:lstStyle/>
            <a:p>
              <a:pPr algn="ctr"/>
              <a:r>
                <a:rPr lang="es-ES" sz="1000" b="1" dirty="0" smtClean="0">
                  <a:solidFill>
                    <a:schemeClr val="bg1"/>
                  </a:solidFill>
                  <a:latin typeface="Helvetica" pitchFamily="34" charset="0"/>
                  <a:cs typeface="Helvetica" pitchFamily="34" charset="0"/>
                </a:rPr>
                <a:t>Empleador</a:t>
              </a:r>
              <a:endParaRPr lang="es-CL" sz="1000" b="1" dirty="0">
                <a:solidFill>
                  <a:schemeClr val="bg1"/>
                </a:solidFill>
                <a:latin typeface="Helvetica" pitchFamily="34" charset="0"/>
                <a:cs typeface="Helvetica" pitchFamily="34" charset="0"/>
              </a:endParaRPr>
            </a:p>
          </p:txBody>
        </p:sp>
        <p:sp>
          <p:nvSpPr>
            <p:cNvPr id="37" name="36 CuadroTexto"/>
            <p:cNvSpPr txBox="1"/>
            <p:nvPr/>
          </p:nvSpPr>
          <p:spPr>
            <a:xfrm>
              <a:off x="4265922" y="2994796"/>
              <a:ext cx="866499" cy="246221"/>
            </a:xfrm>
            <a:prstGeom prst="rect">
              <a:avLst/>
            </a:prstGeom>
            <a:noFill/>
          </p:spPr>
          <p:txBody>
            <a:bodyPr wrap="square" rtlCol="0">
              <a:spAutoFit/>
            </a:bodyPr>
            <a:lstStyle/>
            <a:p>
              <a:pPr algn="ctr"/>
              <a:r>
                <a:rPr lang="es-ES" sz="1000" b="1" dirty="0" smtClean="0">
                  <a:solidFill>
                    <a:schemeClr val="bg1"/>
                  </a:solidFill>
                  <a:latin typeface="Helvetica" pitchFamily="34" charset="0"/>
                  <a:cs typeface="Helvetica" pitchFamily="34" charset="0"/>
                </a:rPr>
                <a:t>Trabajador</a:t>
              </a:r>
              <a:endParaRPr lang="es-CL" sz="1000" b="1" dirty="0">
                <a:solidFill>
                  <a:schemeClr val="bg1"/>
                </a:solidFill>
                <a:latin typeface="Helvetica" pitchFamily="34" charset="0"/>
                <a:cs typeface="Helvetica" pitchFamily="34" charset="0"/>
              </a:endParaRPr>
            </a:p>
          </p:txBody>
        </p:sp>
        <p:sp>
          <p:nvSpPr>
            <p:cNvPr id="38" name="37 CuadroTexto"/>
            <p:cNvSpPr txBox="1"/>
            <p:nvPr/>
          </p:nvSpPr>
          <p:spPr>
            <a:xfrm>
              <a:off x="5613376" y="2994796"/>
              <a:ext cx="939058" cy="246221"/>
            </a:xfrm>
            <a:prstGeom prst="rect">
              <a:avLst/>
            </a:prstGeom>
            <a:noFill/>
          </p:spPr>
          <p:txBody>
            <a:bodyPr wrap="square" rtlCol="0">
              <a:spAutoFit/>
            </a:bodyPr>
            <a:lstStyle/>
            <a:p>
              <a:pPr algn="ctr"/>
              <a:r>
                <a:rPr lang="es-ES" sz="1000" b="1" dirty="0" smtClean="0">
                  <a:solidFill>
                    <a:schemeClr val="bg1"/>
                  </a:solidFill>
                  <a:latin typeface="Helvetica" pitchFamily="34" charset="0"/>
                  <a:cs typeface="Helvetica" pitchFamily="34" charset="0"/>
                </a:rPr>
                <a:t>Red I-</a:t>
              </a:r>
              <a:r>
                <a:rPr lang="es-ES" sz="1000" b="1" dirty="0" err="1" smtClean="0">
                  <a:solidFill>
                    <a:schemeClr val="bg1"/>
                  </a:solidFill>
                  <a:latin typeface="Helvetica" pitchFamily="34" charset="0"/>
                  <a:cs typeface="Helvetica" pitchFamily="34" charset="0"/>
                </a:rPr>
                <a:t>Med</a:t>
              </a:r>
              <a:endParaRPr lang="es-CL" sz="1000" b="1" dirty="0">
                <a:solidFill>
                  <a:schemeClr val="bg1"/>
                </a:solidFill>
                <a:latin typeface="Helvetica" pitchFamily="34" charset="0"/>
                <a:cs typeface="Helvetica" pitchFamily="34" charset="0"/>
              </a:endParaRPr>
            </a:p>
          </p:txBody>
        </p:sp>
        <p:sp>
          <p:nvSpPr>
            <p:cNvPr id="39" name="38 CuadroTexto"/>
            <p:cNvSpPr txBox="1"/>
            <p:nvPr/>
          </p:nvSpPr>
          <p:spPr>
            <a:xfrm>
              <a:off x="4120148" y="5165976"/>
              <a:ext cx="1174841" cy="338554"/>
            </a:xfrm>
            <a:prstGeom prst="rect">
              <a:avLst/>
            </a:prstGeom>
            <a:noFill/>
          </p:spPr>
          <p:txBody>
            <a:bodyPr wrap="square" rtlCol="0">
              <a:spAutoFit/>
            </a:bodyPr>
            <a:lstStyle/>
            <a:p>
              <a:pPr algn="ctr"/>
              <a:r>
                <a:rPr lang="es-ES" sz="800" b="1" dirty="0" smtClean="0">
                  <a:solidFill>
                    <a:schemeClr val="bg1"/>
                  </a:solidFill>
                  <a:latin typeface="Helvetica" pitchFamily="34" charset="0"/>
                  <a:cs typeface="Helvetica" pitchFamily="34" charset="0"/>
                </a:rPr>
                <a:t>DESCUENTO</a:t>
              </a:r>
            </a:p>
            <a:p>
              <a:pPr algn="ctr"/>
              <a:r>
                <a:rPr lang="es-ES" sz="800" b="1" dirty="0" smtClean="0">
                  <a:solidFill>
                    <a:schemeClr val="bg1"/>
                  </a:solidFill>
                  <a:latin typeface="Helvetica" pitchFamily="34" charset="0"/>
                  <a:cs typeface="Helvetica" pitchFamily="34" charset="0"/>
                </a:rPr>
                <a:t>POR PLANILLA</a:t>
              </a:r>
            </a:p>
          </p:txBody>
        </p:sp>
        <p:sp>
          <p:nvSpPr>
            <p:cNvPr id="40" name="39 CuadroTexto"/>
            <p:cNvSpPr txBox="1"/>
            <p:nvPr/>
          </p:nvSpPr>
          <p:spPr>
            <a:xfrm>
              <a:off x="3089077" y="2569594"/>
              <a:ext cx="362600" cy="477054"/>
            </a:xfrm>
            <a:prstGeom prst="rect">
              <a:avLst/>
            </a:prstGeom>
            <a:noFill/>
          </p:spPr>
          <p:txBody>
            <a:bodyPr wrap="none" rtlCol="0">
              <a:spAutoFit/>
            </a:bodyPr>
            <a:lstStyle/>
            <a:p>
              <a:r>
                <a:rPr lang="es-ES" sz="2500" b="1" dirty="0" smtClean="0">
                  <a:solidFill>
                    <a:srgbClr val="56378A"/>
                  </a:solidFill>
                  <a:latin typeface="Helvetica" pitchFamily="34" charset="0"/>
                  <a:cs typeface="Helvetica" pitchFamily="34" charset="0"/>
                </a:rPr>
                <a:t>1</a:t>
              </a:r>
              <a:endParaRPr lang="es-CL" sz="2500" b="1" dirty="0">
                <a:solidFill>
                  <a:srgbClr val="56378A"/>
                </a:solidFill>
                <a:latin typeface="Helvetica" pitchFamily="34" charset="0"/>
                <a:cs typeface="Helvetica" pitchFamily="34" charset="0"/>
              </a:endParaRPr>
            </a:p>
          </p:txBody>
        </p:sp>
        <p:sp>
          <p:nvSpPr>
            <p:cNvPr id="41" name="40 CuadroTexto"/>
            <p:cNvSpPr txBox="1"/>
            <p:nvPr/>
          </p:nvSpPr>
          <p:spPr>
            <a:xfrm>
              <a:off x="4512705" y="2569594"/>
              <a:ext cx="362600" cy="477054"/>
            </a:xfrm>
            <a:prstGeom prst="rect">
              <a:avLst/>
            </a:prstGeom>
            <a:noFill/>
          </p:spPr>
          <p:txBody>
            <a:bodyPr wrap="none" rtlCol="0">
              <a:spAutoFit/>
            </a:bodyPr>
            <a:lstStyle/>
            <a:p>
              <a:r>
                <a:rPr lang="es-ES" sz="2500" b="1" dirty="0" smtClean="0">
                  <a:solidFill>
                    <a:srgbClr val="56378A"/>
                  </a:solidFill>
                  <a:latin typeface="Helvetica" pitchFamily="34" charset="0"/>
                  <a:cs typeface="Helvetica" pitchFamily="34" charset="0"/>
                </a:rPr>
                <a:t>2</a:t>
              </a:r>
              <a:endParaRPr lang="es-CL" sz="2500" b="1" dirty="0">
                <a:solidFill>
                  <a:srgbClr val="56378A"/>
                </a:solidFill>
                <a:latin typeface="Helvetica" pitchFamily="34" charset="0"/>
                <a:cs typeface="Helvetica" pitchFamily="34" charset="0"/>
              </a:endParaRPr>
            </a:p>
          </p:txBody>
        </p:sp>
        <p:sp>
          <p:nvSpPr>
            <p:cNvPr id="42" name="41 CuadroTexto"/>
            <p:cNvSpPr txBox="1"/>
            <p:nvPr/>
          </p:nvSpPr>
          <p:spPr>
            <a:xfrm>
              <a:off x="5915497" y="2569594"/>
              <a:ext cx="362600" cy="477054"/>
            </a:xfrm>
            <a:prstGeom prst="rect">
              <a:avLst/>
            </a:prstGeom>
            <a:noFill/>
          </p:spPr>
          <p:txBody>
            <a:bodyPr wrap="none" rtlCol="0">
              <a:spAutoFit/>
            </a:bodyPr>
            <a:lstStyle/>
            <a:p>
              <a:r>
                <a:rPr lang="es-ES" sz="2500" b="1" dirty="0" smtClean="0">
                  <a:solidFill>
                    <a:srgbClr val="56378A"/>
                  </a:solidFill>
                  <a:latin typeface="Helvetica" pitchFamily="34" charset="0"/>
                  <a:cs typeface="Helvetica" pitchFamily="34" charset="0"/>
                </a:rPr>
                <a:t>3</a:t>
              </a:r>
              <a:endParaRPr lang="es-CL" sz="2500" b="1" dirty="0">
                <a:solidFill>
                  <a:srgbClr val="56378A"/>
                </a:solidFill>
                <a:latin typeface="Helvetica" pitchFamily="34" charset="0"/>
                <a:cs typeface="Helvetica" pitchFamily="34" charset="0"/>
              </a:endParaRPr>
            </a:p>
          </p:txBody>
        </p:sp>
        <p:sp>
          <p:nvSpPr>
            <p:cNvPr id="43" name="42 Rectángulo redondeado"/>
            <p:cNvSpPr/>
            <p:nvPr/>
          </p:nvSpPr>
          <p:spPr>
            <a:xfrm>
              <a:off x="4113431" y="6243091"/>
              <a:ext cx="1216750" cy="360222"/>
            </a:xfrm>
            <a:prstGeom prst="roundRect">
              <a:avLst>
                <a:gd name="adj" fmla="val 50000"/>
              </a:avLst>
            </a:prstGeom>
            <a:solidFill>
              <a:srgbClr val="56378A">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43 CuadroTexto"/>
            <p:cNvSpPr txBox="1"/>
            <p:nvPr/>
          </p:nvSpPr>
          <p:spPr>
            <a:xfrm>
              <a:off x="4282423" y="6255492"/>
              <a:ext cx="878767" cy="338554"/>
            </a:xfrm>
            <a:prstGeom prst="rect">
              <a:avLst/>
            </a:prstGeom>
            <a:noFill/>
          </p:spPr>
          <p:txBody>
            <a:bodyPr wrap="none" rtlCol="0">
              <a:spAutoFit/>
            </a:bodyPr>
            <a:lstStyle/>
            <a:p>
              <a:pPr algn="ctr"/>
              <a:r>
                <a:rPr lang="es-ES" sz="800" b="1" dirty="0" smtClean="0">
                  <a:solidFill>
                    <a:schemeClr val="bg1"/>
                  </a:solidFill>
                  <a:latin typeface="Helvetica" pitchFamily="34" charset="0"/>
                  <a:cs typeface="Helvetica" pitchFamily="34" charset="0"/>
                </a:rPr>
                <a:t>DESCUENTO</a:t>
              </a:r>
            </a:p>
            <a:p>
              <a:pPr algn="ctr"/>
              <a:r>
                <a:rPr lang="es-ES" sz="800" b="1" dirty="0" smtClean="0">
                  <a:solidFill>
                    <a:schemeClr val="bg1"/>
                  </a:solidFill>
                  <a:latin typeface="Helvetica" pitchFamily="34" charset="0"/>
                  <a:cs typeface="Helvetica" pitchFamily="34" charset="0"/>
                </a:rPr>
                <a:t>AUTOMÁTICO</a:t>
              </a:r>
              <a:endParaRPr lang="es-CL" sz="800" b="1" dirty="0">
                <a:solidFill>
                  <a:schemeClr val="bg1"/>
                </a:solidFill>
                <a:latin typeface="Helvetica" pitchFamily="34" charset="0"/>
                <a:cs typeface="Helvetica" pitchFamily="34" charset="0"/>
              </a:endParaRPr>
            </a:p>
          </p:txBody>
        </p:sp>
      </p:grpSp>
      <p:sp>
        <p:nvSpPr>
          <p:cNvPr id="57" name="56 CuadroTexto"/>
          <p:cNvSpPr txBox="1"/>
          <p:nvPr/>
        </p:nvSpPr>
        <p:spPr>
          <a:xfrm>
            <a:off x="7308304" y="6309320"/>
            <a:ext cx="1725152" cy="276999"/>
          </a:xfrm>
          <a:prstGeom prst="rect">
            <a:avLst/>
          </a:prstGeom>
          <a:noFill/>
        </p:spPr>
        <p:txBody>
          <a:bodyPr wrap="none" rtlCol="0">
            <a:spAutoFit/>
          </a:bodyPr>
          <a:lstStyle/>
          <a:p>
            <a:pPr algn="r"/>
            <a:r>
              <a:rPr lang="es-CL" sz="1200" b="1" dirty="0" smtClean="0">
                <a:solidFill>
                  <a:srgbClr val="868686"/>
                </a:solidFill>
                <a:latin typeface="Helvetica" pitchFamily="2" charset="0"/>
              </a:rPr>
              <a:t>Convenio Empleador</a:t>
            </a:r>
            <a:endParaRPr lang="es-CL" sz="1200" b="1" dirty="0">
              <a:solidFill>
                <a:srgbClr val="868686"/>
              </a:solidFill>
              <a:latin typeface="Helvetica" pitchFamily="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descr="final-98.png"/>
          <p:cNvPicPr>
            <a:picLocks noChangeAspect="1"/>
          </p:cNvPicPr>
          <p:nvPr/>
        </p:nvPicPr>
        <p:blipFill>
          <a:blip r:embed="rId2" cstate="print"/>
          <a:stretch>
            <a:fillRect/>
          </a:stretch>
        </p:blipFill>
        <p:spPr>
          <a:xfrm>
            <a:off x="5998624" y="3501008"/>
            <a:ext cx="3145376" cy="3356992"/>
          </a:xfrm>
          <a:prstGeom prst="rect">
            <a:avLst/>
          </a:prstGeom>
        </p:spPr>
      </p:pic>
      <p:pic>
        <p:nvPicPr>
          <p:cNvPr id="5" name="4 Imagen" descr="logo-89.png"/>
          <p:cNvPicPr>
            <a:picLocks noChangeAspect="1"/>
          </p:cNvPicPr>
          <p:nvPr/>
        </p:nvPicPr>
        <p:blipFill>
          <a:blip r:embed="rId3" cstate="print"/>
          <a:stretch>
            <a:fillRect/>
          </a:stretch>
        </p:blipFill>
        <p:spPr>
          <a:xfrm>
            <a:off x="2627784" y="2830624"/>
            <a:ext cx="797833" cy="1196752"/>
          </a:xfrm>
          <a:prstGeom prst="rect">
            <a:avLst/>
          </a:prstGeom>
        </p:spPr>
      </p:pic>
      <p:sp>
        <p:nvSpPr>
          <p:cNvPr id="8" name="7 CuadroTexto"/>
          <p:cNvSpPr txBox="1"/>
          <p:nvPr/>
        </p:nvSpPr>
        <p:spPr>
          <a:xfrm>
            <a:off x="3707904" y="3105835"/>
            <a:ext cx="1532792" cy="646331"/>
          </a:xfrm>
          <a:prstGeom prst="rect">
            <a:avLst/>
          </a:prstGeom>
          <a:noFill/>
        </p:spPr>
        <p:txBody>
          <a:bodyPr wrap="none" rtlCol="0">
            <a:spAutoFit/>
          </a:bodyPr>
          <a:lstStyle/>
          <a:p>
            <a:r>
              <a:rPr lang="es-CL" sz="1200" dirty="0" smtClean="0">
                <a:solidFill>
                  <a:srgbClr val="868686"/>
                </a:solidFill>
                <a:latin typeface="Helvetica" pitchFamily="2" charset="0"/>
              </a:rPr>
              <a:t>www.i-med.cl</a:t>
            </a:r>
          </a:p>
          <a:p>
            <a:r>
              <a:rPr lang="es-CL" sz="1200" dirty="0" smtClean="0">
                <a:solidFill>
                  <a:srgbClr val="868686"/>
                </a:solidFill>
                <a:latin typeface="Helvetica" pitchFamily="2" charset="0"/>
              </a:rPr>
              <a:t>comercial@i-med.cl</a:t>
            </a:r>
          </a:p>
          <a:p>
            <a:r>
              <a:rPr lang="es-CL" sz="1200" dirty="0" smtClean="0">
                <a:solidFill>
                  <a:srgbClr val="868686"/>
                </a:solidFill>
                <a:latin typeface="Helvetica" pitchFamily="2" charset="0"/>
              </a:rPr>
              <a:t>+562 2714 9500</a:t>
            </a:r>
            <a:endParaRPr lang="es-CL" sz="1200" dirty="0">
              <a:solidFill>
                <a:srgbClr val="868686"/>
              </a:solidFill>
              <a:latin typeface="Helvetica" pitchFamily="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1409</TotalTime>
  <Words>176</Words>
  <Application>Microsoft Office PowerPoint</Application>
  <PresentationFormat>Presentación en pantalla (4:3)</PresentationFormat>
  <Paragraphs>55</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Tema de Office</vt:lpstr>
      <vt:lpstr>Diapositiva 1</vt:lpstr>
      <vt:lpstr>Diapositiva 2</vt:lpstr>
      <vt:lpstr>Diapositiva 3</vt:lpstr>
      <vt:lpstr>Diapositiva 4</vt:lpstr>
      <vt:lpstr>Diapositiva 5</vt:lpstr>
      <vt:lpstr>Diapositiva 6</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Andrea Campos</dc:creator>
  <cp:lastModifiedBy>Felipe Urrea</cp:lastModifiedBy>
  <cp:revision>98</cp:revision>
  <dcterms:created xsi:type="dcterms:W3CDTF">2013-05-14T21:26:56Z</dcterms:created>
  <dcterms:modified xsi:type="dcterms:W3CDTF">2014-07-28T22:16:10Z</dcterms:modified>
</cp:coreProperties>
</file>