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4" r:id="rId4"/>
    <p:sldId id="266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800"/>
    <a:srgbClr val="868686"/>
    <a:srgbClr val="009C96"/>
    <a:srgbClr val="009B95"/>
    <a:srgbClr val="F5F5F5"/>
    <a:srgbClr val="6BBBDB"/>
    <a:srgbClr val="96CFE5"/>
    <a:srgbClr val="4FFFF7"/>
    <a:srgbClr val="53565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320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CC68-4273-40D0-803B-22955BD370F1}" type="datetimeFigureOut">
              <a:rPr lang="en-US" smtClean="0"/>
              <a:pPr/>
              <a:t>8/5/2014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4B90-72E4-4C92-AF1D-CA5A0EB6A28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CC68-4273-40D0-803B-22955BD370F1}" type="datetimeFigureOut">
              <a:rPr lang="en-US" smtClean="0"/>
              <a:pPr/>
              <a:t>8/5/2014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4B90-72E4-4C92-AF1D-CA5A0EB6A28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CC68-4273-40D0-803B-22955BD370F1}" type="datetimeFigureOut">
              <a:rPr lang="en-US" smtClean="0"/>
              <a:pPr/>
              <a:t>8/5/2014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4B90-72E4-4C92-AF1D-CA5A0EB6A28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CC68-4273-40D0-803B-22955BD370F1}" type="datetimeFigureOut">
              <a:rPr lang="en-US" smtClean="0"/>
              <a:pPr/>
              <a:t>8/5/2014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4B90-72E4-4C92-AF1D-CA5A0EB6A28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CC68-4273-40D0-803B-22955BD370F1}" type="datetimeFigureOut">
              <a:rPr lang="en-US" smtClean="0"/>
              <a:pPr/>
              <a:t>8/5/2014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4B90-72E4-4C92-AF1D-CA5A0EB6A28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CC68-4273-40D0-803B-22955BD370F1}" type="datetimeFigureOut">
              <a:rPr lang="en-US" smtClean="0"/>
              <a:pPr/>
              <a:t>8/5/2014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4B90-72E4-4C92-AF1D-CA5A0EB6A28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CC68-4273-40D0-803B-22955BD370F1}" type="datetimeFigureOut">
              <a:rPr lang="en-US" smtClean="0"/>
              <a:pPr/>
              <a:t>8/5/2014</a:t>
            </a:fld>
            <a:endParaRPr lang="en-U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4B90-72E4-4C92-AF1D-CA5A0EB6A28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CC68-4273-40D0-803B-22955BD370F1}" type="datetimeFigureOut">
              <a:rPr lang="en-US" smtClean="0"/>
              <a:pPr/>
              <a:t>8/5/2014</a:t>
            </a:fld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4B90-72E4-4C92-AF1D-CA5A0EB6A28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CC68-4273-40D0-803B-22955BD370F1}" type="datetimeFigureOut">
              <a:rPr lang="en-US" smtClean="0"/>
              <a:pPr/>
              <a:t>8/5/2014</a:t>
            </a:fld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4B90-72E4-4C92-AF1D-CA5A0EB6A28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CC68-4273-40D0-803B-22955BD370F1}" type="datetimeFigureOut">
              <a:rPr lang="en-US" smtClean="0"/>
              <a:pPr/>
              <a:t>8/5/2014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4B90-72E4-4C92-AF1D-CA5A0EB6A28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CC68-4273-40D0-803B-22955BD370F1}" type="datetimeFigureOut">
              <a:rPr lang="en-US" smtClean="0"/>
              <a:pPr/>
              <a:t>8/5/2014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4B90-72E4-4C92-AF1D-CA5A0EB6A28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4CC68-4273-40D0-803B-22955BD370F1}" type="datetimeFigureOut">
              <a:rPr lang="en-US" smtClean="0"/>
              <a:pPr/>
              <a:t>8/5/2014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44B90-72E4-4C92-AF1D-CA5A0EB6A28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 descr="01-9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3968" y="1628790"/>
            <a:ext cx="4570160" cy="5184586"/>
          </a:xfrm>
          <a:prstGeom prst="rect">
            <a:avLst/>
          </a:prstGeom>
        </p:spPr>
      </p:pic>
      <p:pic>
        <p:nvPicPr>
          <p:cNvPr id="5" name="4 Imagen" descr="logo-8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2639" y="0"/>
            <a:ext cx="797833" cy="1196752"/>
          </a:xfrm>
          <a:prstGeom prst="rect">
            <a:avLst/>
          </a:prstGeom>
        </p:spPr>
      </p:pic>
      <p:pic>
        <p:nvPicPr>
          <p:cNvPr id="7" name="6 Imagen" descr="mujer-9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5277" y="2780929"/>
            <a:ext cx="4156723" cy="1705322"/>
          </a:xfrm>
          <a:prstGeom prst="rect">
            <a:avLst/>
          </a:prstGeom>
        </p:spPr>
      </p:pic>
      <p:sp>
        <p:nvSpPr>
          <p:cNvPr id="8" name="CuadroTexto 8"/>
          <p:cNvSpPr txBox="1"/>
          <p:nvPr/>
        </p:nvSpPr>
        <p:spPr>
          <a:xfrm>
            <a:off x="4788024" y="3153162"/>
            <a:ext cx="2030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000" b="1" dirty="0" smtClean="0">
                <a:solidFill>
                  <a:schemeClr val="bg1"/>
                </a:solidFill>
                <a:latin typeface="Helvetica Neue" pitchFamily="2"/>
                <a:cs typeface="Helvetica"/>
              </a:rPr>
              <a:t>Facturación</a:t>
            </a:r>
          </a:p>
          <a:p>
            <a:pPr algn="ctr"/>
            <a:r>
              <a:rPr lang="es-ES" sz="2000" b="1" dirty="0" smtClean="0">
                <a:solidFill>
                  <a:schemeClr val="bg1"/>
                </a:solidFill>
                <a:latin typeface="Helvetica Neue" pitchFamily="2"/>
                <a:cs typeface="Helvetica"/>
              </a:rPr>
              <a:t>Automática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012160" y="4077072"/>
            <a:ext cx="2030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es-ES" sz="2000" b="1" dirty="0" smtClean="0">
                <a:solidFill>
                  <a:schemeClr val="bg1"/>
                </a:solidFill>
                <a:latin typeface="Helvetica" pitchFamily="2" charset="0"/>
                <a:cs typeface="Helvetica"/>
              </a:rPr>
              <a:t>INNOVANDO</a:t>
            </a:r>
          </a:p>
          <a:p>
            <a:pPr algn="ctr"/>
            <a:r>
              <a:rPr lang="es-ES" sz="1200" dirty="0" smtClean="0">
                <a:solidFill>
                  <a:schemeClr val="bg1"/>
                </a:solidFill>
                <a:latin typeface="Helvetica Neue" pitchFamily="2"/>
                <a:cs typeface="Helvetica"/>
              </a:rPr>
              <a:t>DESDE EL AÑO 2003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logo-8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0"/>
            <a:ext cx="605812" cy="908720"/>
          </a:xfrm>
          <a:prstGeom prst="rect">
            <a:avLst/>
          </a:prstGeom>
        </p:spPr>
      </p:pic>
      <p:pic>
        <p:nvPicPr>
          <p:cNvPr id="6" name="5 Imagen" descr="footer-9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6599075"/>
            <a:ext cx="8784976" cy="84308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107504" y="630932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 smtClean="0">
                <a:solidFill>
                  <a:srgbClr val="868686"/>
                </a:solidFill>
                <a:latin typeface="Helvetica" pitchFamily="2" charset="0"/>
              </a:rPr>
              <a:t>www.i-med.cl</a:t>
            </a:r>
            <a:endParaRPr lang="es-CL" sz="1200" b="1" dirty="0">
              <a:solidFill>
                <a:srgbClr val="868686"/>
              </a:solidFill>
              <a:latin typeface="Helvetica" pitchFamily="2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971600" y="3429000"/>
            <a:ext cx="6192688" cy="1800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 	</a:t>
            </a:r>
            <a:endParaRPr lang="es-CL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187624" y="2823319"/>
            <a:ext cx="3708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 smtClean="0">
                <a:solidFill>
                  <a:srgbClr val="F39800"/>
                </a:solidFill>
                <a:latin typeface="Helvetica Neue" pitchFamily="2"/>
              </a:rPr>
              <a:t>Facturación Automática</a:t>
            </a:r>
            <a:endParaRPr lang="es-CL" sz="2400" b="1" dirty="0">
              <a:solidFill>
                <a:srgbClr val="F39800"/>
              </a:solidFill>
              <a:latin typeface="Helvetica Neue" pitchFamily="2"/>
            </a:endParaRPr>
          </a:p>
        </p:txBody>
      </p:sp>
      <p:sp>
        <p:nvSpPr>
          <p:cNvPr id="13" name="CuadroTexto 14"/>
          <p:cNvSpPr txBox="1"/>
          <p:nvPr/>
        </p:nvSpPr>
        <p:spPr>
          <a:xfrm>
            <a:off x="1187624" y="3501008"/>
            <a:ext cx="3816424" cy="178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>
                <a:solidFill>
                  <a:srgbClr val="868686"/>
                </a:solidFill>
                <a:latin typeface="Helvetica" pitchFamily="34" charset="0"/>
                <a:cs typeface="Helvetica" pitchFamily="34" charset="0"/>
              </a:rPr>
              <a:t>Automatiza  la cobranza de bonos electrónicos a </a:t>
            </a:r>
            <a:r>
              <a:rPr lang="es-CL" sz="1200" dirty="0" err="1" smtClean="0">
                <a:solidFill>
                  <a:srgbClr val="868686"/>
                </a:solidFill>
                <a:latin typeface="Helvetica" pitchFamily="34" charset="0"/>
                <a:cs typeface="Helvetica" pitchFamily="34" charset="0"/>
              </a:rPr>
              <a:t>Isapres</a:t>
            </a:r>
            <a:r>
              <a:rPr lang="es-CL" sz="1200" dirty="0" smtClean="0">
                <a:solidFill>
                  <a:srgbClr val="868686"/>
                </a:solidFill>
                <a:latin typeface="Helvetica" pitchFamily="34" charset="0"/>
                <a:cs typeface="Helvetica" pitchFamily="34" charset="0"/>
              </a:rPr>
              <a:t> y </a:t>
            </a:r>
            <a:r>
              <a:rPr lang="es-CL" sz="1200" dirty="0" err="1" smtClean="0">
                <a:solidFill>
                  <a:srgbClr val="868686"/>
                </a:solidFill>
                <a:latin typeface="Helvetica" pitchFamily="34" charset="0"/>
                <a:cs typeface="Helvetica" pitchFamily="34" charset="0"/>
              </a:rPr>
              <a:t>Fonasa</a:t>
            </a:r>
            <a:r>
              <a:rPr lang="es-CL" sz="1200" dirty="0" smtClean="0">
                <a:solidFill>
                  <a:srgbClr val="868686"/>
                </a:solidFill>
                <a:latin typeface="Helvetica" pitchFamily="34" charset="0"/>
                <a:cs typeface="Helvetica" pitchFamily="34" charset="0"/>
              </a:rPr>
              <a:t>. </a:t>
            </a:r>
          </a:p>
          <a:p>
            <a:r>
              <a:rPr lang="es-CL" sz="1200" dirty="0" smtClean="0">
                <a:solidFill>
                  <a:srgbClr val="868686"/>
                </a:solidFill>
                <a:latin typeface="Helvetica" pitchFamily="34" charset="0"/>
                <a:cs typeface="Helvetica" pitchFamily="34" charset="0"/>
              </a:rPr>
              <a:t>Con la emisión automática de la liquidación de bonos y facturas electrónicas, el pago será depositado en la cuenta corriente del prestador, ahorrando costos, respaldando documentos tributarios, disminuyendo errores administrativos y acelerando los procesos contables</a:t>
            </a:r>
          </a:p>
          <a:p>
            <a:pPr>
              <a:lnSpc>
                <a:spcPts val="1900"/>
              </a:lnSpc>
            </a:pPr>
            <a:endParaRPr lang="es-ES" sz="1200" dirty="0">
              <a:solidFill>
                <a:srgbClr val="868686"/>
              </a:solidFill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14" name="13 Imagen" descr="02-9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8064" y="1577592"/>
            <a:ext cx="3480529" cy="3291568"/>
          </a:xfrm>
          <a:prstGeom prst="rect">
            <a:avLst/>
          </a:prstGeom>
        </p:spPr>
      </p:pic>
      <p:sp>
        <p:nvSpPr>
          <p:cNvPr id="12" name="11 CuadroTexto"/>
          <p:cNvSpPr txBox="1"/>
          <p:nvPr/>
        </p:nvSpPr>
        <p:spPr>
          <a:xfrm>
            <a:off x="7092280" y="6309320"/>
            <a:ext cx="1936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L" sz="1200" b="1" dirty="0" smtClean="0">
                <a:solidFill>
                  <a:srgbClr val="868686"/>
                </a:solidFill>
                <a:latin typeface="Helvetica" pitchFamily="2" charset="0"/>
              </a:rPr>
              <a:t>Facturación Automática</a:t>
            </a:r>
            <a:endParaRPr lang="es-CL" sz="1200" b="1" dirty="0">
              <a:solidFill>
                <a:srgbClr val="868686"/>
              </a:solidFill>
              <a:latin typeface="Helvetic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footer-9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6599075"/>
            <a:ext cx="8784976" cy="84308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07504" y="630932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 smtClean="0">
                <a:solidFill>
                  <a:srgbClr val="868686"/>
                </a:solidFill>
                <a:latin typeface="Helvetica" pitchFamily="2" charset="0"/>
              </a:rPr>
              <a:t>www.i-med.cl</a:t>
            </a:r>
            <a:endParaRPr lang="es-CL" sz="1200" b="1" dirty="0">
              <a:solidFill>
                <a:srgbClr val="868686"/>
              </a:solidFill>
              <a:latin typeface="Helvetica" pitchFamily="2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275856" y="0"/>
            <a:ext cx="5868144" cy="6597352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6 CuadroTexto"/>
          <p:cNvSpPr txBox="1"/>
          <p:nvPr/>
        </p:nvSpPr>
        <p:spPr>
          <a:xfrm>
            <a:off x="251520" y="1124744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 smtClean="0">
                <a:solidFill>
                  <a:srgbClr val="F39800"/>
                </a:solidFill>
                <a:latin typeface="Helvetica Neue" pitchFamily="2"/>
              </a:rPr>
              <a:t>Beneficios</a:t>
            </a:r>
            <a:endParaRPr lang="es-CL" sz="2400" b="1" dirty="0">
              <a:solidFill>
                <a:srgbClr val="F39800"/>
              </a:solidFill>
              <a:latin typeface="Helvetica Neue" pitchFamily="2"/>
            </a:endParaRPr>
          </a:p>
        </p:txBody>
      </p:sp>
      <p:sp>
        <p:nvSpPr>
          <p:cNvPr id="12" name="CuadroTexto 12"/>
          <p:cNvSpPr txBox="1"/>
          <p:nvPr/>
        </p:nvSpPr>
        <p:spPr>
          <a:xfrm>
            <a:off x="4067944" y="1905506"/>
            <a:ext cx="50760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err="1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Beneficios</a:t>
            </a:r>
            <a:r>
              <a:rPr lang="en-US" sz="1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administrativos</a:t>
            </a:r>
            <a:endParaRPr lang="en-US" sz="1200" b="1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 Disminución de errores de facturación afecta o exenta por prestaciones (configuración inicial).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 Respaldo de documentos tributarios electrónicos.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 Información en línea del estado de la cobranza, liquidaciones y pagos.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 Acelera los procesos de registro contable y cierres mensuales.</a:t>
            </a:r>
          </a:p>
          <a:p>
            <a:pPr>
              <a:lnSpc>
                <a:spcPct val="150000"/>
              </a:lnSpc>
            </a:pPr>
            <a:endParaRPr lang="es-ES" sz="1200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b="1" dirty="0" err="1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Beneficios</a:t>
            </a:r>
            <a:r>
              <a:rPr lang="en-US" sz="1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económicos</a:t>
            </a:r>
            <a:endParaRPr lang="en-US" sz="1200" b="1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 Ahorro de costo por cobranza.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 Mayor liquidez.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 Cobranza y pago según periodicidad del prestador.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7092280" y="6309320"/>
            <a:ext cx="1936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L" sz="1200" b="1" dirty="0" smtClean="0">
                <a:solidFill>
                  <a:schemeClr val="bg1"/>
                </a:solidFill>
                <a:latin typeface="Helvetica" pitchFamily="2" charset="0"/>
              </a:rPr>
              <a:t>Facturación Automática</a:t>
            </a:r>
            <a:endParaRPr lang="es-CL" sz="12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pic>
        <p:nvPicPr>
          <p:cNvPr id="10" name="9 Imagen" descr="logo-8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0"/>
            <a:ext cx="605812" cy="908720"/>
          </a:xfrm>
          <a:prstGeom prst="rect">
            <a:avLst/>
          </a:prstGeom>
        </p:spPr>
      </p:pic>
      <p:pic>
        <p:nvPicPr>
          <p:cNvPr id="2" name="Picture 2" descr="C:\Users\Felipe Urrea\Desktop\2014\Presentaciones\Brochure\Brochure-Servicios\08 Facturacion Automatica\03-9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7496" y="1916832"/>
            <a:ext cx="3413430" cy="3384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108 Imagen" descr="04-9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0312" y="1556792"/>
            <a:ext cx="1133762" cy="859465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" name="1 Imagen" descr="footer-9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6599075"/>
            <a:ext cx="8784976" cy="84308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107504" y="630932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 smtClean="0">
                <a:solidFill>
                  <a:srgbClr val="868686"/>
                </a:solidFill>
                <a:latin typeface="Helvetica" pitchFamily="2" charset="0"/>
              </a:rPr>
              <a:t>www.i-med.cl</a:t>
            </a:r>
            <a:endParaRPr lang="es-CL" sz="1200" b="1" dirty="0">
              <a:solidFill>
                <a:srgbClr val="868686"/>
              </a:solidFill>
              <a:latin typeface="Helvetica" pitchFamily="2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23528" y="260648"/>
            <a:ext cx="3624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b="1" dirty="0" smtClean="0">
                <a:solidFill>
                  <a:schemeClr val="bg1"/>
                </a:solidFill>
                <a:latin typeface="Helvetica Neue" pitchFamily="2"/>
              </a:rPr>
              <a:t>¿Cómo funciona?</a:t>
            </a:r>
            <a:endParaRPr lang="es-CL" sz="3200" b="1" dirty="0">
              <a:solidFill>
                <a:schemeClr val="bg1"/>
              </a:solidFill>
              <a:latin typeface="Helvetica Neue" pitchFamily="2"/>
            </a:endParaRPr>
          </a:p>
        </p:txBody>
      </p:sp>
      <p:pic>
        <p:nvPicPr>
          <p:cNvPr id="6" name="Picture 3" descr="C:\Users\Felipe Urrea\Desktop\2014\Presentaciones\Brochure\Cuenta Medica Electronica\logo02-9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87481" y="332656"/>
            <a:ext cx="688975" cy="1036638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</a:ln>
        </p:spPr>
      </p:pic>
      <p:sp>
        <p:nvSpPr>
          <p:cNvPr id="58" name="57 CuadroTexto"/>
          <p:cNvSpPr txBox="1"/>
          <p:nvPr/>
        </p:nvSpPr>
        <p:spPr>
          <a:xfrm>
            <a:off x="7092280" y="6309320"/>
            <a:ext cx="1936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L" sz="1200" b="1" dirty="0" smtClean="0">
                <a:solidFill>
                  <a:srgbClr val="868686"/>
                </a:solidFill>
                <a:latin typeface="Helvetica" pitchFamily="2" charset="0"/>
              </a:rPr>
              <a:t>Facturación Automática</a:t>
            </a:r>
            <a:endParaRPr lang="es-CL" sz="1200" b="1" dirty="0">
              <a:solidFill>
                <a:srgbClr val="868686"/>
              </a:solidFill>
              <a:latin typeface="Helvetica" pitchFamily="2" charset="0"/>
            </a:endParaRPr>
          </a:p>
        </p:txBody>
      </p:sp>
      <p:grpSp>
        <p:nvGrpSpPr>
          <p:cNvPr id="7" name="146 Grupo"/>
          <p:cNvGrpSpPr/>
          <p:nvPr/>
        </p:nvGrpSpPr>
        <p:grpSpPr>
          <a:xfrm>
            <a:off x="1136080" y="2267180"/>
            <a:ext cx="6531663" cy="3745502"/>
            <a:chOff x="62967" y="2810039"/>
            <a:chExt cx="6531663" cy="3745502"/>
          </a:xfrm>
        </p:grpSpPr>
        <p:sp>
          <p:nvSpPr>
            <p:cNvPr id="67" name="66 Elipse"/>
            <p:cNvSpPr/>
            <p:nvPr/>
          </p:nvSpPr>
          <p:spPr bwMode="auto">
            <a:xfrm>
              <a:off x="350380" y="2810039"/>
              <a:ext cx="858568" cy="858567"/>
            </a:xfrm>
            <a:prstGeom prst="ellipse">
              <a:avLst/>
            </a:prstGeom>
            <a:solidFill>
              <a:srgbClr val="F39800">
                <a:alpha val="25000"/>
              </a:srgbClr>
            </a:solidFill>
            <a:ln w="889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" name="67 Elipse"/>
            <p:cNvSpPr/>
            <p:nvPr/>
          </p:nvSpPr>
          <p:spPr bwMode="auto">
            <a:xfrm>
              <a:off x="423248" y="2882906"/>
              <a:ext cx="712832" cy="712832"/>
            </a:xfrm>
            <a:prstGeom prst="ellipse">
              <a:avLst/>
            </a:prstGeom>
            <a:solidFill>
              <a:srgbClr val="F39800"/>
            </a:solidFill>
            <a:ln w="889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5" name="TextBox 30"/>
            <p:cNvSpPr txBox="1">
              <a:spLocks noChangeArrowheads="1"/>
            </p:cNvSpPr>
            <p:nvPr/>
          </p:nvSpPr>
          <p:spPr bwMode="auto">
            <a:xfrm>
              <a:off x="62967" y="3678266"/>
              <a:ext cx="143340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 b="1" dirty="0" err="1" smtClean="0">
                  <a:solidFill>
                    <a:srgbClr val="F39800"/>
                  </a:solidFill>
                  <a:latin typeface="Helvetica" pitchFamily="34" charset="0"/>
                  <a:cs typeface="Helvetica" pitchFamily="34" charset="0"/>
                </a:rPr>
                <a:t>Prestador</a:t>
              </a:r>
              <a:endParaRPr lang="en-US" sz="800" b="1" dirty="0" smtClean="0">
                <a:solidFill>
                  <a:srgbClr val="F39800"/>
                </a:solidFill>
                <a:latin typeface="Helvetica" pitchFamily="34" charset="0"/>
                <a:cs typeface="Helvetica" pitchFamily="34" charset="0"/>
              </a:endParaRPr>
            </a:p>
            <a:p>
              <a:pPr algn="ctr" eaLnBrk="1" hangingPunct="1"/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Firma </a:t>
              </a:r>
              <a:r>
                <a:rPr lang="en-US" sz="800" dirty="0" err="1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mandato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 </a:t>
              </a:r>
              <a:r>
                <a:rPr lang="en-US" sz="800" dirty="0" err="1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para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 </a:t>
              </a:r>
              <a:r>
                <a:rPr lang="en-US" sz="800" dirty="0" err="1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que</a:t>
              </a:r>
              <a:endParaRPr lang="en-US" sz="800" dirty="0" smtClean="0">
                <a:solidFill>
                  <a:schemeClr val="bg1">
                    <a:lumMod val="50000"/>
                  </a:schemeClr>
                </a:solidFill>
                <a:latin typeface="Helvetica" pitchFamily="34" charset="0"/>
                <a:cs typeface="Helvetica" pitchFamily="34" charset="0"/>
              </a:endParaRPr>
            </a:p>
            <a:p>
              <a:pPr algn="ctr" eaLnBrk="1" hangingPunct="1"/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I-Med </a:t>
              </a:r>
              <a:r>
                <a:rPr lang="en-US" sz="800" dirty="0" err="1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emita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 </a:t>
              </a:r>
              <a:r>
                <a:rPr lang="en-US" sz="800" dirty="0" err="1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factura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 / </a:t>
              </a:r>
              <a:r>
                <a:rPr lang="en-US" sz="800" dirty="0" err="1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boleta</a:t>
              </a:r>
              <a:endParaRPr lang="en-US" sz="800" dirty="0" smtClean="0">
                <a:solidFill>
                  <a:schemeClr val="bg1">
                    <a:lumMod val="50000"/>
                  </a:schemeClr>
                </a:solidFill>
                <a:latin typeface="Helvetica" pitchFamily="34" charset="0"/>
                <a:cs typeface="Helvetica" pitchFamily="34" charset="0"/>
              </a:endParaRPr>
            </a:p>
            <a:p>
              <a:pPr algn="ctr" eaLnBrk="1" hangingPunct="1"/>
              <a:r>
                <a:rPr lang="en-US" sz="800" dirty="0" err="1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por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 </a:t>
              </a:r>
              <a:r>
                <a:rPr lang="en-US" sz="800" dirty="0" err="1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su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 </a:t>
              </a:r>
              <a:r>
                <a:rPr lang="en-US" sz="800" dirty="0" err="1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cuenta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.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Helvetica" pitchFamily="34" charset="0"/>
                <a:cs typeface="Helvetica" pitchFamily="34" charset="0"/>
              </a:endParaRPr>
            </a:p>
          </p:txBody>
        </p:sp>
        <p:pic>
          <p:nvPicPr>
            <p:cNvPr id="79" name="78 Imagen" descr="manos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8357" y="2999041"/>
              <a:ext cx="324689" cy="493334"/>
            </a:xfrm>
            <a:prstGeom prst="rect">
              <a:avLst/>
            </a:prstGeom>
          </p:spPr>
        </p:pic>
        <p:sp>
          <p:nvSpPr>
            <p:cNvPr id="86" name="85 Elipse"/>
            <p:cNvSpPr/>
            <p:nvPr/>
          </p:nvSpPr>
          <p:spPr bwMode="auto">
            <a:xfrm>
              <a:off x="2139904" y="2810039"/>
              <a:ext cx="858568" cy="858567"/>
            </a:xfrm>
            <a:prstGeom prst="ellipse">
              <a:avLst/>
            </a:prstGeom>
            <a:solidFill>
              <a:srgbClr val="F39800">
                <a:alpha val="25000"/>
              </a:srgbClr>
            </a:solidFill>
            <a:ln w="889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7" name="86 Elipse"/>
            <p:cNvSpPr/>
            <p:nvPr/>
          </p:nvSpPr>
          <p:spPr bwMode="auto">
            <a:xfrm>
              <a:off x="2212772" y="2882906"/>
              <a:ext cx="712832" cy="712832"/>
            </a:xfrm>
            <a:prstGeom prst="ellipse">
              <a:avLst/>
            </a:prstGeom>
            <a:solidFill>
              <a:srgbClr val="F39800"/>
            </a:solidFill>
            <a:ln w="889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4" name="TextBox 30"/>
            <p:cNvSpPr txBox="1">
              <a:spLocks noChangeArrowheads="1"/>
            </p:cNvSpPr>
            <p:nvPr/>
          </p:nvSpPr>
          <p:spPr bwMode="auto">
            <a:xfrm>
              <a:off x="1920621" y="3678266"/>
              <a:ext cx="129715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 b="1" dirty="0" smtClean="0">
                  <a:solidFill>
                    <a:srgbClr val="F39800"/>
                  </a:solidFill>
                  <a:latin typeface="Helvetica" pitchFamily="34" charset="0"/>
                  <a:cs typeface="Helvetica" pitchFamily="34" charset="0"/>
                </a:rPr>
                <a:t>I-Med</a:t>
              </a:r>
            </a:p>
            <a:p>
              <a:pPr algn="ctr" eaLnBrk="1" hangingPunct="1"/>
              <a:r>
                <a:rPr lang="en-US" sz="800" dirty="0" err="1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Realiza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 la </a:t>
              </a:r>
              <a:r>
                <a:rPr lang="en-US" sz="800" dirty="0" err="1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liquidación</a:t>
              </a:r>
              <a:endParaRPr lang="en-US" sz="800" dirty="0" smtClean="0">
                <a:solidFill>
                  <a:schemeClr val="bg1">
                    <a:lumMod val="50000"/>
                  </a:schemeClr>
                </a:solidFill>
                <a:latin typeface="Helvetica" pitchFamily="34" charset="0"/>
                <a:cs typeface="Helvetica" pitchFamily="34" charset="0"/>
              </a:endParaRPr>
            </a:p>
            <a:p>
              <a:pPr algn="ctr" eaLnBrk="1" hangingPunct="1"/>
              <a:r>
                <a:rPr lang="en-US" sz="800" dirty="0" err="1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electrónica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 de </a:t>
              </a:r>
              <a:r>
                <a:rPr lang="en-US" sz="800" dirty="0" err="1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bonos</a:t>
              </a:r>
              <a:endParaRPr lang="en-US" sz="800" dirty="0" smtClean="0">
                <a:solidFill>
                  <a:schemeClr val="bg1">
                    <a:lumMod val="50000"/>
                  </a:schemeClr>
                </a:solidFill>
                <a:latin typeface="Helvetica" pitchFamily="34" charset="0"/>
                <a:cs typeface="Helvetica" pitchFamily="34" charset="0"/>
              </a:endParaRPr>
            </a:p>
            <a:p>
              <a:pPr algn="ctr" eaLnBrk="1" hangingPunct="1"/>
              <a:r>
                <a:rPr lang="en-US" sz="800" dirty="0" err="1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emitidos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, la </a:t>
              </a:r>
              <a:r>
                <a:rPr lang="en-US" sz="800" dirty="0" err="1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periodicidad</a:t>
              </a:r>
              <a:endParaRPr lang="en-US" sz="800" dirty="0" smtClean="0">
                <a:solidFill>
                  <a:schemeClr val="bg1">
                    <a:lumMod val="50000"/>
                  </a:schemeClr>
                </a:solidFill>
                <a:latin typeface="Helvetica" pitchFamily="34" charset="0"/>
                <a:cs typeface="Helvetica" pitchFamily="34" charset="0"/>
              </a:endParaRPr>
            </a:p>
            <a:p>
              <a:pPr algn="ctr" eaLnBrk="1" hangingPunct="1"/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de </a:t>
              </a:r>
              <a:r>
                <a:rPr lang="en-US" sz="800" dirty="0" err="1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pagos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 la </a:t>
              </a:r>
              <a:r>
                <a:rPr lang="en-US" sz="800" dirty="0" err="1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elige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 </a:t>
              </a:r>
              <a:r>
                <a:rPr lang="en-US" sz="800" dirty="0" err="1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usted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.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Helvetica" pitchFamily="34" charset="0"/>
                <a:cs typeface="Helvetica" pitchFamily="34" charset="0"/>
              </a:endParaRPr>
            </a:p>
          </p:txBody>
        </p:sp>
        <p:pic>
          <p:nvPicPr>
            <p:cNvPr id="108" name="107 Imagen" descr="icon05-12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19497" y="2999041"/>
              <a:ext cx="542499" cy="475450"/>
            </a:xfrm>
            <a:prstGeom prst="rect">
              <a:avLst/>
            </a:prstGeom>
          </p:spPr>
        </p:pic>
        <p:sp>
          <p:nvSpPr>
            <p:cNvPr id="110" name="109 Elipse"/>
            <p:cNvSpPr/>
            <p:nvPr/>
          </p:nvSpPr>
          <p:spPr bwMode="auto">
            <a:xfrm>
              <a:off x="3895187" y="2810039"/>
              <a:ext cx="858568" cy="858567"/>
            </a:xfrm>
            <a:prstGeom prst="ellipse">
              <a:avLst/>
            </a:prstGeom>
            <a:solidFill>
              <a:srgbClr val="F39800">
                <a:alpha val="25000"/>
              </a:srgbClr>
            </a:solidFill>
            <a:ln w="889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1" name="110 Elipse"/>
            <p:cNvSpPr/>
            <p:nvPr/>
          </p:nvSpPr>
          <p:spPr bwMode="auto">
            <a:xfrm>
              <a:off x="3968055" y="2882906"/>
              <a:ext cx="712832" cy="712832"/>
            </a:xfrm>
            <a:prstGeom prst="ellipse">
              <a:avLst/>
            </a:prstGeom>
            <a:solidFill>
              <a:srgbClr val="F39800"/>
            </a:solidFill>
            <a:ln w="889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2" name="TextBox 30"/>
            <p:cNvSpPr txBox="1">
              <a:spLocks noChangeArrowheads="1"/>
            </p:cNvSpPr>
            <p:nvPr/>
          </p:nvSpPr>
          <p:spPr bwMode="auto">
            <a:xfrm>
              <a:off x="3747240" y="3678266"/>
              <a:ext cx="115448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 b="1" dirty="0" smtClean="0">
                  <a:solidFill>
                    <a:srgbClr val="F39800"/>
                  </a:solidFill>
                  <a:latin typeface="Helvetica" pitchFamily="34" charset="0"/>
                  <a:cs typeface="Helvetica" pitchFamily="34" charset="0"/>
                </a:rPr>
                <a:t>I-Med</a:t>
              </a:r>
            </a:p>
            <a:p>
              <a:pPr algn="ctr" eaLnBrk="1" hangingPunct="1"/>
              <a:r>
                <a:rPr lang="en-US" sz="800" dirty="0" err="1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Emite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 </a:t>
              </a:r>
              <a:r>
                <a:rPr lang="en-US" sz="800" dirty="0" err="1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factura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 / </a:t>
              </a:r>
              <a:r>
                <a:rPr lang="en-US" sz="800" dirty="0" err="1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boleta</a:t>
              </a:r>
              <a:endParaRPr lang="en-US" sz="800" dirty="0" smtClean="0">
                <a:solidFill>
                  <a:schemeClr val="bg1">
                    <a:lumMod val="50000"/>
                  </a:schemeClr>
                </a:solidFill>
                <a:latin typeface="Helvetica" pitchFamily="34" charset="0"/>
                <a:cs typeface="Helvetica" pitchFamily="34" charset="0"/>
              </a:endParaRPr>
            </a:p>
            <a:p>
              <a:pPr algn="ctr" eaLnBrk="1" hangingPunct="1"/>
              <a:r>
                <a:rPr lang="en-US" sz="800" dirty="0" err="1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electrónica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.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Helvetica" pitchFamily="34" charset="0"/>
                <a:cs typeface="Helvetica" pitchFamily="34" charset="0"/>
              </a:endParaRPr>
            </a:p>
          </p:txBody>
        </p:sp>
        <p:pic>
          <p:nvPicPr>
            <p:cNvPr id="114" name="113 Imagen" descr="logoimedchico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79242" y="3014428"/>
              <a:ext cx="502729" cy="477947"/>
            </a:xfrm>
            <a:prstGeom prst="rect">
              <a:avLst/>
            </a:prstGeom>
          </p:spPr>
        </p:pic>
        <p:sp>
          <p:nvSpPr>
            <p:cNvPr id="115" name="114 Elipse"/>
            <p:cNvSpPr/>
            <p:nvPr/>
          </p:nvSpPr>
          <p:spPr bwMode="auto">
            <a:xfrm>
              <a:off x="5659428" y="2810039"/>
              <a:ext cx="858568" cy="858567"/>
            </a:xfrm>
            <a:prstGeom prst="ellipse">
              <a:avLst/>
            </a:prstGeom>
            <a:solidFill>
              <a:srgbClr val="F39800">
                <a:alpha val="25000"/>
              </a:srgbClr>
            </a:solidFill>
            <a:ln w="889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6" name="115 Elipse"/>
            <p:cNvSpPr/>
            <p:nvPr/>
          </p:nvSpPr>
          <p:spPr bwMode="auto">
            <a:xfrm>
              <a:off x="5732296" y="2882906"/>
              <a:ext cx="712832" cy="712832"/>
            </a:xfrm>
            <a:prstGeom prst="ellipse">
              <a:avLst/>
            </a:prstGeom>
            <a:solidFill>
              <a:srgbClr val="F39800"/>
            </a:solidFill>
            <a:ln w="889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7" name="TextBox 30"/>
            <p:cNvSpPr txBox="1">
              <a:spLocks noChangeArrowheads="1"/>
            </p:cNvSpPr>
            <p:nvPr/>
          </p:nvSpPr>
          <p:spPr bwMode="auto">
            <a:xfrm>
              <a:off x="5582815" y="3678266"/>
              <a:ext cx="101181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 b="1" dirty="0" err="1" smtClean="0">
                  <a:solidFill>
                    <a:srgbClr val="F39800"/>
                  </a:solidFill>
                  <a:latin typeface="Helvetica" pitchFamily="34" charset="0"/>
                  <a:cs typeface="Helvetica" pitchFamily="34" charset="0"/>
                </a:rPr>
                <a:t>Financiadores</a:t>
              </a:r>
              <a:endParaRPr lang="en-US" sz="800" b="1" dirty="0" smtClean="0">
                <a:solidFill>
                  <a:srgbClr val="F39800"/>
                </a:solidFill>
                <a:latin typeface="Helvetica" pitchFamily="34" charset="0"/>
                <a:cs typeface="Helvetica" pitchFamily="34" charset="0"/>
              </a:endParaRPr>
            </a:p>
            <a:p>
              <a:pPr algn="ctr" eaLnBrk="1" hangingPunct="1"/>
              <a:r>
                <a:rPr lang="en-US" sz="800" dirty="0" err="1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Revisa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 y </a:t>
              </a:r>
              <a:r>
                <a:rPr lang="en-US" sz="800" dirty="0" err="1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aprueba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.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Helvetica" pitchFamily="34" charset="0"/>
                <a:cs typeface="Helvetica" pitchFamily="34" charset="0"/>
              </a:endParaRPr>
            </a:p>
          </p:txBody>
        </p:sp>
        <p:pic>
          <p:nvPicPr>
            <p:cNvPr id="119" name="118 Imagen" descr="compu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59512" y="3054113"/>
              <a:ext cx="456586" cy="393609"/>
            </a:xfrm>
            <a:prstGeom prst="rect">
              <a:avLst/>
            </a:prstGeom>
          </p:spPr>
        </p:pic>
        <p:cxnSp>
          <p:nvCxnSpPr>
            <p:cNvPr id="121" name="120 Conector recto de flecha"/>
            <p:cNvCxnSpPr/>
            <p:nvPr/>
          </p:nvCxnSpPr>
          <p:spPr>
            <a:xfrm>
              <a:off x="1464952" y="3252083"/>
              <a:ext cx="397128" cy="0"/>
            </a:xfrm>
            <a:prstGeom prst="straightConnector1">
              <a:avLst/>
            </a:prstGeom>
            <a:ln>
              <a:solidFill>
                <a:srgbClr val="F398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125 Conector recto de flecha"/>
            <p:cNvCxnSpPr/>
            <p:nvPr/>
          </p:nvCxnSpPr>
          <p:spPr>
            <a:xfrm>
              <a:off x="3257684" y="3252083"/>
              <a:ext cx="397128" cy="0"/>
            </a:xfrm>
            <a:prstGeom prst="straightConnector1">
              <a:avLst/>
            </a:prstGeom>
            <a:ln>
              <a:solidFill>
                <a:srgbClr val="F398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126 Conector recto de flecha"/>
            <p:cNvCxnSpPr/>
            <p:nvPr/>
          </p:nvCxnSpPr>
          <p:spPr>
            <a:xfrm>
              <a:off x="5039387" y="3252083"/>
              <a:ext cx="397128" cy="0"/>
            </a:xfrm>
            <a:prstGeom prst="straightConnector1">
              <a:avLst/>
            </a:prstGeom>
            <a:ln>
              <a:solidFill>
                <a:srgbClr val="F398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130 Conector recto de flecha"/>
            <p:cNvCxnSpPr/>
            <p:nvPr/>
          </p:nvCxnSpPr>
          <p:spPr>
            <a:xfrm flipH="1">
              <a:off x="4901722" y="5479869"/>
              <a:ext cx="879657" cy="0"/>
            </a:xfrm>
            <a:prstGeom prst="straightConnector1">
              <a:avLst/>
            </a:prstGeom>
            <a:ln>
              <a:solidFill>
                <a:srgbClr val="F398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132 Conector recto"/>
            <p:cNvCxnSpPr/>
            <p:nvPr/>
          </p:nvCxnSpPr>
          <p:spPr>
            <a:xfrm>
              <a:off x="6093562" y="4087477"/>
              <a:ext cx="0" cy="1274565"/>
            </a:xfrm>
            <a:prstGeom prst="line">
              <a:avLst/>
            </a:prstGeom>
            <a:ln>
              <a:solidFill>
                <a:srgbClr val="F39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30"/>
            <p:cNvSpPr txBox="1">
              <a:spLocks noChangeArrowheads="1"/>
            </p:cNvSpPr>
            <p:nvPr/>
          </p:nvSpPr>
          <p:spPr bwMode="auto">
            <a:xfrm>
              <a:off x="5781543" y="5362042"/>
              <a:ext cx="43152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 b="1" dirty="0" err="1" smtClean="0">
                  <a:solidFill>
                    <a:srgbClr val="F39800"/>
                  </a:solidFill>
                  <a:latin typeface="Helvetica" pitchFamily="34" charset="0"/>
                  <a:cs typeface="Helvetica" pitchFamily="34" charset="0"/>
                </a:rPr>
                <a:t>Paga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136" name="135 Elipse"/>
            <p:cNvSpPr/>
            <p:nvPr/>
          </p:nvSpPr>
          <p:spPr bwMode="auto">
            <a:xfrm>
              <a:off x="3895187" y="4979428"/>
              <a:ext cx="858568" cy="858567"/>
            </a:xfrm>
            <a:prstGeom prst="ellipse">
              <a:avLst/>
            </a:prstGeom>
            <a:solidFill>
              <a:srgbClr val="F39800">
                <a:alpha val="25000"/>
              </a:srgbClr>
            </a:solidFill>
            <a:ln w="889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7" name="136 Elipse"/>
            <p:cNvSpPr/>
            <p:nvPr/>
          </p:nvSpPr>
          <p:spPr bwMode="auto">
            <a:xfrm>
              <a:off x="3968055" y="5052295"/>
              <a:ext cx="712832" cy="712832"/>
            </a:xfrm>
            <a:prstGeom prst="ellipse">
              <a:avLst/>
            </a:prstGeom>
            <a:solidFill>
              <a:srgbClr val="F39800"/>
            </a:solidFill>
            <a:ln w="889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8" name="TextBox 30"/>
            <p:cNvSpPr txBox="1">
              <a:spLocks noChangeArrowheads="1"/>
            </p:cNvSpPr>
            <p:nvPr/>
          </p:nvSpPr>
          <p:spPr bwMode="auto">
            <a:xfrm>
              <a:off x="3731215" y="5847655"/>
              <a:ext cx="118654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 b="1" dirty="0" smtClean="0">
                  <a:solidFill>
                    <a:srgbClr val="F39800"/>
                  </a:solidFill>
                  <a:latin typeface="Helvetica" pitchFamily="34" charset="0"/>
                  <a:cs typeface="Helvetica" pitchFamily="34" charset="0"/>
                </a:rPr>
                <a:t>I-Med</a:t>
              </a:r>
            </a:p>
            <a:p>
              <a:pPr algn="ctr" eaLnBrk="1" hangingPunct="1"/>
              <a:r>
                <a:rPr lang="en-US" sz="800" dirty="0" err="1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Recibe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 y </a:t>
              </a:r>
              <a:r>
                <a:rPr lang="en-US" sz="800" dirty="0" err="1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paga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 al</a:t>
              </a:r>
            </a:p>
            <a:p>
              <a:pPr algn="ctr" eaLnBrk="1" hangingPunct="1"/>
              <a:r>
                <a:rPr lang="en-US" sz="800" dirty="0" err="1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prestador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, de </a:t>
              </a:r>
              <a:r>
                <a:rPr lang="en-US" sz="800" dirty="0" err="1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acuerdo</a:t>
              </a:r>
              <a:endParaRPr lang="en-US" sz="800" dirty="0" smtClean="0">
                <a:solidFill>
                  <a:schemeClr val="bg1">
                    <a:lumMod val="50000"/>
                  </a:schemeClr>
                </a:solidFill>
                <a:latin typeface="Helvetica" pitchFamily="34" charset="0"/>
                <a:cs typeface="Helvetica" pitchFamily="34" charset="0"/>
              </a:endParaRPr>
            </a:p>
            <a:p>
              <a:pPr algn="ctr" eaLnBrk="1" hangingPunct="1"/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al </a:t>
              </a:r>
              <a:r>
                <a:rPr lang="en-US" sz="800" dirty="0" err="1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contrato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 </a:t>
              </a:r>
              <a:r>
                <a:rPr lang="en-US" sz="800" dirty="0" err="1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que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 </a:t>
              </a:r>
              <a:r>
                <a:rPr lang="en-US" sz="800" dirty="0" err="1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tiene</a:t>
              </a:r>
              <a:endParaRPr lang="en-US" sz="800" dirty="0" smtClean="0">
                <a:solidFill>
                  <a:schemeClr val="bg1">
                    <a:lumMod val="50000"/>
                  </a:schemeClr>
                </a:solidFill>
                <a:latin typeface="Helvetica" pitchFamily="34" charset="0"/>
                <a:cs typeface="Helvetica" pitchFamily="34" charset="0"/>
              </a:endParaRPr>
            </a:p>
            <a:p>
              <a:pPr algn="ctr" eaLnBrk="1" hangingPunct="1"/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la </a:t>
              </a:r>
              <a:r>
                <a:rPr lang="en-US" sz="800" dirty="0" err="1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Isapre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Helvetica" pitchFamily="34" charset="0"/>
                <a:cs typeface="Helvetica" pitchFamily="34" charset="0"/>
              </a:endParaRPr>
            </a:p>
          </p:txBody>
        </p:sp>
        <p:cxnSp>
          <p:nvCxnSpPr>
            <p:cNvPr id="141" name="140 Conector recto de flecha"/>
            <p:cNvCxnSpPr/>
            <p:nvPr/>
          </p:nvCxnSpPr>
          <p:spPr>
            <a:xfrm flipH="1">
              <a:off x="1372943" y="5479869"/>
              <a:ext cx="2324571" cy="0"/>
            </a:xfrm>
            <a:prstGeom prst="straightConnector1">
              <a:avLst/>
            </a:prstGeom>
            <a:ln>
              <a:solidFill>
                <a:srgbClr val="F398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142 Elipse"/>
            <p:cNvSpPr/>
            <p:nvPr/>
          </p:nvSpPr>
          <p:spPr bwMode="auto">
            <a:xfrm>
              <a:off x="350380" y="4979428"/>
              <a:ext cx="858568" cy="858567"/>
            </a:xfrm>
            <a:prstGeom prst="ellipse">
              <a:avLst/>
            </a:prstGeom>
            <a:solidFill>
              <a:srgbClr val="F39800">
                <a:alpha val="25000"/>
              </a:srgbClr>
            </a:solidFill>
            <a:ln w="889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4" name="143 Elipse"/>
            <p:cNvSpPr/>
            <p:nvPr/>
          </p:nvSpPr>
          <p:spPr bwMode="auto">
            <a:xfrm>
              <a:off x="423248" y="5052295"/>
              <a:ext cx="712832" cy="712832"/>
            </a:xfrm>
            <a:prstGeom prst="ellipse">
              <a:avLst/>
            </a:prstGeom>
            <a:solidFill>
              <a:srgbClr val="F39800"/>
            </a:solidFill>
            <a:ln w="889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5" name="TextBox 30"/>
            <p:cNvSpPr txBox="1">
              <a:spLocks noChangeArrowheads="1"/>
            </p:cNvSpPr>
            <p:nvPr/>
          </p:nvSpPr>
          <p:spPr bwMode="auto">
            <a:xfrm>
              <a:off x="186400" y="5847655"/>
              <a:ext cx="118654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 b="1" dirty="0" err="1" smtClean="0">
                  <a:solidFill>
                    <a:srgbClr val="F39800"/>
                  </a:solidFill>
                  <a:latin typeface="Helvetica" pitchFamily="34" charset="0"/>
                  <a:cs typeface="Helvetica" pitchFamily="34" charset="0"/>
                </a:rPr>
                <a:t>Prestador</a:t>
              </a:r>
              <a:endParaRPr lang="en-US" sz="800" b="1" dirty="0" smtClean="0">
                <a:solidFill>
                  <a:srgbClr val="F39800"/>
                </a:solidFill>
                <a:latin typeface="Helvetica" pitchFamily="34" charset="0"/>
                <a:cs typeface="Helvetica" pitchFamily="34" charset="0"/>
              </a:endParaRPr>
            </a:p>
            <a:p>
              <a:pPr algn="ctr" eaLnBrk="1" hangingPunct="1"/>
              <a:r>
                <a:rPr lang="en-US" sz="800" dirty="0" err="1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Visualización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 de</a:t>
              </a:r>
            </a:p>
            <a:p>
              <a:pPr algn="ctr" eaLnBrk="1" hangingPunct="1"/>
              <a:r>
                <a:rPr lang="en-US" sz="800" dirty="0" err="1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liquidaciones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 en lineal</a:t>
              </a:r>
            </a:p>
            <a:p>
              <a:pPr algn="ctr" eaLnBrk="1" hangingPunct="1"/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Helvetica" pitchFamily="34" charset="0"/>
                  <a:cs typeface="Helvetica" pitchFamily="34" charset="0"/>
                </a:rPr>
                <a:t>www.i-med.cl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148" name="TextBox 30"/>
            <p:cNvSpPr txBox="1">
              <a:spLocks noChangeArrowheads="1"/>
            </p:cNvSpPr>
            <p:nvPr/>
          </p:nvSpPr>
          <p:spPr bwMode="auto">
            <a:xfrm>
              <a:off x="1941161" y="5362042"/>
              <a:ext cx="1481496" cy="215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 b="1" dirty="0" err="1" smtClean="0">
                  <a:solidFill>
                    <a:srgbClr val="F39800"/>
                  </a:solidFill>
                  <a:latin typeface="Helvetica" pitchFamily="34" charset="0"/>
                  <a:cs typeface="Helvetica" pitchFamily="34" charset="0"/>
                </a:rPr>
                <a:t>Deposita</a:t>
              </a:r>
              <a:r>
                <a:rPr lang="en-US" sz="800" b="1" dirty="0" smtClean="0">
                  <a:solidFill>
                    <a:srgbClr val="F39800"/>
                  </a:solidFill>
                  <a:latin typeface="Helvetica" pitchFamily="34" charset="0"/>
                  <a:cs typeface="Helvetica" pitchFamily="34" charset="0"/>
                </a:rPr>
                <a:t> </a:t>
              </a:r>
              <a:r>
                <a:rPr lang="en-US" sz="800" b="1" dirty="0" err="1" smtClean="0">
                  <a:solidFill>
                    <a:srgbClr val="F39800"/>
                  </a:solidFill>
                  <a:latin typeface="Helvetica" pitchFamily="34" charset="0"/>
                  <a:cs typeface="Helvetica" pitchFamily="34" charset="0"/>
                </a:rPr>
                <a:t>Cuenta</a:t>
              </a:r>
              <a:r>
                <a:rPr lang="en-US" sz="800" b="1" dirty="0" smtClean="0">
                  <a:solidFill>
                    <a:srgbClr val="F39800"/>
                  </a:solidFill>
                  <a:latin typeface="Helvetica" pitchFamily="34" charset="0"/>
                  <a:cs typeface="Helvetica" pitchFamily="34" charset="0"/>
                </a:rPr>
                <a:t> </a:t>
              </a:r>
              <a:r>
                <a:rPr lang="en-US" sz="800" b="1" dirty="0" err="1" smtClean="0">
                  <a:solidFill>
                    <a:srgbClr val="F39800"/>
                  </a:solidFill>
                  <a:latin typeface="Helvetica" pitchFamily="34" charset="0"/>
                  <a:cs typeface="Helvetica" pitchFamily="34" charset="0"/>
                </a:rPr>
                <a:t>Corriente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Helvetica" pitchFamily="34" charset="0"/>
                <a:cs typeface="Helvetica" pitchFamily="34" charset="0"/>
              </a:endParaRPr>
            </a:p>
          </p:txBody>
        </p:sp>
      </p:grpSp>
      <p:pic>
        <p:nvPicPr>
          <p:cNvPr id="149" name="148 Imagen" descr="money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69607" y="4637015"/>
            <a:ext cx="424470" cy="449368"/>
          </a:xfrm>
          <a:prstGeom prst="rect">
            <a:avLst/>
          </a:prstGeom>
        </p:spPr>
      </p:pic>
      <p:pic>
        <p:nvPicPr>
          <p:cNvPr id="150" name="149 Imagen" descr="compu02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91247" y="4673047"/>
            <a:ext cx="509798" cy="439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 descr="final-9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2160" y="3515456"/>
            <a:ext cx="3131839" cy="3342544"/>
          </a:xfrm>
          <a:prstGeom prst="rect">
            <a:avLst/>
          </a:prstGeom>
        </p:spPr>
      </p:pic>
      <p:pic>
        <p:nvPicPr>
          <p:cNvPr id="5" name="4 Imagen" descr="logo-8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7784" y="2830624"/>
            <a:ext cx="797833" cy="1196752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3707904" y="3105835"/>
            <a:ext cx="1532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 smtClean="0">
                <a:solidFill>
                  <a:srgbClr val="868686"/>
                </a:solidFill>
                <a:latin typeface="Helvetica" pitchFamily="2" charset="0"/>
              </a:rPr>
              <a:t>www.i-med.cl</a:t>
            </a:r>
          </a:p>
          <a:p>
            <a:r>
              <a:rPr lang="es-CL" sz="1200" dirty="0" smtClean="0">
                <a:solidFill>
                  <a:srgbClr val="868686"/>
                </a:solidFill>
                <a:latin typeface="Helvetica" pitchFamily="2" charset="0"/>
              </a:rPr>
              <a:t>comercial@i-med.cl</a:t>
            </a:r>
          </a:p>
          <a:p>
            <a:r>
              <a:rPr lang="es-CL" sz="1200" dirty="0" smtClean="0">
                <a:solidFill>
                  <a:srgbClr val="868686"/>
                </a:solidFill>
                <a:latin typeface="Helvetica" pitchFamily="2" charset="0"/>
              </a:rPr>
              <a:t>+562 2714 9500</a:t>
            </a:r>
            <a:endParaRPr lang="es-CL" sz="1200" dirty="0">
              <a:solidFill>
                <a:srgbClr val="868686"/>
              </a:solidFill>
              <a:latin typeface="Helvetic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220</Words>
  <Application>Microsoft Office PowerPoint</Application>
  <PresentationFormat>Presentación en pantalla (4:3)</PresentationFormat>
  <Paragraphs>54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Diapositiva 1</vt:lpstr>
      <vt:lpstr>Diapositiva 2</vt:lpstr>
      <vt:lpstr>Diapositiva 3</vt:lpstr>
      <vt:lpstr>Diapositiva 4</vt:lpstr>
      <vt:lpstr>Diapositiva 5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Andrea Campos</dc:creator>
  <cp:lastModifiedBy>Felipe Urrea</cp:lastModifiedBy>
  <cp:revision>86</cp:revision>
  <dcterms:created xsi:type="dcterms:W3CDTF">2013-05-14T21:26:56Z</dcterms:created>
  <dcterms:modified xsi:type="dcterms:W3CDTF">2014-08-05T16:23:40Z</dcterms:modified>
</cp:coreProperties>
</file>