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9" r:id="rId2"/>
    <p:sldId id="330" r:id="rId3"/>
    <p:sldId id="331" r:id="rId4"/>
    <p:sldId id="341" r:id="rId5"/>
    <p:sldId id="339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3565A"/>
    <a:srgbClr val="007DDC"/>
    <a:srgbClr val="0098DC"/>
    <a:srgbClr val="868686"/>
    <a:srgbClr val="E4348B"/>
    <a:srgbClr val="7DBA00"/>
    <a:srgbClr val="8DBA1F"/>
    <a:srgbClr val="00AE40"/>
    <a:srgbClr val="5637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93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20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0014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8406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4398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0333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632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387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3593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828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0966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762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963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294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2639" y="0"/>
            <a:ext cx="797833" cy="1196752"/>
          </a:xfrm>
          <a:prstGeom prst="rect">
            <a:avLst/>
          </a:prstGeom>
        </p:spPr>
      </p:pic>
      <p:pic>
        <p:nvPicPr>
          <p:cNvPr id="7" name="6 Imagen" descr="mujer-9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277" y="2780929"/>
            <a:ext cx="4156723" cy="1705322"/>
          </a:xfrm>
          <a:prstGeom prst="rect">
            <a:avLst/>
          </a:prstGeom>
        </p:spPr>
      </p:pic>
      <p:pic>
        <p:nvPicPr>
          <p:cNvPr id="6" name="5 Imagen" descr="01-9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729" y="1386140"/>
            <a:ext cx="4719109" cy="5352383"/>
          </a:xfrm>
          <a:prstGeom prst="rect">
            <a:avLst/>
          </a:prstGeom>
        </p:spPr>
      </p:pic>
      <p:sp>
        <p:nvSpPr>
          <p:cNvPr id="8" name="CuadroTexto 8"/>
          <p:cNvSpPr txBox="1"/>
          <p:nvPr/>
        </p:nvSpPr>
        <p:spPr>
          <a:xfrm>
            <a:off x="4665758" y="2764471"/>
            <a:ext cx="2030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Licencia Médica Electrónica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906894" y="3948493"/>
            <a:ext cx="203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s-ES" sz="2000" b="1" dirty="0" smtClean="0">
                <a:solidFill>
                  <a:schemeClr val="bg1"/>
                </a:solidFill>
                <a:latin typeface="Helvetica" pitchFamily="2" charset="0"/>
                <a:cs typeface="Helvetica"/>
              </a:rPr>
              <a:t>INNOVANDO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DESDE EL AÑO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  <p:pic>
        <p:nvPicPr>
          <p:cNvPr id="6" name="5 Imagen" descr="footer-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71600" y="3087806"/>
            <a:ext cx="6192688" cy="15251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 	</a:t>
            </a:r>
            <a:endParaRPr lang="es-C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66358" y="2209753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007DDC"/>
                </a:solidFill>
                <a:latin typeface="Helvetica Neue" pitchFamily="2"/>
              </a:rPr>
              <a:t>Licencia Médica</a:t>
            </a:r>
          </a:p>
          <a:p>
            <a:r>
              <a:rPr lang="es-CL" sz="2400" b="1" dirty="0" smtClean="0">
                <a:solidFill>
                  <a:srgbClr val="007DDC"/>
                </a:solidFill>
                <a:latin typeface="Helvetica Neue" pitchFamily="2"/>
              </a:rPr>
              <a:t>Electrónica</a:t>
            </a:r>
            <a:endParaRPr lang="es-CL" sz="2400" b="1" dirty="0">
              <a:solidFill>
                <a:srgbClr val="007DDC"/>
              </a:solidFill>
              <a:latin typeface="Helvetica Neue" pitchFamily="2"/>
            </a:endParaRPr>
          </a:p>
        </p:txBody>
      </p:sp>
      <p:sp>
        <p:nvSpPr>
          <p:cNvPr id="13" name="CuadroTexto 14"/>
          <p:cNvSpPr txBox="1"/>
          <p:nvPr/>
        </p:nvSpPr>
        <p:spPr>
          <a:xfrm>
            <a:off x="1166358" y="3231822"/>
            <a:ext cx="4044876" cy="102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s-ES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Es un servicio que facilita la labor de los médicos para la emisión de licencias médicas, ahorra tiempo a los beneficiarios y elimina los trámites administrativos de prestadores, empleadores y aseguradores.</a:t>
            </a:r>
          </a:p>
        </p:txBody>
      </p:sp>
      <p:pic>
        <p:nvPicPr>
          <p:cNvPr id="12" name="11 Imagen" descr="02-9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234" y="1100161"/>
            <a:ext cx="3480529" cy="3291568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6782571" y="6309320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Licencia Médica Electrónica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725839" y="-1"/>
            <a:ext cx="5418161" cy="6586319"/>
          </a:xfrm>
          <a:prstGeom prst="rect">
            <a:avLst/>
          </a:prstGeom>
          <a:solidFill>
            <a:srgbClr val="0070C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033873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007DDC"/>
                </a:solidFill>
                <a:latin typeface="Helvetica Neue" pitchFamily="2"/>
              </a:rPr>
              <a:t>Beneficios</a:t>
            </a:r>
            <a:endParaRPr lang="es-CL" sz="2400" b="1" dirty="0">
              <a:solidFill>
                <a:srgbClr val="007DDC"/>
              </a:solidFill>
              <a:latin typeface="Helvetica Neue" pitchFamily="2"/>
            </a:endParaRPr>
          </a:p>
        </p:txBody>
      </p:sp>
      <p:sp>
        <p:nvSpPr>
          <p:cNvPr id="6" name="CuadroTexto 12"/>
          <p:cNvSpPr txBox="1"/>
          <p:nvPr/>
        </p:nvSpPr>
        <p:spPr>
          <a:xfrm>
            <a:off x="4312692" y="1551563"/>
            <a:ext cx="483130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Prestadores</a:t>
            </a:r>
          </a:p>
          <a:p>
            <a:pPr>
              <a:lnSpc>
                <a:spcPts val="400"/>
              </a:lnSpc>
            </a:pPr>
            <a:endParaRPr lang="es-ES" sz="1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_tradnl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Podrá mejorar la calidad de servicio, agregando valor a la atención, mejorando las prácticas y transparentando el proceso de  otorgamiento de licencias médicas.</a:t>
            </a:r>
          </a:p>
          <a:p>
            <a:endParaRPr lang="es-ES_tradnl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Trabajadores</a:t>
            </a:r>
          </a:p>
          <a:p>
            <a:pPr>
              <a:lnSpc>
                <a:spcPts val="400"/>
              </a:lnSpc>
            </a:pPr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_tradnl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Evitarán el trámite de traslado del formulario de su licencia a su empleador ahorrando tiempo y el costo asociado, evitando una preocupación que muchas veces es incompatible con el estado de salud. Podrán seguir el proceso de su licencia a través de la web.</a:t>
            </a:r>
          </a:p>
          <a:p>
            <a:endParaRPr lang="es-ES_tradnl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Empleadores</a:t>
            </a:r>
          </a:p>
          <a:p>
            <a:pPr>
              <a:lnSpc>
                <a:spcPts val="400"/>
              </a:lnSpc>
            </a:pPr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_tradnl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Serán notificados de la ausencia de sus trabajadores de manera oportuna, evitando los costos de traslado del formulario, ya que los datos se completan electrónicamente.</a:t>
            </a:r>
          </a:p>
          <a:p>
            <a:endParaRPr lang="es-ES_tradnl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endParaRPr lang="es-ES_tradnl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endParaRPr lang="es-ES_tradnl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6 Imagen" descr="footer-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782571" y="6309320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chemeClr val="bg1"/>
                </a:solidFill>
                <a:latin typeface="Helvetica" pitchFamily="2" charset="0"/>
              </a:rPr>
              <a:t>Licencia Médica Electrónica</a:t>
            </a:r>
            <a:endParaRPr lang="es-CL" sz="1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1" name="10 Imagen" descr="logo-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  <p:pic>
        <p:nvPicPr>
          <p:cNvPr id="1026" name="Picture 2" descr="C:\Users\Felipe Urrea\Desktop\2014\Presentaciones\Brochure\Brochure-Servicios\05 LME\03-1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407" y="1551563"/>
            <a:ext cx="3668929" cy="363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C:\Users\Felipe Urrea\Desktop\2014\Presentaciones\Brochure\Brochure-Servicios\05 LME\04-9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2600" y="1242490"/>
            <a:ext cx="1051604" cy="796803"/>
          </a:xfrm>
          <a:prstGeom prst="rect">
            <a:avLst/>
          </a:prstGeom>
          <a:noFill/>
        </p:spPr>
      </p:pic>
      <p:sp>
        <p:nvSpPr>
          <p:cNvPr id="77" name="76 Rectángulo"/>
          <p:cNvSpPr/>
          <p:nvPr/>
        </p:nvSpPr>
        <p:spPr>
          <a:xfrm>
            <a:off x="162674" y="3946443"/>
            <a:ext cx="2761280" cy="158956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 	</a:t>
            </a:r>
            <a:endParaRPr lang="es-CL" dirty="0"/>
          </a:p>
        </p:txBody>
      </p:sp>
      <p:sp>
        <p:nvSpPr>
          <p:cNvPr id="2" name="1 Rectángulo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70C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CuadroTexto"/>
          <p:cNvSpPr txBox="1"/>
          <p:nvPr/>
        </p:nvSpPr>
        <p:spPr>
          <a:xfrm>
            <a:off x="323528" y="260648"/>
            <a:ext cx="3624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  <a:latin typeface="Helvetica Neue" pitchFamily="2"/>
              </a:rPr>
              <a:t>¿Cómo funciona?</a:t>
            </a:r>
            <a:endParaRPr lang="es-CL" sz="3200" b="1" dirty="0">
              <a:solidFill>
                <a:schemeClr val="bg1"/>
              </a:solidFill>
              <a:latin typeface="Helvetica Neue" pitchFamily="2"/>
            </a:endParaRPr>
          </a:p>
        </p:txBody>
      </p:sp>
      <p:pic>
        <p:nvPicPr>
          <p:cNvPr id="4" name="Picture 3" descr="C:\Users\Felipe Urrea\Desktop\2014\Presentaciones\Brochure\Cuenta Medica Electronica\logo02-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7481" y="332656"/>
            <a:ext cx="688975" cy="103663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</p:pic>
      <p:pic>
        <p:nvPicPr>
          <p:cNvPr id="5" name="4 Imagen" descr="footer-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grpSp>
        <p:nvGrpSpPr>
          <p:cNvPr id="80" name="79 Grupo"/>
          <p:cNvGrpSpPr/>
          <p:nvPr/>
        </p:nvGrpSpPr>
        <p:grpSpPr>
          <a:xfrm>
            <a:off x="3533494" y="1805927"/>
            <a:ext cx="4044612" cy="4422764"/>
            <a:chOff x="3533494" y="1805927"/>
            <a:chExt cx="4044612" cy="4422764"/>
          </a:xfrm>
        </p:grpSpPr>
        <p:sp>
          <p:nvSpPr>
            <p:cNvPr id="12" name="165 Rectángulo redondeado"/>
            <p:cNvSpPr/>
            <p:nvPr/>
          </p:nvSpPr>
          <p:spPr>
            <a:xfrm>
              <a:off x="4516867" y="3102071"/>
              <a:ext cx="936104" cy="1080120"/>
            </a:xfrm>
            <a:prstGeom prst="roundRect">
              <a:avLst/>
            </a:prstGeom>
            <a:solidFill>
              <a:srgbClr val="0098D4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126 Grupo"/>
            <p:cNvGrpSpPr/>
            <p:nvPr/>
          </p:nvGrpSpPr>
          <p:grpSpPr>
            <a:xfrm>
              <a:off x="4585392" y="3160024"/>
              <a:ext cx="786420" cy="786419"/>
              <a:chOff x="4480630" y="3268506"/>
              <a:chExt cx="786420" cy="786419"/>
            </a:xfrm>
          </p:grpSpPr>
          <p:sp>
            <p:nvSpPr>
              <p:cNvPr id="70" name="53 Elipse"/>
              <p:cNvSpPr/>
              <p:nvPr/>
            </p:nvSpPr>
            <p:spPr bwMode="auto">
              <a:xfrm>
                <a:off x="4480630" y="3268506"/>
                <a:ext cx="786420" cy="786419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1" name="54 Elipse"/>
              <p:cNvSpPr/>
              <p:nvPr/>
            </p:nvSpPr>
            <p:spPr bwMode="auto">
              <a:xfrm>
                <a:off x="4547375" y="3335250"/>
                <a:ext cx="652930" cy="652931"/>
              </a:xfrm>
              <a:prstGeom prst="ellipse">
                <a:avLst/>
              </a:prstGeom>
              <a:solidFill>
                <a:srgbClr val="0098D4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pic>
            <p:nvPicPr>
              <p:cNvPr id="72" name="55 Imagen" descr="manos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16016" y="3429000"/>
                <a:ext cx="336226" cy="455292"/>
              </a:xfrm>
              <a:prstGeom prst="rect">
                <a:avLst/>
              </a:prstGeom>
            </p:spPr>
          </p:pic>
        </p:grpSp>
        <p:sp>
          <p:nvSpPr>
            <p:cNvPr id="17" name="TextBox 30"/>
            <p:cNvSpPr txBox="1">
              <a:spLocks noChangeArrowheads="1"/>
            </p:cNvSpPr>
            <p:nvPr/>
          </p:nvSpPr>
          <p:spPr bwMode="auto">
            <a:xfrm>
              <a:off x="4750815" y="3949114"/>
              <a:ext cx="45557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chemeClr val="bg1"/>
                  </a:solidFill>
                  <a:latin typeface="Helvetica" pitchFamily="34" charset="0"/>
                  <a:cs typeface="Helvetica" pitchFamily="34" charset="0"/>
                </a:rPr>
                <a:t>LME</a:t>
              </a:r>
              <a:endParaRPr lang="en-US" sz="1000" b="1" dirty="0">
                <a:solidFill>
                  <a:schemeClr val="bg1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grpSp>
          <p:nvGrpSpPr>
            <p:cNvPr id="18" name="141 Grupo"/>
            <p:cNvGrpSpPr/>
            <p:nvPr/>
          </p:nvGrpSpPr>
          <p:grpSpPr>
            <a:xfrm>
              <a:off x="6243286" y="3174079"/>
              <a:ext cx="1087157" cy="1002534"/>
              <a:chOff x="6869720" y="3356992"/>
              <a:chExt cx="1087157" cy="1002534"/>
            </a:xfrm>
          </p:grpSpPr>
          <p:sp>
            <p:nvSpPr>
              <p:cNvPr id="66" name="71 Elipse"/>
              <p:cNvSpPr/>
              <p:nvPr/>
            </p:nvSpPr>
            <p:spPr bwMode="auto">
              <a:xfrm>
                <a:off x="7020088" y="3356992"/>
                <a:ext cx="786420" cy="786419"/>
              </a:xfrm>
              <a:prstGeom prst="ellipse">
                <a:avLst/>
              </a:prstGeom>
              <a:solidFill>
                <a:srgbClr val="0098D4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7" name="72 Elipse"/>
              <p:cNvSpPr/>
              <p:nvPr/>
            </p:nvSpPr>
            <p:spPr bwMode="auto">
              <a:xfrm>
                <a:off x="7086833" y="3423736"/>
                <a:ext cx="652931" cy="652931"/>
              </a:xfrm>
              <a:prstGeom prst="ellipse">
                <a:avLst/>
              </a:prstGeom>
              <a:solidFill>
                <a:srgbClr val="0098D4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pic>
            <p:nvPicPr>
              <p:cNvPr id="68" name="73 Imagen" descr="manos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164296" y="3558834"/>
                <a:ext cx="498004" cy="440779"/>
              </a:xfrm>
              <a:prstGeom prst="rect">
                <a:avLst/>
              </a:prstGeom>
            </p:spPr>
          </p:pic>
          <p:sp>
            <p:nvSpPr>
              <p:cNvPr id="69" name="TextBox 30"/>
              <p:cNvSpPr txBox="1">
                <a:spLocks noChangeArrowheads="1"/>
              </p:cNvSpPr>
              <p:nvPr/>
            </p:nvSpPr>
            <p:spPr bwMode="auto">
              <a:xfrm>
                <a:off x="6869720" y="4144082"/>
                <a:ext cx="108715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800" b="1" dirty="0" smtClean="0">
                    <a:solidFill>
                      <a:srgbClr val="0098D4"/>
                    </a:solidFill>
                    <a:latin typeface="Helvetica" pitchFamily="34" charset="0"/>
                    <a:cs typeface="Helvetica" pitchFamily="34" charset="0"/>
                  </a:rPr>
                  <a:t>FONASA / ISAPRE</a:t>
                </a:r>
                <a:endParaRPr lang="en-US" sz="800" b="1" dirty="0">
                  <a:solidFill>
                    <a:srgbClr val="0098D4"/>
                  </a:solidFill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19" name="142 Grupo"/>
            <p:cNvGrpSpPr/>
            <p:nvPr/>
          </p:nvGrpSpPr>
          <p:grpSpPr>
            <a:xfrm>
              <a:off x="6366717" y="4477440"/>
              <a:ext cx="840295" cy="1004534"/>
              <a:chOff x="7021804" y="4660353"/>
              <a:chExt cx="840295" cy="1004534"/>
            </a:xfrm>
          </p:grpSpPr>
          <p:sp>
            <p:nvSpPr>
              <p:cNvPr id="62" name="77 Elipse"/>
              <p:cNvSpPr/>
              <p:nvPr/>
            </p:nvSpPr>
            <p:spPr bwMode="auto">
              <a:xfrm>
                <a:off x="7048741" y="4660353"/>
                <a:ext cx="786420" cy="786419"/>
              </a:xfrm>
              <a:prstGeom prst="ellipse">
                <a:avLst/>
              </a:prstGeom>
              <a:solidFill>
                <a:srgbClr val="0098D4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3" name="78 Elipse"/>
              <p:cNvSpPr/>
              <p:nvPr/>
            </p:nvSpPr>
            <p:spPr bwMode="auto">
              <a:xfrm>
                <a:off x="7115486" y="4727097"/>
                <a:ext cx="652930" cy="652931"/>
              </a:xfrm>
              <a:prstGeom prst="ellipse">
                <a:avLst/>
              </a:prstGeom>
              <a:solidFill>
                <a:srgbClr val="0098D4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pic>
            <p:nvPicPr>
              <p:cNvPr id="64" name="79 Imagen" descr="manos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236287" y="4812283"/>
                <a:ext cx="411328" cy="437915"/>
              </a:xfrm>
              <a:prstGeom prst="rect">
                <a:avLst/>
              </a:prstGeom>
            </p:spPr>
          </p:pic>
          <p:sp>
            <p:nvSpPr>
              <p:cNvPr id="65" name="TextBox 30"/>
              <p:cNvSpPr txBox="1">
                <a:spLocks noChangeArrowheads="1"/>
              </p:cNvSpPr>
              <p:nvPr/>
            </p:nvSpPr>
            <p:spPr bwMode="auto">
              <a:xfrm>
                <a:off x="7021804" y="5449443"/>
                <a:ext cx="840295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800" b="1" dirty="0" smtClean="0">
                    <a:solidFill>
                      <a:srgbClr val="0098D4"/>
                    </a:solidFill>
                    <a:latin typeface="Helvetica" pitchFamily="34" charset="0"/>
                    <a:cs typeface="Helvetica" pitchFamily="34" charset="0"/>
                  </a:rPr>
                  <a:t>EMPLEADOR</a:t>
                </a:r>
                <a:endParaRPr lang="en-US" sz="800" b="1" dirty="0">
                  <a:solidFill>
                    <a:srgbClr val="0098D4"/>
                  </a:solidFill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0" name="106 Grupo"/>
            <p:cNvGrpSpPr/>
            <p:nvPr/>
          </p:nvGrpSpPr>
          <p:grpSpPr>
            <a:xfrm>
              <a:off x="3533494" y="5217980"/>
              <a:ext cx="786420" cy="786419"/>
              <a:chOff x="1553659" y="5147308"/>
              <a:chExt cx="786420" cy="786419"/>
            </a:xfrm>
          </p:grpSpPr>
          <p:sp>
            <p:nvSpPr>
              <p:cNvPr id="59" name="87 Elipse"/>
              <p:cNvSpPr/>
              <p:nvPr/>
            </p:nvSpPr>
            <p:spPr bwMode="auto">
              <a:xfrm>
                <a:off x="1553659" y="5147308"/>
                <a:ext cx="786420" cy="786419"/>
              </a:xfrm>
              <a:prstGeom prst="ellipse">
                <a:avLst/>
              </a:prstGeom>
              <a:solidFill>
                <a:srgbClr val="0098D4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0" name="88 Elipse"/>
              <p:cNvSpPr/>
              <p:nvPr/>
            </p:nvSpPr>
            <p:spPr bwMode="auto">
              <a:xfrm>
                <a:off x="1620404" y="5214052"/>
                <a:ext cx="652930" cy="652931"/>
              </a:xfrm>
              <a:prstGeom prst="ellipse">
                <a:avLst/>
              </a:prstGeom>
              <a:solidFill>
                <a:srgbClr val="0098D4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pic>
            <p:nvPicPr>
              <p:cNvPr id="61" name="89 Imagen" descr="manos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52512" y="5290411"/>
                <a:ext cx="388716" cy="493334"/>
              </a:xfrm>
              <a:prstGeom prst="rect">
                <a:avLst/>
              </a:prstGeom>
            </p:spPr>
          </p:pic>
        </p:grpSp>
        <p:sp>
          <p:nvSpPr>
            <p:cNvPr id="21" name="TextBox 30"/>
            <p:cNvSpPr txBox="1">
              <a:spLocks noChangeArrowheads="1"/>
            </p:cNvSpPr>
            <p:nvPr/>
          </p:nvSpPr>
          <p:spPr bwMode="auto">
            <a:xfrm>
              <a:off x="3574685" y="6013247"/>
              <a:ext cx="70403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0098D4"/>
                  </a:solidFill>
                  <a:latin typeface="Helvetica" pitchFamily="34" charset="0"/>
                  <a:cs typeface="Helvetica" pitchFamily="34" charset="0"/>
                </a:rPr>
                <a:t>PACIENTE</a:t>
              </a:r>
              <a:endParaRPr lang="en-US" sz="800" b="1" dirty="0">
                <a:solidFill>
                  <a:srgbClr val="0098D4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grpSp>
          <p:nvGrpSpPr>
            <p:cNvPr id="22" name="140 Grupo"/>
            <p:cNvGrpSpPr/>
            <p:nvPr/>
          </p:nvGrpSpPr>
          <p:grpSpPr>
            <a:xfrm>
              <a:off x="5995622" y="1871278"/>
              <a:ext cx="1582484" cy="1004534"/>
              <a:chOff x="6626558" y="2054191"/>
              <a:chExt cx="1582484" cy="1004534"/>
            </a:xfrm>
          </p:grpSpPr>
          <p:sp>
            <p:nvSpPr>
              <p:cNvPr id="55" name="92 Elipse"/>
              <p:cNvSpPr/>
              <p:nvPr/>
            </p:nvSpPr>
            <p:spPr bwMode="auto">
              <a:xfrm>
                <a:off x="7024590" y="2054191"/>
                <a:ext cx="786420" cy="786419"/>
              </a:xfrm>
              <a:prstGeom prst="ellipse">
                <a:avLst/>
              </a:prstGeom>
              <a:solidFill>
                <a:srgbClr val="0098D4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6" name="93 Elipse"/>
              <p:cNvSpPr/>
              <p:nvPr/>
            </p:nvSpPr>
            <p:spPr bwMode="auto">
              <a:xfrm>
                <a:off x="7091335" y="2120935"/>
                <a:ext cx="652930" cy="652931"/>
              </a:xfrm>
              <a:prstGeom prst="ellipse">
                <a:avLst/>
              </a:prstGeom>
              <a:solidFill>
                <a:srgbClr val="0098D4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pic>
            <p:nvPicPr>
              <p:cNvPr id="57" name="94 Imagen" descr="manos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91286" y="2222206"/>
                <a:ext cx="453028" cy="405748"/>
              </a:xfrm>
              <a:prstGeom prst="rect">
                <a:avLst/>
              </a:prstGeom>
            </p:spPr>
          </p:pic>
          <p:sp>
            <p:nvSpPr>
              <p:cNvPr id="58" name="TextBox 30"/>
              <p:cNvSpPr txBox="1">
                <a:spLocks noChangeArrowheads="1"/>
              </p:cNvSpPr>
              <p:nvPr/>
            </p:nvSpPr>
            <p:spPr bwMode="auto">
              <a:xfrm>
                <a:off x="6626558" y="2843281"/>
                <a:ext cx="1582484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800" b="1" dirty="0" smtClean="0">
                    <a:solidFill>
                      <a:srgbClr val="0098D4"/>
                    </a:solidFill>
                    <a:latin typeface="Helvetica" pitchFamily="34" charset="0"/>
                    <a:cs typeface="Helvetica" pitchFamily="34" charset="0"/>
                  </a:rPr>
                  <a:t>CAJAS DE COMPENSACION</a:t>
                </a:r>
              </a:p>
            </p:txBody>
          </p:sp>
        </p:grpSp>
        <p:grpSp>
          <p:nvGrpSpPr>
            <p:cNvPr id="23" name="70 Grupo"/>
            <p:cNvGrpSpPr/>
            <p:nvPr/>
          </p:nvGrpSpPr>
          <p:grpSpPr>
            <a:xfrm>
              <a:off x="4051017" y="1805927"/>
              <a:ext cx="786420" cy="786419"/>
              <a:chOff x="1547664" y="3284984"/>
              <a:chExt cx="786420" cy="786419"/>
            </a:xfrm>
          </p:grpSpPr>
          <p:sp>
            <p:nvSpPr>
              <p:cNvPr id="52" name="97 Elipse"/>
              <p:cNvSpPr/>
              <p:nvPr/>
            </p:nvSpPr>
            <p:spPr bwMode="auto">
              <a:xfrm>
                <a:off x="1547664" y="3284984"/>
                <a:ext cx="786420" cy="786419"/>
              </a:xfrm>
              <a:prstGeom prst="ellipse">
                <a:avLst/>
              </a:prstGeom>
              <a:solidFill>
                <a:srgbClr val="0098D4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3" name="98 Elipse"/>
              <p:cNvSpPr/>
              <p:nvPr/>
            </p:nvSpPr>
            <p:spPr bwMode="auto">
              <a:xfrm>
                <a:off x="1614409" y="3351728"/>
                <a:ext cx="652931" cy="652931"/>
              </a:xfrm>
              <a:prstGeom prst="ellipse">
                <a:avLst/>
              </a:prstGeom>
              <a:solidFill>
                <a:srgbClr val="0098D4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pic>
            <p:nvPicPr>
              <p:cNvPr id="54" name="99 Imagen" descr="manos.pn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712846" y="3434071"/>
                <a:ext cx="452629" cy="446605"/>
              </a:xfrm>
              <a:prstGeom prst="rect">
                <a:avLst/>
              </a:prstGeom>
            </p:spPr>
          </p:pic>
        </p:grpSp>
        <p:sp>
          <p:nvSpPr>
            <p:cNvPr id="24" name="TextBox 30"/>
            <p:cNvSpPr txBox="1">
              <a:spLocks noChangeArrowheads="1"/>
            </p:cNvSpPr>
            <p:nvPr/>
          </p:nvSpPr>
          <p:spPr bwMode="auto">
            <a:xfrm>
              <a:off x="4145000" y="2603650"/>
              <a:ext cx="5950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0098D4"/>
                  </a:solidFill>
                  <a:latin typeface="Helvetica" pitchFamily="34" charset="0"/>
                  <a:cs typeface="Helvetica" pitchFamily="34" charset="0"/>
                </a:rPr>
                <a:t>MEDICO</a:t>
              </a:r>
              <a:endParaRPr lang="en-US" sz="800" b="1" dirty="0">
                <a:solidFill>
                  <a:srgbClr val="0098D4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grpSp>
          <p:nvGrpSpPr>
            <p:cNvPr id="25" name="127 Grupo"/>
            <p:cNvGrpSpPr/>
            <p:nvPr/>
          </p:nvGrpSpPr>
          <p:grpSpPr>
            <a:xfrm>
              <a:off x="3585260" y="3160024"/>
              <a:ext cx="786420" cy="786419"/>
              <a:chOff x="5560750" y="3268506"/>
              <a:chExt cx="786420" cy="786419"/>
            </a:xfrm>
          </p:grpSpPr>
          <p:sp>
            <p:nvSpPr>
              <p:cNvPr id="49" name="102 Elipse"/>
              <p:cNvSpPr/>
              <p:nvPr/>
            </p:nvSpPr>
            <p:spPr bwMode="auto">
              <a:xfrm>
                <a:off x="5560750" y="3268506"/>
                <a:ext cx="786420" cy="786419"/>
              </a:xfrm>
              <a:prstGeom prst="ellipse">
                <a:avLst/>
              </a:prstGeom>
              <a:solidFill>
                <a:srgbClr val="0098D4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0" name="103 Elipse"/>
              <p:cNvSpPr/>
              <p:nvPr/>
            </p:nvSpPr>
            <p:spPr bwMode="auto">
              <a:xfrm>
                <a:off x="5627495" y="3335250"/>
                <a:ext cx="652930" cy="652931"/>
              </a:xfrm>
              <a:prstGeom prst="ellipse">
                <a:avLst/>
              </a:prstGeom>
              <a:solidFill>
                <a:srgbClr val="0098D4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pic>
            <p:nvPicPr>
              <p:cNvPr id="51" name="104 Imagen" descr="manos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796136" y="3429000"/>
                <a:ext cx="336226" cy="455292"/>
              </a:xfrm>
              <a:prstGeom prst="rect">
                <a:avLst/>
              </a:prstGeom>
            </p:spPr>
          </p:pic>
        </p:grpSp>
        <p:sp>
          <p:nvSpPr>
            <p:cNvPr id="26" name="TextBox 30"/>
            <p:cNvSpPr txBox="1">
              <a:spLocks noChangeArrowheads="1"/>
            </p:cNvSpPr>
            <p:nvPr/>
          </p:nvSpPr>
          <p:spPr bwMode="auto">
            <a:xfrm>
              <a:off x="3754691" y="3949114"/>
              <a:ext cx="44755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98D4"/>
                  </a:solidFill>
                  <a:latin typeface="Helvetica" pitchFamily="34" charset="0"/>
                  <a:cs typeface="Helvetica" pitchFamily="34" charset="0"/>
                </a:rPr>
                <a:t>NEP</a:t>
              </a:r>
              <a:endParaRPr lang="en-US" sz="1000" b="1" dirty="0">
                <a:solidFill>
                  <a:srgbClr val="0098D4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grpSp>
          <p:nvGrpSpPr>
            <p:cNvPr id="27" name="111 Grupo"/>
            <p:cNvGrpSpPr/>
            <p:nvPr/>
          </p:nvGrpSpPr>
          <p:grpSpPr>
            <a:xfrm>
              <a:off x="4582115" y="5217980"/>
              <a:ext cx="786420" cy="786419"/>
              <a:chOff x="1547664" y="3284984"/>
              <a:chExt cx="786420" cy="786419"/>
            </a:xfrm>
          </p:grpSpPr>
          <p:sp>
            <p:nvSpPr>
              <p:cNvPr id="46" name="112 Elipse"/>
              <p:cNvSpPr/>
              <p:nvPr/>
            </p:nvSpPr>
            <p:spPr bwMode="auto">
              <a:xfrm>
                <a:off x="1547664" y="3284984"/>
                <a:ext cx="786420" cy="786419"/>
              </a:xfrm>
              <a:prstGeom prst="ellipse">
                <a:avLst/>
              </a:prstGeom>
              <a:solidFill>
                <a:srgbClr val="0098D4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7" name="113 Elipse"/>
              <p:cNvSpPr/>
              <p:nvPr/>
            </p:nvSpPr>
            <p:spPr bwMode="auto">
              <a:xfrm>
                <a:off x="1614409" y="3351728"/>
                <a:ext cx="652931" cy="652931"/>
              </a:xfrm>
              <a:prstGeom prst="ellipse">
                <a:avLst/>
              </a:prstGeom>
              <a:solidFill>
                <a:srgbClr val="0098D4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pic>
            <p:nvPicPr>
              <p:cNvPr id="48" name="114 Imagen" descr="manos.pn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712846" y="3434071"/>
                <a:ext cx="452629" cy="446605"/>
              </a:xfrm>
              <a:prstGeom prst="rect">
                <a:avLst/>
              </a:prstGeom>
            </p:spPr>
          </p:pic>
        </p:grp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4676098" y="6013247"/>
              <a:ext cx="59503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0098D4"/>
                  </a:solidFill>
                  <a:latin typeface="Helvetica" pitchFamily="34" charset="0"/>
                  <a:cs typeface="Helvetica" pitchFamily="34" charset="0"/>
                </a:rPr>
                <a:t>MÉDICO</a:t>
              </a:r>
              <a:endParaRPr lang="en-US" sz="800" b="1" dirty="0">
                <a:solidFill>
                  <a:srgbClr val="0098D4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29" name="TextBox 30"/>
            <p:cNvSpPr txBox="1">
              <a:spLocks noChangeArrowheads="1"/>
            </p:cNvSpPr>
            <p:nvPr/>
          </p:nvSpPr>
          <p:spPr bwMode="auto">
            <a:xfrm>
              <a:off x="3760071" y="4435619"/>
              <a:ext cx="13805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0098D4"/>
                  </a:solidFill>
                  <a:latin typeface="Helvetica" pitchFamily="34" charset="0"/>
                  <a:cs typeface="Helvetica" pitchFamily="34" charset="0"/>
                </a:rPr>
                <a:t>FIRMA DE DOCUMENTO</a:t>
              </a:r>
            </a:p>
            <a:p>
              <a:pPr algn="ctr" eaLnBrk="1" hangingPunct="1"/>
              <a:r>
                <a:rPr lang="en-US" sz="800" b="1" dirty="0" smtClean="0">
                  <a:solidFill>
                    <a:srgbClr val="0098D4"/>
                  </a:solidFill>
                  <a:latin typeface="Helvetica" pitchFamily="34" charset="0"/>
                  <a:cs typeface="Helvetica" pitchFamily="34" charset="0"/>
                </a:rPr>
                <a:t>ELECTRONICO</a:t>
              </a:r>
            </a:p>
            <a:p>
              <a:pPr algn="ctr" eaLnBrk="1" hangingPunct="1"/>
              <a:r>
                <a:rPr lang="en-US" sz="800" b="1" dirty="0" smtClean="0">
                  <a:solidFill>
                    <a:srgbClr val="0098D4"/>
                  </a:solidFill>
                  <a:latin typeface="Helvetica" pitchFamily="34" charset="0"/>
                  <a:cs typeface="Helvetica" pitchFamily="34" charset="0"/>
                </a:rPr>
                <a:t>CERTIFICADO</a:t>
              </a:r>
              <a:endParaRPr lang="en-US" sz="800" b="1" dirty="0">
                <a:solidFill>
                  <a:srgbClr val="0098D4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grpSp>
          <p:nvGrpSpPr>
            <p:cNvPr id="30" name="125 Grupo"/>
            <p:cNvGrpSpPr/>
            <p:nvPr/>
          </p:nvGrpSpPr>
          <p:grpSpPr>
            <a:xfrm>
              <a:off x="3904167" y="2771507"/>
              <a:ext cx="1080120" cy="356230"/>
              <a:chOff x="2807804" y="3140968"/>
              <a:chExt cx="1080120" cy="356230"/>
            </a:xfrm>
          </p:grpSpPr>
          <p:cxnSp>
            <p:nvCxnSpPr>
              <p:cNvPr id="42" name="119 Conector recto"/>
              <p:cNvCxnSpPr/>
              <p:nvPr/>
            </p:nvCxnSpPr>
            <p:spPr>
              <a:xfrm>
                <a:off x="3347864" y="3140968"/>
                <a:ext cx="0" cy="144016"/>
              </a:xfrm>
              <a:prstGeom prst="line">
                <a:avLst/>
              </a:prstGeom>
              <a:ln w="28575">
                <a:solidFill>
                  <a:srgbClr val="0098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21 Conector recto"/>
              <p:cNvCxnSpPr/>
              <p:nvPr/>
            </p:nvCxnSpPr>
            <p:spPr>
              <a:xfrm>
                <a:off x="2807804" y="3284984"/>
                <a:ext cx="1080120" cy="0"/>
              </a:xfrm>
              <a:prstGeom prst="line">
                <a:avLst/>
              </a:prstGeom>
              <a:ln w="28575">
                <a:solidFill>
                  <a:srgbClr val="0098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23 Conector recto de flecha"/>
              <p:cNvCxnSpPr/>
              <p:nvPr/>
            </p:nvCxnSpPr>
            <p:spPr>
              <a:xfrm>
                <a:off x="3874780" y="3281174"/>
                <a:ext cx="0" cy="216024"/>
              </a:xfrm>
              <a:prstGeom prst="straightConnector1">
                <a:avLst/>
              </a:prstGeom>
              <a:ln w="28575">
                <a:solidFill>
                  <a:srgbClr val="0098D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124 Conector recto de flecha"/>
              <p:cNvCxnSpPr/>
              <p:nvPr/>
            </p:nvCxnSpPr>
            <p:spPr>
              <a:xfrm>
                <a:off x="2823210" y="3281174"/>
                <a:ext cx="0" cy="216024"/>
              </a:xfrm>
              <a:prstGeom prst="straightConnector1">
                <a:avLst/>
              </a:prstGeom>
              <a:ln w="28575">
                <a:solidFill>
                  <a:srgbClr val="0098D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128 Grupo"/>
            <p:cNvGrpSpPr/>
            <p:nvPr/>
          </p:nvGrpSpPr>
          <p:grpSpPr>
            <a:xfrm>
              <a:off x="3904167" y="4842765"/>
              <a:ext cx="1080120" cy="356230"/>
              <a:chOff x="2807804" y="3140968"/>
              <a:chExt cx="1080120" cy="356230"/>
            </a:xfrm>
          </p:grpSpPr>
          <p:cxnSp>
            <p:nvCxnSpPr>
              <p:cNvPr id="38" name="129 Conector recto"/>
              <p:cNvCxnSpPr/>
              <p:nvPr/>
            </p:nvCxnSpPr>
            <p:spPr>
              <a:xfrm>
                <a:off x="3347864" y="3140968"/>
                <a:ext cx="0" cy="144016"/>
              </a:xfrm>
              <a:prstGeom prst="line">
                <a:avLst/>
              </a:prstGeom>
              <a:ln w="28575">
                <a:solidFill>
                  <a:srgbClr val="0098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130 Conector recto"/>
              <p:cNvCxnSpPr/>
              <p:nvPr/>
            </p:nvCxnSpPr>
            <p:spPr>
              <a:xfrm>
                <a:off x="2807804" y="3284984"/>
                <a:ext cx="1080120" cy="0"/>
              </a:xfrm>
              <a:prstGeom prst="line">
                <a:avLst/>
              </a:prstGeom>
              <a:ln w="28575">
                <a:solidFill>
                  <a:srgbClr val="0098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131 Conector recto de flecha"/>
              <p:cNvCxnSpPr/>
              <p:nvPr/>
            </p:nvCxnSpPr>
            <p:spPr>
              <a:xfrm>
                <a:off x="3874780" y="3281174"/>
                <a:ext cx="0" cy="216024"/>
              </a:xfrm>
              <a:prstGeom prst="straightConnector1">
                <a:avLst/>
              </a:prstGeom>
              <a:ln w="28575">
                <a:solidFill>
                  <a:srgbClr val="0098D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132 Conector recto de flecha"/>
              <p:cNvCxnSpPr/>
              <p:nvPr/>
            </p:nvCxnSpPr>
            <p:spPr>
              <a:xfrm>
                <a:off x="2823210" y="3281174"/>
                <a:ext cx="0" cy="216024"/>
              </a:xfrm>
              <a:prstGeom prst="straightConnector1">
                <a:avLst/>
              </a:prstGeom>
              <a:ln w="28575">
                <a:solidFill>
                  <a:srgbClr val="0098D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137 Conector recto de flecha"/>
            <p:cNvCxnSpPr/>
            <p:nvPr/>
          </p:nvCxnSpPr>
          <p:spPr>
            <a:xfrm>
              <a:off x="4440122" y="4174781"/>
              <a:ext cx="0" cy="288032"/>
            </a:xfrm>
            <a:prstGeom prst="straightConnector1">
              <a:avLst/>
            </a:prstGeom>
            <a:ln w="28575">
              <a:solidFill>
                <a:srgbClr val="0098D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38 Conector recto de flecha"/>
            <p:cNvCxnSpPr/>
            <p:nvPr/>
          </p:nvCxnSpPr>
          <p:spPr>
            <a:xfrm>
              <a:off x="6786864" y="2832882"/>
              <a:ext cx="0" cy="288032"/>
            </a:xfrm>
            <a:prstGeom prst="straightConnector1">
              <a:avLst/>
            </a:prstGeom>
            <a:ln w="28575">
              <a:solidFill>
                <a:srgbClr val="0098D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43 Conector recto de flecha"/>
            <p:cNvCxnSpPr/>
            <p:nvPr/>
          </p:nvCxnSpPr>
          <p:spPr>
            <a:xfrm flipV="1">
              <a:off x="6786864" y="4137375"/>
              <a:ext cx="0" cy="288032"/>
            </a:xfrm>
            <a:prstGeom prst="straightConnector1">
              <a:avLst/>
            </a:prstGeom>
            <a:ln w="28575">
              <a:solidFill>
                <a:srgbClr val="0098D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46 Conector recto de flecha"/>
            <p:cNvCxnSpPr/>
            <p:nvPr/>
          </p:nvCxnSpPr>
          <p:spPr>
            <a:xfrm flipV="1">
              <a:off x="5647031" y="2958055"/>
              <a:ext cx="248307" cy="184125"/>
            </a:xfrm>
            <a:prstGeom prst="straightConnector1">
              <a:avLst/>
            </a:prstGeom>
            <a:ln w="28575">
              <a:solidFill>
                <a:srgbClr val="0098D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48 Conector recto de flecha"/>
            <p:cNvCxnSpPr/>
            <p:nvPr/>
          </p:nvCxnSpPr>
          <p:spPr>
            <a:xfrm>
              <a:off x="5647031" y="3894159"/>
              <a:ext cx="248307" cy="250948"/>
            </a:xfrm>
            <a:prstGeom prst="straightConnector1">
              <a:avLst/>
            </a:prstGeom>
            <a:ln w="28575">
              <a:solidFill>
                <a:srgbClr val="0098D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5647031" y="3534119"/>
              <a:ext cx="288032" cy="0"/>
            </a:xfrm>
            <a:prstGeom prst="straightConnector1">
              <a:avLst/>
            </a:prstGeom>
            <a:ln w="28575">
              <a:solidFill>
                <a:srgbClr val="0098D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75 Rectángulo"/>
          <p:cNvSpPr/>
          <p:nvPr/>
        </p:nvSpPr>
        <p:spPr>
          <a:xfrm>
            <a:off x="315103" y="4028701"/>
            <a:ext cx="24482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Al entregar la licencia a la </a:t>
            </a:r>
            <a:r>
              <a:rPr lang="es-ES" sz="1100" dirty="0" err="1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Isapre</a:t>
            </a:r>
            <a:r>
              <a:rPr lang="es-ES" sz="1100" dirty="0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 o </a:t>
            </a:r>
            <a:r>
              <a:rPr lang="es-ES" sz="1100" dirty="0" err="1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Fonasa</a:t>
            </a:r>
            <a:r>
              <a:rPr lang="es-ES" sz="1100" dirty="0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 y al empleador simultáneamente, le ahorra a tus clientes el trámite de ir a entregarla ellos mismos a sus empresas.</a:t>
            </a:r>
          </a:p>
          <a:p>
            <a:endParaRPr lang="es-ES" sz="1100" dirty="0" smtClean="0">
              <a:solidFill>
                <a:srgbClr val="53565A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100" dirty="0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El paciente puede ver el estado de su licencia en www.licencia.cl</a:t>
            </a:r>
            <a:endParaRPr lang="en-US" sz="1100" dirty="0">
              <a:solidFill>
                <a:srgbClr val="53565A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6782571" y="6309320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Licencia Médica Electrónica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lipe Urrea\Desktop\2014\Presentaciones\Brochure\Brochure-Servicios\05 LME\final-9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1524" y="3217892"/>
            <a:ext cx="3410563" cy="3640108"/>
          </a:xfrm>
          <a:prstGeom prst="rect">
            <a:avLst/>
          </a:prstGeom>
          <a:noFill/>
        </p:spPr>
      </p:pic>
      <p:pic>
        <p:nvPicPr>
          <p:cNvPr id="3" name="2 Imagen" descr="logo-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830624"/>
            <a:ext cx="797833" cy="119675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707904" y="3105835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comercial@i-med.cl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+562 2714 9500</a:t>
            </a:r>
            <a:endParaRPr lang="es-CL" sz="1200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233</Words>
  <Application>Microsoft Office PowerPoint</Application>
  <PresentationFormat>Presentación en pantalla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I-Med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Eliana  Campos</dc:creator>
  <cp:lastModifiedBy>Felipe Urrea</cp:lastModifiedBy>
  <cp:revision>318</cp:revision>
  <dcterms:created xsi:type="dcterms:W3CDTF">2012-09-06T12:11:21Z</dcterms:created>
  <dcterms:modified xsi:type="dcterms:W3CDTF">2014-07-28T22:03:18Z</dcterms:modified>
</cp:coreProperties>
</file>