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40" r:id="rId2"/>
    <p:sldId id="341"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93C1"/>
    <a:srgbClr val="53565A"/>
    <a:srgbClr val="0070C0"/>
    <a:srgbClr val="007DDC"/>
    <a:srgbClr val="0098DC"/>
    <a:srgbClr val="868686"/>
    <a:srgbClr val="E4348B"/>
    <a:srgbClr val="7DBA00"/>
    <a:srgbClr val="8DBA1F"/>
    <a:srgbClr val="00AE4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93" autoAdjust="0"/>
    <p:restoredTop sz="94660"/>
  </p:normalViewPr>
  <p:slideViewPr>
    <p:cSldViewPr snapToGrid="0" snapToObjects="1">
      <p:cViewPr>
        <p:scale>
          <a:sx n="70" d="100"/>
          <a:sy n="70" d="100"/>
        </p:scale>
        <p:origin x="-106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9FC084-94D2-40FC-AC81-6279AD62B6FF}" type="datetimeFigureOut">
              <a:rPr lang="es-CL" smtClean="0"/>
              <a:pPr/>
              <a:t>29-07-2014</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2C8A10-7406-4A11-9691-1334A8D13780}" type="slidenum">
              <a:rPr lang="es-CL" smtClean="0"/>
              <a:pPr/>
              <a:t>‹Nº›</a:t>
            </a:fld>
            <a:endParaRPr lang="es-C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1507"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6B2C7B0D-9171-4173-893D-C4C72849FA6C}" type="slidenum">
              <a:rPr lang="es-CL" smtClean="0"/>
              <a:pPr>
                <a:defRPr/>
              </a:pPr>
              <a:t>3</a:t>
            </a:fld>
            <a:endParaRPr lang="es-CL"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1"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733334DA-2160-4607-9BB0-403F6EFE0B01}" type="slidenum">
              <a:rPr lang="es-CL" smtClean="0"/>
              <a:pPr>
                <a:defRPr/>
              </a:pPr>
              <a:t>4</a:t>
            </a:fld>
            <a:endParaRPr lang="es-CL"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6627"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E405B285-F4BC-4866-A83D-D026DB17A841}" type="slidenum">
              <a:rPr lang="es-ES" smtClean="0"/>
              <a:pPr>
                <a:defRPr/>
              </a:pPr>
              <a:t>9</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7651"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B50D6665-DF63-409D-9831-0BF436C1DCD1}" type="slidenum">
              <a:rPr lang="es-ES" smtClean="0"/>
              <a:pPr>
                <a:defRPr/>
              </a:pPr>
              <a:t>10</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8675"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C1EAD5AF-0EFE-4368-87E0-09217FABBA0B}" type="slidenum">
              <a:rPr lang="es-ES" smtClean="0"/>
              <a:pPr>
                <a:defRPr/>
              </a:pPr>
              <a:t>11</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0723"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CFDCCD6C-4E35-4ED7-A85D-42786AE02BC2}" type="slidenum">
              <a:rPr lang="es-ES" smtClean="0"/>
              <a:pPr>
                <a:defRPr/>
              </a:pPr>
              <a:t>12</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D480B057-0A84-034A-A133-0CD70EC25D19}" type="datetimeFigureOut">
              <a:rPr lang="es-ES" smtClean="0"/>
              <a:pPr/>
              <a:t>29/07/2014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6CDBD78-7EFA-A448-A8F1-1C2EF5CED679}" type="slidenum">
              <a:rPr lang="es-ES" smtClean="0"/>
              <a:pPr/>
              <a:t>‹Nº›</a:t>
            </a:fld>
            <a:endParaRPr lang="es-ES"/>
          </a:p>
        </p:txBody>
      </p:sp>
    </p:spTree>
    <p:extLst>
      <p:ext uri="{BB962C8B-B14F-4D97-AF65-F5344CB8AC3E}">
        <p14:creationId xmlns:p14="http://schemas.microsoft.com/office/powerpoint/2010/main" xmlns="" val="1700141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D480B057-0A84-034A-A133-0CD70EC25D19}" type="datetimeFigureOut">
              <a:rPr lang="es-ES" smtClean="0"/>
              <a:pPr/>
              <a:t>29/07/2014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6CDBD78-7EFA-A448-A8F1-1C2EF5CED679}" type="slidenum">
              <a:rPr lang="es-ES" smtClean="0"/>
              <a:pPr/>
              <a:t>‹Nº›</a:t>
            </a:fld>
            <a:endParaRPr lang="es-ES"/>
          </a:p>
        </p:txBody>
      </p:sp>
    </p:spTree>
    <p:extLst>
      <p:ext uri="{BB962C8B-B14F-4D97-AF65-F5344CB8AC3E}">
        <p14:creationId xmlns:p14="http://schemas.microsoft.com/office/powerpoint/2010/main" xmlns="" val="348406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D480B057-0A84-034A-A133-0CD70EC25D19}" type="datetimeFigureOut">
              <a:rPr lang="es-ES" smtClean="0"/>
              <a:pPr/>
              <a:t>29/07/2014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6CDBD78-7EFA-A448-A8F1-1C2EF5CED679}" type="slidenum">
              <a:rPr lang="es-ES" smtClean="0"/>
              <a:pPr/>
              <a:t>‹Nº›</a:t>
            </a:fld>
            <a:endParaRPr lang="es-ES"/>
          </a:p>
        </p:txBody>
      </p:sp>
    </p:spTree>
    <p:extLst>
      <p:ext uri="{BB962C8B-B14F-4D97-AF65-F5344CB8AC3E}">
        <p14:creationId xmlns:p14="http://schemas.microsoft.com/office/powerpoint/2010/main" xmlns="" val="364398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D480B057-0A84-034A-A133-0CD70EC25D19}" type="datetimeFigureOut">
              <a:rPr lang="es-ES" smtClean="0"/>
              <a:pPr/>
              <a:t>29/07/2014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6CDBD78-7EFA-A448-A8F1-1C2EF5CED679}" type="slidenum">
              <a:rPr lang="es-ES" smtClean="0"/>
              <a:pPr/>
              <a:t>‹Nº›</a:t>
            </a:fld>
            <a:endParaRPr lang="es-ES"/>
          </a:p>
        </p:txBody>
      </p:sp>
    </p:spTree>
    <p:extLst>
      <p:ext uri="{BB962C8B-B14F-4D97-AF65-F5344CB8AC3E}">
        <p14:creationId xmlns:p14="http://schemas.microsoft.com/office/powerpoint/2010/main" xmlns="" val="380333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D480B057-0A84-034A-A133-0CD70EC25D19}" type="datetimeFigureOut">
              <a:rPr lang="es-ES" smtClean="0"/>
              <a:pPr/>
              <a:t>29/07/2014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6CDBD78-7EFA-A448-A8F1-1C2EF5CED679}" type="slidenum">
              <a:rPr lang="es-ES" smtClean="0"/>
              <a:pPr/>
              <a:t>‹Nº›</a:t>
            </a:fld>
            <a:endParaRPr lang="es-ES"/>
          </a:p>
        </p:txBody>
      </p:sp>
    </p:spTree>
    <p:extLst>
      <p:ext uri="{BB962C8B-B14F-4D97-AF65-F5344CB8AC3E}">
        <p14:creationId xmlns:p14="http://schemas.microsoft.com/office/powerpoint/2010/main" xmlns="" val="256324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4"/>
          <p:cNvSpPr>
            <a:spLocks noGrp="1"/>
          </p:cNvSpPr>
          <p:nvPr>
            <p:ph type="dt" sz="half" idx="10"/>
          </p:nvPr>
        </p:nvSpPr>
        <p:spPr/>
        <p:txBody>
          <a:bodyPr/>
          <a:lstStyle/>
          <a:p>
            <a:fld id="{D480B057-0A84-034A-A133-0CD70EC25D19}" type="datetimeFigureOut">
              <a:rPr lang="es-ES" smtClean="0"/>
              <a:pPr/>
              <a:t>29/07/2014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6CDBD78-7EFA-A448-A8F1-1C2EF5CED679}" type="slidenum">
              <a:rPr lang="es-ES" smtClean="0"/>
              <a:pPr/>
              <a:t>‹Nº›</a:t>
            </a:fld>
            <a:endParaRPr lang="es-ES"/>
          </a:p>
        </p:txBody>
      </p:sp>
    </p:spTree>
    <p:extLst>
      <p:ext uri="{BB962C8B-B14F-4D97-AF65-F5344CB8AC3E}">
        <p14:creationId xmlns:p14="http://schemas.microsoft.com/office/powerpoint/2010/main" xmlns="" val="53870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D480B057-0A84-034A-A133-0CD70EC25D19}" type="datetimeFigureOut">
              <a:rPr lang="es-ES" smtClean="0"/>
              <a:pPr/>
              <a:t>29/07/2014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E6CDBD78-7EFA-A448-A8F1-1C2EF5CED679}" type="slidenum">
              <a:rPr lang="es-ES" smtClean="0"/>
              <a:pPr/>
              <a:t>‹Nº›</a:t>
            </a:fld>
            <a:endParaRPr lang="es-ES"/>
          </a:p>
        </p:txBody>
      </p:sp>
    </p:spTree>
    <p:extLst>
      <p:ext uri="{BB962C8B-B14F-4D97-AF65-F5344CB8AC3E}">
        <p14:creationId xmlns:p14="http://schemas.microsoft.com/office/powerpoint/2010/main" xmlns="" val="123593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D480B057-0A84-034A-A133-0CD70EC25D19}" type="datetimeFigureOut">
              <a:rPr lang="es-ES" smtClean="0"/>
              <a:pPr/>
              <a:t>29/07/2014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E6CDBD78-7EFA-A448-A8F1-1C2EF5CED679}" type="slidenum">
              <a:rPr lang="es-ES" smtClean="0"/>
              <a:pPr/>
              <a:t>‹Nº›</a:t>
            </a:fld>
            <a:endParaRPr lang="es-ES"/>
          </a:p>
        </p:txBody>
      </p:sp>
    </p:spTree>
    <p:extLst>
      <p:ext uri="{BB962C8B-B14F-4D97-AF65-F5344CB8AC3E}">
        <p14:creationId xmlns:p14="http://schemas.microsoft.com/office/powerpoint/2010/main" xmlns="" val="3582832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480B057-0A84-034A-A133-0CD70EC25D19}" type="datetimeFigureOut">
              <a:rPr lang="es-ES" smtClean="0"/>
              <a:pPr/>
              <a:t>29/07/2014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E6CDBD78-7EFA-A448-A8F1-1C2EF5CED679}" type="slidenum">
              <a:rPr lang="es-ES" smtClean="0"/>
              <a:pPr/>
              <a:t>‹Nº›</a:t>
            </a:fld>
            <a:endParaRPr lang="es-ES"/>
          </a:p>
        </p:txBody>
      </p:sp>
    </p:spTree>
    <p:extLst>
      <p:ext uri="{BB962C8B-B14F-4D97-AF65-F5344CB8AC3E}">
        <p14:creationId xmlns:p14="http://schemas.microsoft.com/office/powerpoint/2010/main" xmlns="" val="110966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D480B057-0A84-034A-A133-0CD70EC25D19}" type="datetimeFigureOut">
              <a:rPr lang="es-ES" smtClean="0"/>
              <a:pPr/>
              <a:t>29/07/2014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6CDBD78-7EFA-A448-A8F1-1C2EF5CED679}" type="slidenum">
              <a:rPr lang="es-ES" smtClean="0"/>
              <a:pPr/>
              <a:t>‹Nº›</a:t>
            </a:fld>
            <a:endParaRPr lang="es-ES"/>
          </a:p>
        </p:txBody>
      </p:sp>
    </p:spTree>
    <p:extLst>
      <p:ext uri="{BB962C8B-B14F-4D97-AF65-F5344CB8AC3E}">
        <p14:creationId xmlns:p14="http://schemas.microsoft.com/office/powerpoint/2010/main" xmlns="" val="976288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D480B057-0A84-034A-A133-0CD70EC25D19}" type="datetimeFigureOut">
              <a:rPr lang="es-ES" smtClean="0"/>
              <a:pPr/>
              <a:t>29/07/2014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6CDBD78-7EFA-A448-A8F1-1C2EF5CED679}" type="slidenum">
              <a:rPr lang="es-ES" smtClean="0"/>
              <a:pPr/>
              <a:t>‹Nº›</a:t>
            </a:fld>
            <a:endParaRPr lang="es-ES"/>
          </a:p>
        </p:txBody>
      </p:sp>
    </p:spTree>
    <p:extLst>
      <p:ext uri="{BB962C8B-B14F-4D97-AF65-F5344CB8AC3E}">
        <p14:creationId xmlns:p14="http://schemas.microsoft.com/office/powerpoint/2010/main" xmlns="" val="279638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0B057-0A84-034A-A133-0CD70EC25D19}" type="datetimeFigureOut">
              <a:rPr lang="es-ES" smtClean="0"/>
              <a:pPr/>
              <a:t>29/07/2014</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DBD78-7EFA-A448-A8F1-1C2EF5CED679}" type="slidenum">
              <a:rPr lang="es-ES" smtClean="0"/>
              <a:pPr/>
              <a:t>‹Nº›</a:t>
            </a:fld>
            <a:endParaRPr lang="es-ES"/>
          </a:p>
        </p:txBody>
      </p:sp>
    </p:spTree>
    <p:extLst>
      <p:ext uri="{BB962C8B-B14F-4D97-AF65-F5344CB8AC3E}">
        <p14:creationId xmlns:p14="http://schemas.microsoft.com/office/powerpoint/2010/main" xmlns="" val="182946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12.xm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slide" Target="slide5.xml"/><Relationship Id="rId4" Type="http://schemas.openxmlformats.org/officeDocument/2006/relationships/image" Target="../media/image16.png"/><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89.png"/>
          <p:cNvPicPr>
            <a:picLocks noChangeAspect="1"/>
          </p:cNvPicPr>
          <p:nvPr/>
        </p:nvPicPr>
        <p:blipFill>
          <a:blip r:embed="rId2" cstate="print"/>
          <a:stretch>
            <a:fillRect/>
          </a:stretch>
        </p:blipFill>
        <p:spPr>
          <a:xfrm>
            <a:off x="8022639" y="0"/>
            <a:ext cx="797833" cy="1196752"/>
          </a:xfrm>
          <a:prstGeom prst="rect">
            <a:avLst/>
          </a:prstGeom>
        </p:spPr>
      </p:pic>
      <p:pic>
        <p:nvPicPr>
          <p:cNvPr id="7" name="6 Imagen" descr="mujer-91.png"/>
          <p:cNvPicPr>
            <a:picLocks noChangeAspect="1"/>
          </p:cNvPicPr>
          <p:nvPr/>
        </p:nvPicPr>
        <p:blipFill>
          <a:blip r:embed="rId3" cstate="print"/>
          <a:stretch>
            <a:fillRect/>
          </a:stretch>
        </p:blipFill>
        <p:spPr>
          <a:xfrm>
            <a:off x="415277" y="2780929"/>
            <a:ext cx="4156723" cy="1705322"/>
          </a:xfrm>
          <a:prstGeom prst="rect">
            <a:avLst/>
          </a:prstGeom>
        </p:spPr>
      </p:pic>
      <p:pic>
        <p:nvPicPr>
          <p:cNvPr id="8" name="7 Imagen" descr="01-98.png"/>
          <p:cNvPicPr>
            <a:picLocks noChangeAspect="1"/>
          </p:cNvPicPr>
          <p:nvPr/>
        </p:nvPicPr>
        <p:blipFill>
          <a:blip r:embed="rId4"/>
          <a:stretch>
            <a:fillRect/>
          </a:stretch>
        </p:blipFill>
        <p:spPr>
          <a:xfrm>
            <a:off x="4069463" y="1343608"/>
            <a:ext cx="4782305" cy="5405548"/>
          </a:xfrm>
          <a:prstGeom prst="rect">
            <a:avLst/>
          </a:prstGeom>
        </p:spPr>
      </p:pic>
      <p:sp>
        <p:nvSpPr>
          <p:cNvPr id="6" name="CuadroTexto 8"/>
          <p:cNvSpPr txBox="1"/>
          <p:nvPr/>
        </p:nvSpPr>
        <p:spPr>
          <a:xfrm>
            <a:off x="4682421" y="2790019"/>
            <a:ext cx="2030681" cy="1015663"/>
          </a:xfrm>
          <a:prstGeom prst="rect">
            <a:avLst/>
          </a:prstGeom>
          <a:noFill/>
        </p:spPr>
        <p:txBody>
          <a:bodyPr wrap="square" rtlCol="0">
            <a:sp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s-ES" sz="2000" b="1" dirty="0" smtClean="0">
                <a:solidFill>
                  <a:schemeClr val="bg1"/>
                </a:solidFill>
                <a:latin typeface="Helvetica Neue" pitchFamily="2"/>
                <a:cs typeface="Helvetica"/>
              </a:rPr>
              <a:t>Notificación Electrónica de Paciente</a:t>
            </a:r>
          </a:p>
        </p:txBody>
      </p:sp>
      <p:sp>
        <p:nvSpPr>
          <p:cNvPr id="9" name="CuadroTexto 8"/>
          <p:cNvSpPr txBox="1"/>
          <p:nvPr/>
        </p:nvSpPr>
        <p:spPr>
          <a:xfrm>
            <a:off x="5896422" y="3948493"/>
            <a:ext cx="2030681" cy="707886"/>
          </a:xfrm>
          <a:prstGeom prst="rect">
            <a:avLst/>
          </a:prstGeom>
          <a:noFill/>
        </p:spPr>
        <p:txBody>
          <a:bodyPr wrap="square" rtlCol="0">
            <a:sp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40000"/>
              </a:lnSpc>
            </a:pPr>
            <a:r>
              <a:rPr lang="es-ES" sz="2000" b="1" dirty="0" smtClean="0">
                <a:solidFill>
                  <a:schemeClr val="bg1"/>
                </a:solidFill>
                <a:latin typeface="Helvetica" pitchFamily="2" charset="0"/>
                <a:cs typeface="Helvetica"/>
              </a:rPr>
              <a:t>INNOVANDO</a:t>
            </a:r>
          </a:p>
          <a:p>
            <a:pPr algn="ctr"/>
            <a:r>
              <a:rPr lang="es-ES" sz="1200" dirty="0" smtClean="0">
                <a:solidFill>
                  <a:schemeClr val="bg1"/>
                </a:solidFill>
                <a:latin typeface="Helvetica Neue" pitchFamily="2"/>
                <a:cs typeface="Helvetica"/>
              </a:rPr>
              <a:t>DESDE EL AÑO 2003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3 Marcador de contenido" descr="previo_firma.png">
            <a:hlinkClick r:id="rId3" action="ppaction://hlinksldjump"/>
          </p:cNvPr>
          <p:cNvPicPr>
            <a:picLocks noGrp="1" noChangeAspect="1"/>
          </p:cNvPicPr>
          <p:nvPr>
            <p:ph idx="1"/>
          </p:nvPr>
        </p:nvPicPr>
        <p:blipFill>
          <a:blip r:embed="rId4"/>
          <a:srcRect/>
          <a:stretch>
            <a:fillRect/>
          </a:stretch>
        </p:blipFill>
        <p:spPr>
          <a:xfrm>
            <a:off x="2119313" y="1439863"/>
            <a:ext cx="4905375" cy="4525963"/>
          </a:xfrm>
        </p:spPr>
      </p:pic>
      <p:grpSp>
        <p:nvGrpSpPr>
          <p:cNvPr id="2" name="5 Grupo"/>
          <p:cNvGrpSpPr>
            <a:grpSpLocks/>
          </p:cNvGrpSpPr>
          <p:nvPr/>
        </p:nvGrpSpPr>
        <p:grpSpPr bwMode="auto">
          <a:xfrm>
            <a:off x="3786188" y="5197476"/>
            <a:ext cx="857250" cy="928687"/>
            <a:chOff x="5214942" y="1857364"/>
            <a:chExt cx="857256" cy="928694"/>
          </a:xfrm>
        </p:grpSpPr>
        <p:sp>
          <p:nvSpPr>
            <p:cNvPr id="7" name="6 Elipse"/>
            <p:cNvSpPr/>
            <p:nvPr/>
          </p:nvSpPr>
          <p:spPr>
            <a:xfrm>
              <a:off x="5572131" y="2214554"/>
              <a:ext cx="214315" cy="204790"/>
            </a:xfrm>
            <a:prstGeom prst="ellipse">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cxnSp>
          <p:nvCxnSpPr>
            <p:cNvPr id="8" name="7 Conector recto de flecha"/>
            <p:cNvCxnSpPr/>
            <p:nvPr/>
          </p:nvCxnSpPr>
          <p:spPr>
            <a:xfrm rot="16200000" flipH="1">
              <a:off x="5214942" y="1857364"/>
              <a:ext cx="285752" cy="2857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rot="5400000">
              <a:off x="5786446" y="1857364"/>
              <a:ext cx="285752" cy="2857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rot="16200000" flipV="1">
              <a:off x="5786446" y="2500306"/>
              <a:ext cx="266702" cy="2667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rot="5400000" flipH="1" flipV="1">
              <a:off x="5250660" y="2536025"/>
              <a:ext cx="276227" cy="2238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2" name="11 Rectángulo"/>
          <p:cNvSpPr/>
          <p:nvPr/>
        </p:nvSpPr>
        <p:spPr>
          <a:xfrm>
            <a:off x="0" y="0"/>
            <a:ext cx="9144000" cy="1052736"/>
          </a:xfrm>
          <a:prstGeom prst="rect">
            <a:avLst/>
          </a:prstGeom>
          <a:solidFill>
            <a:srgbClr val="799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3" name="12 Imagen" descr="04-98.png"/>
          <p:cNvPicPr>
            <a:picLocks noChangeAspect="1"/>
          </p:cNvPicPr>
          <p:nvPr/>
        </p:nvPicPr>
        <p:blipFill>
          <a:blip r:embed="rId5"/>
          <a:stretch>
            <a:fillRect/>
          </a:stretch>
        </p:blipFill>
        <p:spPr>
          <a:xfrm>
            <a:off x="7417344" y="1242490"/>
            <a:ext cx="1046859" cy="793587"/>
          </a:xfrm>
          <a:prstGeom prst="rect">
            <a:avLst/>
          </a:prstGeom>
        </p:spPr>
      </p:pic>
      <p:sp>
        <p:nvSpPr>
          <p:cNvPr id="14" name="13 CuadroTexto"/>
          <p:cNvSpPr txBox="1"/>
          <p:nvPr/>
        </p:nvSpPr>
        <p:spPr>
          <a:xfrm>
            <a:off x="323528" y="260648"/>
            <a:ext cx="3990195" cy="584775"/>
          </a:xfrm>
          <a:prstGeom prst="rect">
            <a:avLst/>
          </a:prstGeom>
          <a:noFill/>
        </p:spPr>
        <p:txBody>
          <a:bodyPr wrap="none" rtlCol="0">
            <a:spAutoFit/>
          </a:bodyPr>
          <a:lstStyle/>
          <a:p>
            <a:r>
              <a:rPr lang="es-CL" sz="3200" b="1" dirty="0" smtClean="0">
                <a:solidFill>
                  <a:schemeClr val="bg1"/>
                </a:solidFill>
                <a:latin typeface="Helvetica Neue" pitchFamily="2"/>
              </a:rPr>
              <a:t>Revisar documento</a:t>
            </a:r>
            <a:endParaRPr lang="es-CL" sz="3200" b="1" dirty="0">
              <a:solidFill>
                <a:schemeClr val="bg1"/>
              </a:solidFill>
              <a:latin typeface="Helvetica Neue" pitchFamily="2"/>
            </a:endParaRPr>
          </a:p>
        </p:txBody>
      </p:sp>
      <p:pic>
        <p:nvPicPr>
          <p:cNvPr id="15" name="Picture 3" descr="C:\Users\Felipe Urrea\Desktop\2014\Presentaciones\Brochure\Cuenta Medica Electronica\logo02-90.png"/>
          <p:cNvPicPr>
            <a:picLocks noChangeAspect="1" noChangeArrowheads="1"/>
          </p:cNvPicPr>
          <p:nvPr/>
        </p:nvPicPr>
        <p:blipFill>
          <a:blip r:embed="rId6" cstate="print"/>
          <a:srcRect/>
          <a:stretch>
            <a:fillRect/>
          </a:stretch>
        </p:blipFill>
        <p:spPr bwMode="auto">
          <a:xfrm>
            <a:off x="7987481" y="332656"/>
            <a:ext cx="688975" cy="1036638"/>
          </a:xfrm>
          <a:prstGeom prst="rect">
            <a:avLst/>
          </a:prstGeom>
          <a:noFill/>
          <a:ln w="28575">
            <a:solidFill>
              <a:schemeClr val="bg1"/>
            </a:solidFill>
            <a:miter lim="800000"/>
          </a:ln>
        </p:spPr>
      </p:pic>
      <p:pic>
        <p:nvPicPr>
          <p:cNvPr id="16" name="15 Imagen" descr="footer-90.png"/>
          <p:cNvPicPr>
            <a:picLocks noChangeAspect="1"/>
          </p:cNvPicPr>
          <p:nvPr/>
        </p:nvPicPr>
        <p:blipFill>
          <a:blip r:embed="rId7" cstate="print"/>
          <a:stretch>
            <a:fillRect/>
          </a:stretch>
        </p:blipFill>
        <p:spPr>
          <a:xfrm>
            <a:off x="179512" y="6599075"/>
            <a:ext cx="8784976" cy="84308"/>
          </a:xfrm>
          <a:prstGeom prst="rect">
            <a:avLst/>
          </a:prstGeom>
        </p:spPr>
      </p:pic>
      <p:sp>
        <p:nvSpPr>
          <p:cNvPr id="19" name="18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sp>
        <p:nvSpPr>
          <p:cNvPr id="20" name="19 CuadroTexto"/>
          <p:cNvSpPr txBox="1"/>
          <p:nvPr/>
        </p:nvSpPr>
        <p:spPr>
          <a:xfrm>
            <a:off x="6183048" y="6309320"/>
            <a:ext cx="2836033" cy="276999"/>
          </a:xfrm>
          <a:prstGeom prst="rect">
            <a:avLst/>
          </a:prstGeom>
          <a:noFill/>
        </p:spPr>
        <p:txBody>
          <a:bodyPr wrap="none" rtlCol="0">
            <a:spAutoFit/>
          </a:bodyPr>
          <a:lstStyle/>
          <a:p>
            <a:pPr algn="r"/>
            <a:r>
              <a:rPr lang="es-CL" sz="1200" b="1" dirty="0" smtClean="0">
                <a:solidFill>
                  <a:schemeClr val="bg1">
                    <a:lumMod val="50000"/>
                  </a:schemeClr>
                </a:solidFill>
                <a:latin typeface="Helvetica" pitchFamily="2" charset="0"/>
              </a:rPr>
              <a:t>Notificación Electrónica de Paciente</a:t>
            </a:r>
            <a:endParaRPr lang="es-CL" sz="1200" b="1" dirty="0">
              <a:solidFill>
                <a:schemeClr val="bg1">
                  <a:lumMod val="50000"/>
                </a:schemeClr>
              </a:solidFill>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repeatCount="indefinite" fill="hold" nodeType="withEffect">
                                  <p:stCondLst>
                                    <p:cond delay="0"/>
                                  </p:stCondLst>
                                  <p:endCondLst>
                                    <p:cond evt="onNext" delay="0">
                                      <p:tgtEl>
                                        <p:sldTgt/>
                                      </p:tgtEl>
                                    </p:cond>
                                  </p:end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2" descr="C:\Users\vostro01\Desktop\mail.google.png">
            <a:hlinkClick r:id="rId3" action="ppaction://hlinksldjump"/>
          </p:cNvPr>
          <p:cNvPicPr>
            <a:picLocks noChangeAspect="1" noChangeArrowheads="1"/>
          </p:cNvPicPr>
          <p:nvPr/>
        </p:nvPicPr>
        <p:blipFill>
          <a:blip r:embed="rId4"/>
          <a:srcRect/>
          <a:stretch>
            <a:fillRect/>
          </a:stretch>
        </p:blipFill>
        <p:spPr bwMode="auto">
          <a:xfrm>
            <a:off x="155289" y="2376487"/>
            <a:ext cx="4435475" cy="3286125"/>
          </a:xfrm>
          <a:prstGeom prst="rect">
            <a:avLst/>
          </a:prstGeom>
          <a:noFill/>
          <a:ln w="9525">
            <a:noFill/>
            <a:miter lim="800000"/>
            <a:headEnd/>
            <a:tailEnd/>
          </a:ln>
        </p:spPr>
      </p:pic>
      <p:pic>
        <p:nvPicPr>
          <p:cNvPr id="12292" name="Picture 3" descr="C:\Users\vostro01\Desktop\mail.google.png">
            <a:hlinkClick r:id="rId5" action="ppaction://hlinksldjump"/>
          </p:cNvPr>
          <p:cNvPicPr>
            <a:picLocks noChangeAspect="1" noChangeArrowheads="1"/>
          </p:cNvPicPr>
          <p:nvPr/>
        </p:nvPicPr>
        <p:blipFill>
          <a:blip r:embed="rId6"/>
          <a:srcRect/>
          <a:stretch>
            <a:fillRect/>
          </a:stretch>
        </p:blipFill>
        <p:spPr bwMode="auto">
          <a:xfrm>
            <a:off x="4652260" y="2376487"/>
            <a:ext cx="4435060" cy="3286125"/>
          </a:xfrm>
          <a:prstGeom prst="rect">
            <a:avLst/>
          </a:prstGeom>
          <a:noFill/>
          <a:ln w="9525">
            <a:noFill/>
            <a:miter lim="800000"/>
            <a:headEnd/>
            <a:tailEnd/>
          </a:ln>
        </p:spPr>
      </p:pic>
      <p:grpSp>
        <p:nvGrpSpPr>
          <p:cNvPr id="2" name="6 Grupo"/>
          <p:cNvGrpSpPr>
            <a:grpSpLocks/>
          </p:cNvGrpSpPr>
          <p:nvPr/>
        </p:nvGrpSpPr>
        <p:grpSpPr bwMode="auto">
          <a:xfrm>
            <a:off x="3298539" y="3519487"/>
            <a:ext cx="857250" cy="928687"/>
            <a:chOff x="5214942" y="1857364"/>
            <a:chExt cx="857256" cy="928694"/>
          </a:xfrm>
        </p:grpSpPr>
        <p:sp>
          <p:nvSpPr>
            <p:cNvPr id="8" name="7 Elipse"/>
            <p:cNvSpPr/>
            <p:nvPr/>
          </p:nvSpPr>
          <p:spPr>
            <a:xfrm>
              <a:off x="5572131" y="2214554"/>
              <a:ext cx="214315" cy="204790"/>
            </a:xfrm>
            <a:prstGeom prst="ellipse">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cxnSp>
          <p:nvCxnSpPr>
            <p:cNvPr id="9" name="8 Conector recto de flecha"/>
            <p:cNvCxnSpPr/>
            <p:nvPr/>
          </p:nvCxnSpPr>
          <p:spPr>
            <a:xfrm rot="16200000" flipH="1">
              <a:off x="5214942" y="1857364"/>
              <a:ext cx="285752" cy="2857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rot="5400000">
              <a:off x="5786446" y="1857364"/>
              <a:ext cx="285752" cy="2857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rot="16200000" flipV="1">
              <a:off x="5786446" y="2500306"/>
              <a:ext cx="266702" cy="2667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rot="5400000" flipH="1" flipV="1">
              <a:off x="5250660" y="2536025"/>
              <a:ext cx="276227" cy="2238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12 Rectángulo"/>
          <p:cNvSpPr/>
          <p:nvPr/>
        </p:nvSpPr>
        <p:spPr>
          <a:xfrm>
            <a:off x="0" y="0"/>
            <a:ext cx="9144000" cy="1052736"/>
          </a:xfrm>
          <a:prstGeom prst="rect">
            <a:avLst/>
          </a:prstGeom>
          <a:solidFill>
            <a:srgbClr val="799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4" name="13 Imagen" descr="04-98.png"/>
          <p:cNvPicPr>
            <a:picLocks noChangeAspect="1"/>
          </p:cNvPicPr>
          <p:nvPr/>
        </p:nvPicPr>
        <p:blipFill>
          <a:blip r:embed="rId7"/>
          <a:stretch>
            <a:fillRect/>
          </a:stretch>
        </p:blipFill>
        <p:spPr>
          <a:xfrm>
            <a:off x="7417344" y="1242490"/>
            <a:ext cx="1046859" cy="793587"/>
          </a:xfrm>
          <a:prstGeom prst="rect">
            <a:avLst/>
          </a:prstGeom>
        </p:spPr>
      </p:pic>
      <p:sp>
        <p:nvSpPr>
          <p:cNvPr id="15" name="14 CuadroTexto"/>
          <p:cNvSpPr txBox="1"/>
          <p:nvPr/>
        </p:nvSpPr>
        <p:spPr>
          <a:xfrm>
            <a:off x="323528" y="260648"/>
            <a:ext cx="3801041" cy="584775"/>
          </a:xfrm>
          <a:prstGeom prst="rect">
            <a:avLst/>
          </a:prstGeom>
          <a:noFill/>
        </p:spPr>
        <p:txBody>
          <a:bodyPr wrap="none" rtlCol="0">
            <a:spAutoFit/>
          </a:bodyPr>
          <a:lstStyle/>
          <a:p>
            <a:r>
              <a:rPr lang="es-CL" sz="3200" b="1" dirty="0" smtClean="0">
                <a:solidFill>
                  <a:schemeClr val="bg1"/>
                </a:solidFill>
                <a:latin typeface="Helvetica Neue" pitchFamily="2"/>
              </a:rPr>
              <a:t>Firmar documento</a:t>
            </a:r>
            <a:endParaRPr lang="es-CL" sz="3200" b="1" dirty="0">
              <a:solidFill>
                <a:schemeClr val="bg1"/>
              </a:solidFill>
              <a:latin typeface="Helvetica Neue" pitchFamily="2"/>
            </a:endParaRPr>
          </a:p>
        </p:txBody>
      </p:sp>
      <p:pic>
        <p:nvPicPr>
          <p:cNvPr id="16" name="Picture 3" descr="C:\Users\Felipe Urrea\Desktop\2014\Presentaciones\Brochure\Cuenta Medica Electronica\logo02-90.png"/>
          <p:cNvPicPr>
            <a:picLocks noChangeAspect="1" noChangeArrowheads="1"/>
          </p:cNvPicPr>
          <p:nvPr/>
        </p:nvPicPr>
        <p:blipFill>
          <a:blip r:embed="rId8" cstate="print"/>
          <a:srcRect/>
          <a:stretch>
            <a:fillRect/>
          </a:stretch>
        </p:blipFill>
        <p:spPr bwMode="auto">
          <a:xfrm>
            <a:off x="7987481" y="332656"/>
            <a:ext cx="688975" cy="1036638"/>
          </a:xfrm>
          <a:prstGeom prst="rect">
            <a:avLst/>
          </a:prstGeom>
          <a:noFill/>
          <a:ln w="28575">
            <a:solidFill>
              <a:schemeClr val="bg1"/>
            </a:solidFill>
            <a:miter lim="800000"/>
          </a:ln>
        </p:spPr>
      </p:pic>
      <p:pic>
        <p:nvPicPr>
          <p:cNvPr id="17" name="16 Imagen" descr="footer-90.png"/>
          <p:cNvPicPr>
            <a:picLocks noChangeAspect="1"/>
          </p:cNvPicPr>
          <p:nvPr/>
        </p:nvPicPr>
        <p:blipFill>
          <a:blip r:embed="rId9" cstate="print"/>
          <a:stretch>
            <a:fillRect/>
          </a:stretch>
        </p:blipFill>
        <p:spPr>
          <a:xfrm>
            <a:off x="179512" y="6599075"/>
            <a:ext cx="8784976" cy="84308"/>
          </a:xfrm>
          <a:prstGeom prst="rect">
            <a:avLst/>
          </a:prstGeom>
        </p:spPr>
      </p:pic>
      <p:sp>
        <p:nvSpPr>
          <p:cNvPr id="20" name="19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sp>
        <p:nvSpPr>
          <p:cNvPr id="21" name="20 CuadroTexto"/>
          <p:cNvSpPr txBox="1"/>
          <p:nvPr/>
        </p:nvSpPr>
        <p:spPr>
          <a:xfrm>
            <a:off x="6183048" y="6309320"/>
            <a:ext cx="2836033" cy="276999"/>
          </a:xfrm>
          <a:prstGeom prst="rect">
            <a:avLst/>
          </a:prstGeom>
          <a:noFill/>
        </p:spPr>
        <p:txBody>
          <a:bodyPr wrap="none" rtlCol="0">
            <a:spAutoFit/>
          </a:bodyPr>
          <a:lstStyle/>
          <a:p>
            <a:pPr algn="r"/>
            <a:r>
              <a:rPr lang="es-CL" sz="1200" b="1" dirty="0" smtClean="0">
                <a:solidFill>
                  <a:schemeClr val="bg1">
                    <a:lumMod val="50000"/>
                  </a:schemeClr>
                </a:solidFill>
                <a:latin typeface="Helvetica" pitchFamily="2" charset="0"/>
              </a:rPr>
              <a:t>Notificación Electrónica de Paciente</a:t>
            </a:r>
            <a:endParaRPr lang="es-CL" sz="1200" b="1" dirty="0">
              <a:solidFill>
                <a:schemeClr val="bg1">
                  <a:lumMod val="50000"/>
                </a:schemeClr>
              </a:solidFill>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repeatCount="indefinite" fill="hold" nodeType="withEffect">
                                  <p:stCondLst>
                                    <p:cond delay="0"/>
                                  </p:stCondLst>
                                  <p:endCondLst>
                                    <p:cond evt="onNext" delay="0">
                                      <p:tgtEl>
                                        <p:sldTgt/>
                                      </p:tgtEl>
                                    </p:cond>
                                  </p:end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4 Marcador de contenido" descr="img_pdf.jpg"/>
          <p:cNvPicPr>
            <a:picLocks noGrp="1" noChangeAspect="1"/>
          </p:cNvPicPr>
          <p:nvPr>
            <p:ph idx="1"/>
          </p:nvPr>
        </p:nvPicPr>
        <p:blipFill>
          <a:blip r:embed="rId3"/>
          <a:srcRect/>
          <a:stretch>
            <a:fillRect/>
          </a:stretch>
        </p:blipFill>
        <p:spPr>
          <a:xfrm>
            <a:off x="2829719" y="1242490"/>
            <a:ext cx="3484562" cy="4910138"/>
          </a:xfrm>
        </p:spPr>
      </p:pic>
      <p:sp>
        <p:nvSpPr>
          <p:cNvPr id="4" name="3 Rectángulo"/>
          <p:cNvSpPr/>
          <p:nvPr/>
        </p:nvSpPr>
        <p:spPr>
          <a:xfrm>
            <a:off x="0" y="0"/>
            <a:ext cx="9144000" cy="1052736"/>
          </a:xfrm>
          <a:prstGeom prst="rect">
            <a:avLst/>
          </a:prstGeom>
          <a:solidFill>
            <a:srgbClr val="799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5" name="4 Imagen" descr="04-98.png"/>
          <p:cNvPicPr>
            <a:picLocks noChangeAspect="1"/>
          </p:cNvPicPr>
          <p:nvPr/>
        </p:nvPicPr>
        <p:blipFill>
          <a:blip r:embed="rId4"/>
          <a:stretch>
            <a:fillRect/>
          </a:stretch>
        </p:blipFill>
        <p:spPr>
          <a:xfrm>
            <a:off x="7417344" y="1242490"/>
            <a:ext cx="1046859" cy="793587"/>
          </a:xfrm>
          <a:prstGeom prst="rect">
            <a:avLst/>
          </a:prstGeom>
        </p:spPr>
      </p:pic>
      <p:sp>
        <p:nvSpPr>
          <p:cNvPr id="6" name="5 CuadroTexto"/>
          <p:cNvSpPr txBox="1"/>
          <p:nvPr/>
        </p:nvSpPr>
        <p:spPr>
          <a:xfrm>
            <a:off x="323528" y="260648"/>
            <a:ext cx="6845144" cy="523220"/>
          </a:xfrm>
          <a:prstGeom prst="rect">
            <a:avLst/>
          </a:prstGeom>
          <a:noFill/>
        </p:spPr>
        <p:txBody>
          <a:bodyPr wrap="none" rtlCol="0">
            <a:spAutoFit/>
          </a:bodyPr>
          <a:lstStyle/>
          <a:p>
            <a:r>
              <a:rPr lang="es-CL" sz="2800" b="1" dirty="0" smtClean="0">
                <a:solidFill>
                  <a:schemeClr val="bg1"/>
                </a:solidFill>
                <a:latin typeface="Helvetica Neue" pitchFamily="2"/>
              </a:rPr>
              <a:t>Impresión Automática documento final</a:t>
            </a:r>
            <a:endParaRPr lang="es-CL" sz="2800" b="1" dirty="0">
              <a:solidFill>
                <a:schemeClr val="bg1"/>
              </a:solidFill>
              <a:latin typeface="Helvetica Neue" pitchFamily="2"/>
            </a:endParaRPr>
          </a:p>
        </p:txBody>
      </p:sp>
      <p:pic>
        <p:nvPicPr>
          <p:cNvPr id="7" name="Picture 3" descr="C:\Users\Felipe Urrea\Desktop\2014\Presentaciones\Brochure\Cuenta Medica Electronica\logo02-90.png"/>
          <p:cNvPicPr>
            <a:picLocks noChangeAspect="1" noChangeArrowheads="1"/>
          </p:cNvPicPr>
          <p:nvPr/>
        </p:nvPicPr>
        <p:blipFill>
          <a:blip r:embed="rId5" cstate="print"/>
          <a:srcRect/>
          <a:stretch>
            <a:fillRect/>
          </a:stretch>
        </p:blipFill>
        <p:spPr bwMode="auto">
          <a:xfrm>
            <a:off x="7987481" y="332656"/>
            <a:ext cx="688975" cy="1036638"/>
          </a:xfrm>
          <a:prstGeom prst="rect">
            <a:avLst/>
          </a:prstGeom>
          <a:noFill/>
          <a:ln w="28575">
            <a:solidFill>
              <a:schemeClr val="bg1"/>
            </a:solidFill>
            <a:miter lim="800000"/>
          </a:ln>
        </p:spPr>
      </p:pic>
      <p:pic>
        <p:nvPicPr>
          <p:cNvPr id="8" name="7 Imagen" descr="footer-90.png"/>
          <p:cNvPicPr>
            <a:picLocks noChangeAspect="1"/>
          </p:cNvPicPr>
          <p:nvPr/>
        </p:nvPicPr>
        <p:blipFill>
          <a:blip r:embed="rId6" cstate="print"/>
          <a:stretch>
            <a:fillRect/>
          </a:stretch>
        </p:blipFill>
        <p:spPr>
          <a:xfrm>
            <a:off x="179512" y="6599075"/>
            <a:ext cx="8784976" cy="84308"/>
          </a:xfrm>
          <a:prstGeom prst="rect">
            <a:avLst/>
          </a:prstGeom>
        </p:spPr>
      </p:pic>
      <p:sp>
        <p:nvSpPr>
          <p:cNvPr id="11" name="10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sp>
        <p:nvSpPr>
          <p:cNvPr id="12" name="11 CuadroTexto"/>
          <p:cNvSpPr txBox="1"/>
          <p:nvPr/>
        </p:nvSpPr>
        <p:spPr>
          <a:xfrm>
            <a:off x="6183048" y="6309320"/>
            <a:ext cx="2836033" cy="276999"/>
          </a:xfrm>
          <a:prstGeom prst="rect">
            <a:avLst/>
          </a:prstGeom>
          <a:noFill/>
        </p:spPr>
        <p:txBody>
          <a:bodyPr wrap="none" rtlCol="0">
            <a:spAutoFit/>
          </a:bodyPr>
          <a:lstStyle/>
          <a:p>
            <a:pPr algn="r"/>
            <a:r>
              <a:rPr lang="es-CL" sz="1200" b="1" dirty="0" smtClean="0">
                <a:solidFill>
                  <a:schemeClr val="bg1">
                    <a:lumMod val="50000"/>
                  </a:schemeClr>
                </a:solidFill>
                <a:latin typeface="Helvetica" pitchFamily="2" charset="0"/>
              </a:rPr>
              <a:t>Notificación Electrónica de Paciente</a:t>
            </a:r>
            <a:endParaRPr lang="es-CL" sz="1200" b="1" dirty="0">
              <a:solidFill>
                <a:schemeClr val="bg1">
                  <a:lumMod val="50000"/>
                </a:schemeClr>
              </a:solidFill>
              <a:latin typeface="Helvetica" pitchFamily="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C:\Users\vostro01\Documents\My Dropbox\NEP (lemontech)\Pantallazos\lme_buscador_3.png"/>
          <p:cNvPicPr/>
          <p:nvPr/>
        </p:nvPicPr>
        <p:blipFill>
          <a:blip r:embed="rId2"/>
          <a:srcRect/>
          <a:stretch>
            <a:fillRect/>
          </a:stretch>
        </p:blipFill>
        <p:spPr bwMode="auto">
          <a:xfrm>
            <a:off x="1345156" y="1446212"/>
            <a:ext cx="6000750" cy="4483100"/>
          </a:xfrm>
          <a:prstGeom prst="rect">
            <a:avLst/>
          </a:prstGeom>
          <a:ln w="12700" cap="sq">
            <a:solidFill>
              <a:schemeClr val="bg1">
                <a:lumMod val="75000"/>
              </a:schemeClr>
            </a:solidFill>
            <a:prstDash val="solid"/>
            <a:miter lim="800000"/>
          </a:ln>
          <a:effectLst/>
        </p:spPr>
      </p:pic>
      <p:grpSp>
        <p:nvGrpSpPr>
          <p:cNvPr id="2" name="25 Grupo"/>
          <p:cNvGrpSpPr>
            <a:grpSpLocks/>
          </p:cNvGrpSpPr>
          <p:nvPr/>
        </p:nvGrpSpPr>
        <p:grpSpPr bwMode="auto">
          <a:xfrm>
            <a:off x="3988343" y="5214937"/>
            <a:ext cx="857250" cy="928688"/>
            <a:chOff x="5214942" y="1857364"/>
            <a:chExt cx="857256" cy="928694"/>
          </a:xfrm>
        </p:grpSpPr>
        <p:sp>
          <p:nvSpPr>
            <p:cNvPr id="7" name="6 Elipse"/>
            <p:cNvSpPr/>
            <p:nvPr/>
          </p:nvSpPr>
          <p:spPr>
            <a:xfrm>
              <a:off x="5572133" y="2214554"/>
              <a:ext cx="214313" cy="204788"/>
            </a:xfrm>
            <a:prstGeom prst="ellipse">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cxnSp>
          <p:nvCxnSpPr>
            <p:cNvPr id="8" name="7 Conector recto de flecha"/>
            <p:cNvCxnSpPr/>
            <p:nvPr/>
          </p:nvCxnSpPr>
          <p:spPr>
            <a:xfrm rot="16200000" flipH="1">
              <a:off x="5214942" y="1857364"/>
              <a:ext cx="285752" cy="2857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rot="5400000">
              <a:off x="5786446" y="1857364"/>
              <a:ext cx="285752" cy="2857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rot="16200000" flipV="1">
              <a:off x="5786446" y="2500306"/>
              <a:ext cx="266702" cy="2667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rot="5400000" flipH="1" flipV="1">
              <a:off x="5250661" y="2536025"/>
              <a:ext cx="276227" cy="22383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2" name="11 Rectángulo"/>
          <p:cNvSpPr/>
          <p:nvPr/>
        </p:nvSpPr>
        <p:spPr>
          <a:xfrm>
            <a:off x="0" y="0"/>
            <a:ext cx="9144000" cy="1052736"/>
          </a:xfrm>
          <a:prstGeom prst="rect">
            <a:avLst/>
          </a:prstGeom>
          <a:solidFill>
            <a:srgbClr val="799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3" name="12 Imagen" descr="04-98.png"/>
          <p:cNvPicPr>
            <a:picLocks noChangeAspect="1"/>
          </p:cNvPicPr>
          <p:nvPr/>
        </p:nvPicPr>
        <p:blipFill>
          <a:blip r:embed="rId3"/>
          <a:stretch>
            <a:fillRect/>
          </a:stretch>
        </p:blipFill>
        <p:spPr>
          <a:xfrm>
            <a:off x="7417344" y="1242490"/>
            <a:ext cx="1046859" cy="793587"/>
          </a:xfrm>
          <a:prstGeom prst="rect">
            <a:avLst/>
          </a:prstGeom>
        </p:spPr>
      </p:pic>
      <p:sp>
        <p:nvSpPr>
          <p:cNvPr id="14" name="13 CuadroTexto"/>
          <p:cNvSpPr txBox="1"/>
          <p:nvPr/>
        </p:nvSpPr>
        <p:spPr>
          <a:xfrm>
            <a:off x="323528" y="260648"/>
            <a:ext cx="5589992" cy="584775"/>
          </a:xfrm>
          <a:prstGeom prst="rect">
            <a:avLst/>
          </a:prstGeom>
          <a:noFill/>
        </p:spPr>
        <p:txBody>
          <a:bodyPr wrap="none" rtlCol="0">
            <a:spAutoFit/>
          </a:bodyPr>
          <a:lstStyle/>
          <a:p>
            <a:r>
              <a:rPr lang="es-CL" sz="3200" b="1" dirty="0" smtClean="0">
                <a:solidFill>
                  <a:schemeClr val="bg1"/>
                </a:solidFill>
                <a:latin typeface="Helvetica Neue" pitchFamily="2"/>
              </a:rPr>
              <a:t>Buscador de Notificaciones</a:t>
            </a:r>
            <a:endParaRPr lang="es-CL" sz="3200" b="1" dirty="0">
              <a:solidFill>
                <a:schemeClr val="bg1"/>
              </a:solidFill>
              <a:latin typeface="Helvetica Neue" pitchFamily="2"/>
            </a:endParaRPr>
          </a:p>
        </p:txBody>
      </p:sp>
      <p:pic>
        <p:nvPicPr>
          <p:cNvPr id="15" name="Picture 3" descr="C:\Users\Felipe Urrea\Desktop\2014\Presentaciones\Brochure\Cuenta Medica Electronica\logo02-90.png"/>
          <p:cNvPicPr>
            <a:picLocks noChangeAspect="1" noChangeArrowheads="1"/>
          </p:cNvPicPr>
          <p:nvPr/>
        </p:nvPicPr>
        <p:blipFill>
          <a:blip r:embed="rId4" cstate="print"/>
          <a:srcRect/>
          <a:stretch>
            <a:fillRect/>
          </a:stretch>
        </p:blipFill>
        <p:spPr bwMode="auto">
          <a:xfrm>
            <a:off x="7987481" y="332656"/>
            <a:ext cx="688975" cy="1036638"/>
          </a:xfrm>
          <a:prstGeom prst="rect">
            <a:avLst/>
          </a:prstGeom>
          <a:noFill/>
          <a:ln w="28575">
            <a:solidFill>
              <a:schemeClr val="bg1"/>
            </a:solidFill>
            <a:miter lim="800000"/>
          </a:ln>
        </p:spPr>
      </p:pic>
      <p:pic>
        <p:nvPicPr>
          <p:cNvPr id="16" name="15 Imagen" descr="footer-90.png"/>
          <p:cNvPicPr>
            <a:picLocks noChangeAspect="1"/>
          </p:cNvPicPr>
          <p:nvPr/>
        </p:nvPicPr>
        <p:blipFill>
          <a:blip r:embed="rId5" cstate="print"/>
          <a:stretch>
            <a:fillRect/>
          </a:stretch>
        </p:blipFill>
        <p:spPr>
          <a:xfrm>
            <a:off x="179512" y="6599075"/>
            <a:ext cx="8784976" cy="84308"/>
          </a:xfrm>
          <a:prstGeom prst="rect">
            <a:avLst/>
          </a:prstGeom>
        </p:spPr>
      </p:pic>
      <p:sp>
        <p:nvSpPr>
          <p:cNvPr id="19" name="18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sp>
        <p:nvSpPr>
          <p:cNvPr id="20" name="19 CuadroTexto"/>
          <p:cNvSpPr txBox="1"/>
          <p:nvPr/>
        </p:nvSpPr>
        <p:spPr>
          <a:xfrm>
            <a:off x="6183048" y="6309320"/>
            <a:ext cx="2836033" cy="276999"/>
          </a:xfrm>
          <a:prstGeom prst="rect">
            <a:avLst/>
          </a:prstGeom>
          <a:noFill/>
        </p:spPr>
        <p:txBody>
          <a:bodyPr wrap="none" rtlCol="0">
            <a:spAutoFit/>
          </a:bodyPr>
          <a:lstStyle/>
          <a:p>
            <a:pPr algn="r"/>
            <a:r>
              <a:rPr lang="es-CL" sz="1200" b="1" dirty="0" smtClean="0">
                <a:solidFill>
                  <a:schemeClr val="bg1">
                    <a:lumMod val="50000"/>
                  </a:schemeClr>
                </a:solidFill>
                <a:latin typeface="Helvetica" pitchFamily="2" charset="0"/>
              </a:rPr>
              <a:t>Notificación Electrónica de Paciente</a:t>
            </a:r>
            <a:endParaRPr lang="es-CL" sz="1200" b="1" dirty="0">
              <a:solidFill>
                <a:schemeClr val="bg1">
                  <a:lumMod val="50000"/>
                </a:schemeClr>
              </a:solidFill>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repeatCount="indefinite" fill="hold" nodeType="withEffect">
                                  <p:stCondLst>
                                    <p:cond delay="1000"/>
                                  </p:stCondLst>
                                  <p:endCondLst>
                                    <p:cond evt="onNext" delay="0">
                                      <p:tgtEl>
                                        <p:sldTgt/>
                                      </p:tgtEl>
                                    </p:cond>
                                  </p:end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Rectángulo"/>
          <p:cNvSpPr/>
          <p:nvPr/>
        </p:nvSpPr>
        <p:spPr>
          <a:xfrm>
            <a:off x="0" y="0"/>
            <a:ext cx="9144000" cy="1052736"/>
          </a:xfrm>
          <a:prstGeom prst="rect">
            <a:avLst/>
          </a:prstGeom>
          <a:solidFill>
            <a:srgbClr val="799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5" name="4 Imagen" descr="C:\Users\vostro01\Documents\My Dropbox\NEP (lemontech)\Pantallazos\lme_buscador_4.png"/>
          <p:cNvPicPr/>
          <p:nvPr/>
        </p:nvPicPr>
        <p:blipFill>
          <a:blip r:embed="rId2"/>
          <a:srcRect/>
          <a:stretch>
            <a:fillRect/>
          </a:stretch>
        </p:blipFill>
        <p:spPr bwMode="auto">
          <a:xfrm>
            <a:off x="2015049" y="1258579"/>
            <a:ext cx="5140710" cy="4939969"/>
          </a:xfrm>
          <a:prstGeom prst="rect">
            <a:avLst/>
          </a:prstGeom>
          <a:ln w="38100" cap="sq">
            <a:solidFill>
              <a:schemeClr val="bg1">
                <a:lumMod val="75000"/>
              </a:schemeClr>
            </a:solidFill>
            <a:prstDash val="solid"/>
            <a:miter lim="800000"/>
          </a:ln>
          <a:effectLst/>
        </p:spPr>
      </p:pic>
      <p:pic>
        <p:nvPicPr>
          <p:cNvPr id="7" name="6 Imagen" descr="04-98.png"/>
          <p:cNvPicPr>
            <a:picLocks noChangeAspect="1"/>
          </p:cNvPicPr>
          <p:nvPr/>
        </p:nvPicPr>
        <p:blipFill>
          <a:blip r:embed="rId3"/>
          <a:stretch>
            <a:fillRect/>
          </a:stretch>
        </p:blipFill>
        <p:spPr>
          <a:xfrm>
            <a:off x="7417344" y="1242490"/>
            <a:ext cx="1046859" cy="793587"/>
          </a:xfrm>
          <a:prstGeom prst="rect">
            <a:avLst/>
          </a:prstGeom>
        </p:spPr>
      </p:pic>
      <p:sp>
        <p:nvSpPr>
          <p:cNvPr id="8" name="7 CuadroTexto"/>
          <p:cNvSpPr txBox="1"/>
          <p:nvPr/>
        </p:nvSpPr>
        <p:spPr>
          <a:xfrm>
            <a:off x="323528" y="260648"/>
            <a:ext cx="5589992" cy="584775"/>
          </a:xfrm>
          <a:prstGeom prst="rect">
            <a:avLst/>
          </a:prstGeom>
          <a:noFill/>
        </p:spPr>
        <p:txBody>
          <a:bodyPr wrap="none" rtlCol="0">
            <a:spAutoFit/>
          </a:bodyPr>
          <a:lstStyle/>
          <a:p>
            <a:r>
              <a:rPr lang="es-CL" sz="3200" b="1" dirty="0" smtClean="0">
                <a:solidFill>
                  <a:schemeClr val="bg1"/>
                </a:solidFill>
                <a:latin typeface="Helvetica Neue" pitchFamily="2"/>
              </a:rPr>
              <a:t>Buscador de Notificaciones</a:t>
            </a:r>
            <a:endParaRPr lang="es-CL" sz="3200" b="1" dirty="0">
              <a:solidFill>
                <a:schemeClr val="bg1"/>
              </a:solidFill>
              <a:latin typeface="Helvetica Neue" pitchFamily="2"/>
            </a:endParaRPr>
          </a:p>
        </p:txBody>
      </p:sp>
      <p:pic>
        <p:nvPicPr>
          <p:cNvPr id="9" name="Picture 3" descr="C:\Users\Felipe Urrea\Desktop\2014\Presentaciones\Brochure\Cuenta Medica Electronica\logo02-90.png"/>
          <p:cNvPicPr>
            <a:picLocks noChangeAspect="1" noChangeArrowheads="1"/>
          </p:cNvPicPr>
          <p:nvPr/>
        </p:nvPicPr>
        <p:blipFill>
          <a:blip r:embed="rId4" cstate="print"/>
          <a:srcRect/>
          <a:stretch>
            <a:fillRect/>
          </a:stretch>
        </p:blipFill>
        <p:spPr bwMode="auto">
          <a:xfrm>
            <a:off x="7987481" y="332656"/>
            <a:ext cx="688975" cy="1036638"/>
          </a:xfrm>
          <a:prstGeom prst="rect">
            <a:avLst/>
          </a:prstGeom>
          <a:noFill/>
          <a:ln w="28575">
            <a:solidFill>
              <a:schemeClr val="bg1"/>
            </a:solidFill>
            <a:miter lim="800000"/>
          </a:ln>
        </p:spPr>
      </p:pic>
      <p:pic>
        <p:nvPicPr>
          <p:cNvPr id="10" name="9 Imagen" descr="footer-90.png"/>
          <p:cNvPicPr>
            <a:picLocks noChangeAspect="1"/>
          </p:cNvPicPr>
          <p:nvPr/>
        </p:nvPicPr>
        <p:blipFill>
          <a:blip r:embed="rId5" cstate="print"/>
          <a:stretch>
            <a:fillRect/>
          </a:stretch>
        </p:blipFill>
        <p:spPr>
          <a:xfrm>
            <a:off x="179512" y="6599075"/>
            <a:ext cx="8784976" cy="84308"/>
          </a:xfrm>
          <a:prstGeom prst="rect">
            <a:avLst/>
          </a:prstGeom>
        </p:spPr>
      </p:pic>
      <p:sp>
        <p:nvSpPr>
          <p:cNvPr id="14" name="13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sp>
        <p:nvSpPr>
          <p:cNvPr id="15" name="14 CuadroTexto"/>
          <p:cNvSpPr txBox="1"/>
          <p:nvPr/>
        </p:nvSpPr>
        <p:spPr>
          <a:xfrm>
            <a:off x="6183048" y="6309320"/>
            <a:ext cx="2836033" cy="276999"/>
          </a:xfrm>
          <a:prstGeom prst="rect">
            <a:avLst/>
          </a:prstGeom>
          <a:noFill/>
        </p:spPr>
        <p:txBody>
          <a:bodyPr wrap="none" rtlCol="0">
            <a:spAutoFit/>
          </a:bodyPr>
          <a:lstStyle/>
          <a:p>
            <a:pPr algn="r"/>
            <a:r>
              <a:rPr lang="es-CL" sz="1200" b="1" dirty="0" smtClean="0">
                <a:solidFill>
                  <a:schemeClr val="bg1">
                    <a:lumMod val="50000"/>
                  </a:schemeClr>
                </a:solidFill>
                <a:latin typeface="Helvetica" pitchFamily="2" charset="0"/>
              </a:rPr>
              <a:t>Notificación Electrónica de Paciente</a:t>
            </a:r>
            <a:endParaRPr lang="es-CL" sz="1200" b="1" dirty="0">
              <a:solidFill>
                <a:schemeClr val="bg1">
                  <a:lumMod val="50000"/>
                </a:schemeClr>
              </a:solidFill>
              <a:latin typeface="Helvetica"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final-98.png"/>
          <p:cNvPicPr>
            <a:picLocks noChangeAspect="1"/>
          </p:cNvPicPr>
          <p:nvPr/>
        </p:nvPicPr>
        <p:blipFill>
          <a:blip r:embed="rId2"/>
          <a:stretch>
            <a:fillRect/>
          </a:stretch>
        </p:blipFill>
        <p:spPr>
          <a:xfrm>
            <a:off x="5731524" y="3217980"/>
            <a:ext cx="3410563" cy="3640020"/>
          </a:xfrm>
          <a:prstGeom prst="rect">
            <a:avLst/>
          </a:prstGeom>
        </p:spPr>
      </p:pic>
      <p:pic>
        <p:nvPicPr>
          <p:cNvPr id="3" name="2 Imagen" descr="logo-89.png"/>
          <p:cNvPicPr>
            <a:picLocks noChangeAspect="1"/>
          </p:cNvPicPr>
          <p:nvPr/>
        </p:nvPicPr>
        <p:blipFill>
          <a:blip r:embed="rId3" cstate="print"/>
          <a:stretch>
            <a:fillRect/>
          </a:stretch>
        </p:blipFill>
        <p:spPr>
          <a:xfrm>
            <a:off x="2627784" y="2830624"/>
            <a:ext cx="797833" cy="1196752"/>
          </a:xfrm>
          <a:prstGeom prst="rect">
            <a:avLst/>
          </a:prstGeom>
        </p:spPr>
      </p:pic>
      <p:sp>
        <p:nvSpPr>
          <p:cNvPr id="5" name="4 CuadroTexto"/>
          <p:cNvSpPr txBox="1"/>
          <p:nvPr/>
        </p:nvSpPr>
        <p:spPr>
          <a:xfrm>
            <a:off x="3707904" y="3105835"/>
            <a:ext cx="1532792" cy="646331"/>
          </a:xfrm>
          <a:prstGeom prst="rect">
            <a:avLst/>
          </a:prstGeom>
          <a:noFill/>
        </p:spPr>
        <p:txBody>
          <a:bodyPr wrap="none" rtlCol="0">
            <a:spAutoFit/>
          </a:bodyPr>
          <a:lstStyle/>
          <a:p>
            <a:r>
              <a:rPr lang="es-CL" sz="1200" dirty="0" smtClean="0">
                <a:solidFill>
                  <a:srgbClr val="868686"/>
                </a:solidFill>
                <a:latin typeface="Helvetica" pitchFamily="2" charset="0"/>
              </a:rPr>
              <a:t>www.i-med.cl</a:t>
            </a:r>
          </a:p>
          <a:p>
            <a:r>
              <a:rPr lang="es-CL" sz="1200" dirty="0" smtClean="0">
                <a:solidFill>
                  <a:srgbClr val="868686"/>
                </a:solidFill>
                <a:latin typeface="Helvetica" pitchFamily="2" charset="0"/>
              </a:rPr>
              <a:t>comercial@i-med.cl</a:t>
            </a:r>
          </a:p>
          <a:p>
            <a:r>
              <a:rPr lang="es-CL" sz="1200" dirty="0" smtClean="0">
                <a:solidFill>
                  <a:srgbClr val="868686"/>
                </a:solidFill>
                <a:latin typeface="Helvetica" pitchFamily="2" charset="0"/>
              </a:rPr>
              <a:t>+562 2714 9500</a:t>
            </a:r>
            <a:endParaRPr lang="es-CL" sz="1200" dirty="0">
              <a:solidFill>
                <a:srgbClr val="868686"/>
              </a:solidFill>
              <a:latin typeface="Helvetica"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89.png"/>
          <p:cNvPicPr>
            <a:picLocks noChangeAspect="1"/>
          </p:cNvPicPr>
          <p:nvPr/>
        </p:nvPicPr>
        <p:blipFill>
          <a:blip r:embed="rId2" cstate="print"/>
          <a:stretch>
            <a:fillRect/>
          </a:stretch>
        </p:blipFill>
        <p:spPr>
          <a:xfrm>
            <a:off x="251520" y="0"/>
            <a:ext cx="605812" cy="908720"/>
          </a:xfrm>
          <a:prstGeom prst="rect">
            <a:avLst/>
          </a:prstGeom>
        </p:spPr>
      </p:pic>
      <p:pic>
        <p:nvPicPr>
          <p:cNvPr id="6" name="5 Imagen" descr="footer-90.png"/>
          <p:cNvPicPr>
            <a:picLocks noChangeAspect="1"/>
          </p:cNvPicPr>
          <p:nvPr/>
        </p:nvPicPr>
        <p:blipFill>
          <a:blip r:embed="rId3" cstate="print"/>
          <a:stretch>
            <a:fillRect/>
          </a:stretch>
        </p:blipFill>
        <p:spPr>
          <a:xfrm>
            <a:off x="179512" y="6599075"/>
            <a:ext cx="8784976" cy="84308"/>
          </a:xfrm>
          <a:prstGeom prst="rect">
            <a:avLst/>
          </a:prstGeom>
        </p:spPr>
      </p:pic>
      <p:sp>
        <p:nvSpPr>
          <p:cNvPr id="10" name="9 Rectángulo"/>
          <p:cNvSpPr/>
          <p:nvPr/>
        </p:nvSpPr>
        <p:spPr>
          <a:xfrm>
            <a:off x="971600" y="3428999"/>
            <a:ext cx="6192688" cy="236615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 	</a:t>
            </a:r>
            <a:endParaRPr lang="es-CL" dirty="0"/>
          </a:p>
        </p:txBody>
      </p:sp>
      <p:sp>
        <p:nvSpPr>
          <p:cNvPr id="11" name="10 CuadroTexto"/>
          <p:cNvSpPr txBox="1"/>
          <p:nvPr/>
        </p:nvSpPr>
        <p:spPr>
          <a:xfrm>
            <a:off x="1111766" y="2603790"/>
            <a:ext cx="3700052" cy="830997"/>
          </a:xfrm>
          <a:prstGeom prst="rect">
            <a:avLst/>
          </a:prstGeom>
          <a:noFill/>
        </p:spPr>
        <p:txBody>
          <a:bodyPr wrap="none" rtlCol="0">
            <a:spAutoFit/>
          </a:bodyPr>
          <a:lstStyle/>
          <a:p>
            <a:r>
              <a:rPr lang="es-CL" sz="2400" b="1" dirty="0" smtClean="0">
                <a:solidFill>
                  <a:srgbClr val="7993C1"/>
                </a:solidFill>
                <a:latin typeface="Helvetica Neue" pitchFamily="2"/>
              </a:rPr>
              <a:t>Notificación Electrónica</a:t>
            </a:r>
          </a:p>
          <a:p>
            <a:r>
              <a:rPr lang="es-CL" sz="2400" b="1" dirty="0" smtClean="0">
                <a:solidFill>
                  <a:srgbClr val="7993C1"/>
                </a:solidFill>
                <a:latin typeface="Helvetica Neue" pitchFamily="2"/>
              </a:rPr>
              <a:t>de Paciente</a:t>
            </a:r>
            <a:endParaRPr lang="es-CL" sz="2400" b="1" dirty="0">
              <a:solidFill>
                <a:srgbClr val="7993C1"/>
              </a:solidFill>
              <a:latin typeface="Helvetica Neue" pitchFamily="2"/>
            </a:endParaRPr>
          </a:p>
        </p:txBody>
      </p:sp>
      <p:sp>
        <p:nvSpPr>
          <p:cNvPr id="13" name="CuadroTexto 14"/>
          <p:cNvSpPr txBox="1"/>
          <p:nvPr/>
        </p:nvSpPr>
        <p:spPr>
          <a:xfrm>
            <a:off x="1111766" y="3489891"/>
            <a:ext cx="4044876" cy="2468304"/>
          </a:xfrm>
          <a:prstGeom prst="rect">
            <a:avLst/>
          </a:prstGeom>
          <a:noFill/>
        </p:spPr>
        <p:txBody>
          <a:bodyPr wrap="square" rtlCol="0">
            <a:spAutoFit/>
          </a:bodyPr>
          <a:lstStyle/>
          <a:p>
            <a:pPr>
              <a:lnSpc>
                <a:spcPct val="130000"/>
              </a:lnSpc>
            </a:pPr>
            <a:r>
              <a:rPr lang="es-ES_tradnl" sz="1200" dirty="0" smtClean="0">
                <a:solidFill>
                  <a:schemeClr val="bg1">
                    <a:lumMod val="50000"/>
                  </a:schemeClr>
                </a:solidFill>
                <a:latin typeface="Helvetica" pitchFamily="34" charset="0"/>
                <a:cs typeface="Helvetica" pitchFamily="34" charset="0"/>
              </a:rPr>
              <a:t>Permite realizar digitalmente la notificación GES y Enfermedades de Notificación Obligatoria (ENO) al paciente desde el computador del médico firmando con su huella el documento. El paciente también pone su huella en señal de recepción. De esta manera, el médico tiene el respaldo de la notificación y queda resguardado ante una posible acusación de no cumplimiento de garantía de oportunidad sin requerir de archivos físicos de papeles</a:t>
            </a:r>
          </a:p>
          <a:p>
            <a:pPr>
              <a:lnSpc>
                <a:spcPct val="130000"/>
              </a:lnSpc>
            </a:pPr>
            <a:endParaRPr lang="es-ES" sz="1200" dirty="0" smtClean="0">
              <a:solidFill>
                <a:schemeClr val="bg1">
                  <a:lumMod val="50000"/>
                </a:schemeClr>
              </a:solidFill>
              <a:latin typeface="Helvetica" pitchFamily="34" charset="0"/>
              <a:cs typeface="Helvetica" pitchFamily="34" charset="0"/>
            </a:endParaRPr>
          </a:p>
        </p:txBody>
      </p:sp>
      <p:pic>
        <p:nvPicPr>
          <p:cNvPr id="14" name="13 Imagen" descr="02-90.png"/>
          <p:cNvPicPr>
            <a:picLocks noChangeAspect="1"/>
          </p:cNvPicPr>
          <p:nvPr/>
        </p:nvPicPr>
        <p:blipFill>
          <a:blip r:embed="rId4"/>
          <a:stretch>
            <a:fillRect/>
          </a:stretch>
        </p:blipFill>
        <p:spPr>
          <a:xfrm>
            <a:off x="5211234" y="1451988"/>
            <a:ext cx="3480529" cy="3291568"/>
          </a:xfrm>
          <a:prstGeom prst="rect">
            <a:avLst/>
          </a:prstGeom>
        </p:spPr>
      </p:pic>
      <p:sp>
        <p:nvSpPr>
          <p:cNvPr id="12" name="11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sp>
        <p:nvSpPr>
          <p:cNvPr id="15" name="14 CuadroTexto"/>
          <p:cNvSpPr txBox="1"/>
          <p:nvPr/>
        </p:nvSpPr>
        <p:spPr>
          <a:xfrm>
            <a:off x="6183048" y="6309320"/>
            <a:ext cx="2836033" cy="276999"/>
          </a:xfrm>
          <a:prstGeom prst="rect">
            <a:avLst/>
          </a:prstGeom>
          <a:noFill/>
        </p:spPr>
        <p:txBody>
          <a:bodyPr wrap="none" rtlCol="0">
            <a:spAutoFit/>
          </a:bodyPr>
          <a:lstStyle/>
          <a:p>
            <a:pPr algn="r"/>
            <a:r>
              <a:rPr lang="es-CL" sz="1200" b="1" dirty="0" smtClean="0">
                <a:solidFill>
                  <a:schemeClr val="bg1">
                    <a:lumMod val="50000"/>
                  </a:schemeClr>
                </a:solidFill>
                <a:latin typeface="Helvetica" pitchFamily="2" charset="0"/>
              </a:rPr>
              <a:t>Notificación Electrónica de Paciente</a:t>
            </a:r>
            <a:endParaRPr lang="es-CL" sz="1200" b="1" dirty="0">
              <a:solidFill>
                <a:schemeClr val="bg1">
                  <a:lumMod val="50000"/>
                </a:schemeClr>
              </a:solidFill>
              <a:latin typeface="Helvetica" pitchFamily="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2 Marcador de contenido"/>
          <p:cNvSpPr>
            <a:spLocks noGrp="1"/>
          </p:cNvSpPr>
          <p:nvPr>
            <p:ph idx="1"/>
          </p:nvPr>
        </p:nvSpPr>
        <p:spPr>
          <a:xfrm>
            <a:off x="707765" y="2036077"/>
            <a:ext cx="6972300" cy="3357562"/>
          </a:xfrm>
        </p:spPr>
        <p:txBody>
          <a:bodyPr>
            <a:normAutofit/>
          </a:bodyPr>
          <a:lstStyle/>
          <a:p>
            <a:pPr marL="342900" lvl="1" indent="-342900" eaLnBrk="1" hangingPunct="1">
              <a:buFont typeface="Arial" charset="0"/>
              <a:buChar char="•"/>
              <a:defRPr/>
            </a:pPr>
            <a:r>
              <a:rPr lang="es-CL" sz="1200" dirty="0" smtClean="0">
                <a:solidFill>
                  <a:schemeClr val="bg1">
                    <a:lumMod val="50000"/>
                  </a:schemeClr>
                </a:solidFill>
                <a:latin typeface="Helvetica" pitchFamily="2" charset="0"/>
              </a:rPr>
              <a:t>Proveer una aplicación computacional, que permita capturar digitalmente la notificación de sospecha GES y las Enfermedades de Notificación Obligatorias (ENO) exigidas por la Superintendencia de Salud y </a:t>
            </a:r>
            <a:r>
              <a:rPr lang="es-CL" sz="1200" dirty="0" err="1" smtClean="0">
                <a:solidFill>
                  <a:schemeClr val="bg1">
                    <a:lumMod val="50000"/>
                  </a:schemeClr>
                </a:solidFill>
                <a:latin typeface="Helvetica" pitchFamily="2" charset="0"/>
              </a:rPr>
              <a:t>Minsal</a:t>
            </a:r>
            <a:r>
              <a:rPr lang="es-CL" sz="1200" dirty="0" smtClean="0">
                <a:solidFill>
                  <a:schemeClr val="bg1">
                    <a:lumMod val="50000"/>
                  </a:schemeClr>
                </a:solidFill>
                <a:latin typeface="Helvetica" pitchFamily="2" charset="0"/>
              </a:rPr>
              <a:t> a pacientes que no han sido notificados </a:t>
            </a:r>
          </a:p>
          <a:p>
            <a:pPr marL="342900" lvl="1" indent="-342900" eaLnBrk="1" hangingPunct="1">
              <a:buFont typeface="Arial" charset="0"/>
              <a:buChar char="•"/>
              <a:defRPr/>
            </a:pPr>
            <a:r>
              <a:rPr lang="es-CL" sz="1200" dirty="0" smtClean="0">
                <a:solidFill>
                  <a:schemeClr val="bg1">
                    <a:lumMod val="50000"/>
                  </a:schemeClr>
                </a:solidFill>
                <a:latin typeface="Helvetica" pitchFamily="2" charset="0"/>
              </a:rPr>
              <a:t>Resguardar digitalmente y entregar físicamente al beneficiario el Formulario de Constancia de Información al Paciente GES y el Boletín Declaración Enfermedades de Notificación Obligatoria (ENO), ambos exigidos hoy por la Super de Salud y </a:t>
            </a:r>
            <a:r>
              <a:rPr lang="es-CL" sz="1200" dirty="0" err="1" smtClean="0">
                <a:solidFill>
                  <a:schemeClr val="bg1">
                    <a:lumMod val="50000"/>
                  </a:schemeClr>
                </a:solidFill>
                <a:latin typeface="Helvetica" pitchFamily="2" charset="0"/>
              </a:rPr>
              <a:t>Minsal</a:t>
            </a:r>
            <a:r>
              <a:rPr lang="es-CL" sz="1200" dirty="0" smtClean="0">
                <a:solidFill>
                  <a:schemeClr val="bg1">
                    <a:lumMod val="50000"/>
                  </a:schemeClr>
                </a:solidFill>
                <a:latin typeface="Helvetica" pitchFamily="2" charset="0"/>
              </a:rPr>
              <a:t>.</a:t>
            </a:r>
          </a:p>
          <a:p>
            <a:pPr marL="342900" lvl="1" indent="-342900" eaLnBrk="1" hangingPunct="1">
              <a:buFont typeface="Arial" charset="0"/>
              <a:buChar char="•"/>
              <a:defRPr/>
            </a:pPr>
            <a:endParaRPr lang="es-CL" sz="1200" dirty="0" smtClean="0">
              <a:solidFill>
                <a:schemeClr val="bg1">
                  <a:lumMod val="50000"/>
                </a:schemeClr>
              </a:solidFill>
              <a:latin typeface="Helvetica" pitchFamily="2" charset="0"/>
            </a:endParaRPr>
          </a:p>
          <a:p>
            <a:pPr marL="342900" lvl="1" indent="-342900" eaLnBrk="1" hangingPunct="1">
              <a:buFont typeface="Arial" charset="0"/>
              <a:buChar char="•"/>
              <a:defRPr/>
            </a:pPr>
            <a:endParaRPr lang="es-CL" sz="1200" dirty="0" smtClean="0">
              <a:solidFill>
                <a:schemeClr val="bg1">
                  <a:lumMod val="50000"/>
                </a:schemeClr>
              </a:solidFill>
              <a:latin typeface="Helvetica" pitchFamily="2" charset="0"/>
            </a:endParaRPr>
          </a:p>
          <a:p>
            <a:pPr marL="342900" lvl="1" indent="-342900" eaLnBrk="1" hangingPunct="1">
              <a:buFont typeface="Arial" charset="0"/>
              <a:buChar char="•"/>
              <a:defRPr/>
            </a:pPr>
            <a:endParaRPr lang="es-CL" sz="1200" dirty="0" smtClean="0">
              <a:solidFill>
                <a:schemeClr val="bg1">
                  <a:lumMod val="50000"/>
                </a:schemeClr>
              </a:solidFill>
              <a:latin typeface="Helvetica" pitchFamily="2" charset="0"/>
            </a:endParaRPr>
          </a:p>
          <a:p>
            <a:pPr marL="342900" lvl="1" indent="-342900" eaLnBrk="1" hangingPunct="1">
              <a:buFont typeface="Arial" charset="0"/>
              <a:buChar char="•"/>
              <a:defRPr/>
            </a:pPr>
            <a:endParaRPr lang="es-CL" sz="1200" dirty="0" smtClean="0">
              <a:solidFill>
                <a:schemeClr val="bg1">
                  <a:lumMod val="50000"/>
                </a:schemeClr>
              </a:solidFill>
              <a:latin typeface="Helvetica" pitchFamily="2" charset="0"/>
            </a:endParaRPr>
          </a:p>
        </p:txBody>
      </p:sp>
      <p:sp>
        <p:nvSpPr>
          <p:cNvPr id="5" name="4 Rectángulo"/>
          <p:cNvSpPr/>
          <p:nvPr/>
        </p:nvSpPr>
        <p:spPr>
          <a:xfrm>
            <a:off x="0" y="0"/>
            <a:ext cx="9144000" cy="1052736"/>
          </a:xfrm>
          <a:prstGeom prst="rect">
            <a:avLst/>
          </a:prstGeom>
          <a:solidFill>
            <a:srgbClr val="799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4" name="3 Imagen" descr="04-98.png"/>
          <p:cNvPicPr>
            <a:picLocks noChangeAspect="1"/>
          </p:cNvPicPr>
          <p:nvPr/>
        </p:nvPicPr>
        <p:blipFill>
          <a:blip r:embed="rId3"/>
          <a:stretch>
            <a:fillRect/>
          </a:stretch>
        </p:blipFill>
        <p:spPr>
          <a:xfrm>
            <a:off x="7417344" y="1242490"/>
            <a:ext cx="1046859" cy="793587"/>
          </a:xfrm>
          <a:prstGeom prst="rect">
            <a:avLst/>
          </a:prstGeom>
        </p:spPr>
      </p:pic>
      <p:sp>
        <p:nvSpPr>
          <p:cNvPr id="6" name="5 CuadroTexto"/>
          <p:cNvSpPr txBox="1"/>
          <p:nvPr/>
        </p:nvSpPr>
        <p:spPr>
          <a:xfrm>
            <a:off x="323528" y="260648"/>
            <a:ext cx="4434227" cy="584775"/>
          </a:xfrm>
          <a:prstGeom prst="rect">
            <a:avLst/>
          </a:prstGeom>
          <a:noFill/>
        </p:spPr>
        <p:txBody>
          <a:bodyPr wrap="none" rtlCol="0">
            <a:spAutoFit/>
          </a:bodyPr>
          <a:lstStyle/>
          <a:p>
            <a:r>
              <a:rPr lang="es-CL" sz="3200" b="1" dirty="0" smtClean="0">
                <a:solidFill>
                  <a:schemeClr val="bg1"/>
                </a:solidFill>
                <a:latin typeface="Helvetica Neue" pitchFamily="2"/>
              </a:rPr>
              <a:t>Objetivos del Sistema</a:t>
            </a:r>
            <a:endParaRPr lang="es-CL" sz="3200" b="1" dirty="0">
              <a:solidFill>
                <a:schemeClr val="bg1"/>
              </a:solidFill>
              <a:latin typeface="Helvetica Neue" pitchFamily="2"/>
            </a:endParaRPr>
          </a:p>
        </p:txBody>
      </p:sp>
      <p:pic>
        <p:nvPicPr>
          <p:cNvPr id="7" name="Picture 3" descr="C:\Users\Felipe Urrea\Desktop\2014\Presentaciones\Brochure\Cuenta Medica Electronica\logo02-90.png"/>
          <p:cNvPicPr>
            <a:picLocks noChangeAspect="1" noChangeArrowheads="1"/>
          </p:cNvPicPr>
          <p:nvPr/>
        </p:nvPicPr>
        <p:blipFill>
          <a:blip r:embed="rId4" cstate="print"/>
          <a:srcRect/>
          <a:stretch>
            <a:fillRect/>
          </a:stretch>
        </p:blipFill>
        <p:spPr bwMode="auto">
          <a:xfrm>
            <a:off x="7987481" y="332656"/>
            <a:ext cx="688975" cy="1036638"/>
          </a:xfrm>
          <a:prstGeom prst="rect">
            <a:avLst/>
          </a:prstGeom>
          <a:noFill/>
          <a:ln w="28575">
            <a:solidFill>
              <a:schemeClr val="bg1"/>
            </a:solidFill>
            <a:miter lim="800000"/>
          </a:ln>
        </p:spPr>
      </p:pic>
      <p:pic>
        <p:nvPicPr>
          <p:cNvPr id="8" name="7 Imagen" descr="footer-90.png"/>
          <p:cNvPicPr>
            <a:picLocks noChangeAspect="1"/>
          </p:cNvPicPr>
          <p:nvPr/>
        </p:nvPicPr>
        <p:blipFill>
          <a:blip r:embed="rId5" cstate="print"/>
          <a:stretch>
            <a:fillRect/>
          </a:stretch>
        </p:blipFill>
        <p:spPr>
          <a:xfrm>
            <a:off x="179512" y="6599075"/>
            <a:ext cx="8784976" cy="84308"/>
          </a:xfrm>
          <a:prstGeom prst="rect">
            <a:avLst/>
          </a:prstGeom>
        </p:spPr>
      </p:pic>
      <p:sp>
        <p:nvSpPr>
          <p:cNvPr id="11" name="10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sp>
        <p:nvSpPr>
          <p:cNvPr id="12" name="11 CuadroTexto"/>
          <p:cNvSpPr txBox="1"/>
          <p:nvPr/>
        </p:nvSpPr>
        <p:spPr>
          <a:xfrm>
            <a:off x="6183048" y="6309320"/>
            <a:ext cx="2836033" cy="276999"/>
          </a:xfrm>
          <a:prstGeom prst="rect">
            <a:avLst/>
          </a:prstGeom>
          <a:noFill/>
        </p:spPr>
        <p:txBody>
          <a:bodyPr wrap="none" rtlCol="0">
            <a:spAutoFit/>
          </a:bodyPr>
          <a:lstStyle/>
          <a:p>
            <a:pPr algn="r"/>
            <a:r>
              <a:rPr lang="es-CL" sz="1200" b="1" dirty="0" smtClean="0">
                <a:solidFill>
                  <a:schemeClr val="bg1">
                    <a:lumMod val="50000"/>
                  </a:schemeClr>
                </a:solidFill>
                <a:latin typeface="Helvetica" pitchFamily="2" charset="0"/>
              </a:rPr>
              <a:t>Notificación Electrónica de Paciente</a:t>
            </a:r>
            <a:endParaRPr lang="es-CL" sz="1200" b="1" dirty="0">
              <a:solidFill>
                <a:schemeClr val="bg1">
                  <a:lumMod val="50000"/>
                </a:schemeClr>
              </a:solidFill>
              <a:latin typeface="Helvetica" pitchFamily="2"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2 Marcador de contenido"/>
          <p:cNvSpPr>
            <a:spLocks noGrp="1"/>
          </p:cNvSpPr>
          <p:nvPr>
            <p:ph idx="1"/>
          </p:nvPr>
        </p:nvSpPr>
        <p:spPr>
          <a:xfrm>
            <a:off x="785813" y="2224585"/>
            <a:ext cx="7572375" cy="3220872"/>
          </a:xfrm>
        </p:spPr>
        <p:txBody>
          <a:bodyPr>
            <a:normAutofit/>
          </a:bodyPr>
          <a:lstStyle/>
          <a:p>
            <a:pPr marL="342900" lvl="1" indent="-342900" eaLnBrk="1" hangingPunct="1">
              <a:buFont typeface="Wingdings" pitchFamily="2" charset="2"/>
              <a:buNone/>
              <a:defRPr/>
            </a:pPr>
            <a:r>
              <a:rPr lang="es-CL" sz="1200" dirty="0" smtClean="0">
                <a:solidFill>
                  <a:schemeClr val="bg1">
                    <a:lumMod val="50000"/>
                  </a:schemeClr>
                </a:solidFill>
                <a:latin typeface="Helvetica" pitchFamily="2" charset="0"/>
              </a:rPr>
              <a:t>Informativo sobre Validez Legal de Formulario de Constancia Información al Paciente GES (“Formulario”) que consta en Formato Electrónico1</a:t>
            </a:r>
          </a:p>
          <a:p>
            <a:pPr marL="342900" lvl="1" indent="-342900" eaLnBrk="1" hangingPunct="1">
              <a:buFont typeface="Wingdings" pitchFamily="2" charset="2"/>
              <a:buNone/>
              <a:defRPr/>
            </a:pPr>
            <a:endParaRPr lang="es-CL" sz="1200" dirty="0" smtClean="0">
              <a:solidFill>
                <a:schemeClr val="bg1">
                  <a:lumMod val="50000"/>
                </a:schemeClr>
              </a:solidFill>
              <a:latin typeface="Helvetica" pitchFamily="2" charset="0"/>
            </a:endParaRPr>
          </a:p>
          <a:p>
            <a:pPr marL="342900" lvl="1" indent="-342900" eaLnBrk="1" hangingPunct="1">
              <a:buFont typeface="Wingdings" pitchFamily="2" charset="2"/>
              <a:buNone/>
              <a:defRPr/>
            </a:pPr>
            <a:r>
              <a:rPr lang="es-CL" sz="1200" dirty="0" smtClean="0">
                <a:solidFill>
                  <a:schemeClr val="bg1">
                    <a:lumMod val="50000"/>
                  </a:schemeClr>
                </a:solidFill>
                <a:latin typeface="Helvetica" pitchFamily="2" charset="0"/>
              </a:rPr>
              <a:t>III. Circular IF/ N° 181 de 18 de diciembre de 2012, de la Superintendencia de Salud (Intendencia de  Fondos y Seguros Previsionales de Salud) que Autoriza uso del "Formulario de Constancia Información al Paciente GES" en soporte electrónico.” </a:t>
            </a:r>
          </a:p>
          <a:p>
            <a:pPr marL="342900" lvl="1" indent="-342900" eaLnBrk="1" hangingPunct="1">
              <a:buFont typeface="Wingdings" pitchFamily="2" charset="2"/>
              <a:buNone/>
              <a:defRPr/>
            </a:pPr>
            <a:endParaRPr lang="es-CL" sz="1200" dirty="0" smtClean="0">
              <a:solidFill>
                <a:schemeClr val="bg1">
                  <a:lumMod val="50000"/>
                </a:schemeClr>
              </a:solidFill>
              <a:latin typeface="Helvetica" pitchFamily="2" charset="0"/>
            </a:endParaRPr>
          </a:p>
          <a:p>
            <a:pPr marL="342900" lvl="1" indent="-342900" eaLnBrk="1" hangingPunct="1">
              <a:buFont typeface="Wingdings" pitchFamily="2" charset="2"/>
              <a:buNone/>
              <a:defRPr/>
            </a:pPr>
            <a:endParaRPr lang="es-CL" sz="1200" dirty="0" smtClean="0">
              <a:solidFill>
                <a:schemeClr val="bg1">
                  <a:lumMod val="50000"/>
                </a:schemeClr>
              </a:solidFill>
              <a:latin typeface="Helvetica" pitchFamily="2" charset="0"/>
            </a:endParaRPr>
          </a:p>
          <a:p>
            <a:pPr algn="just">
              <a:buNone/>
            </a:pPr>
            <a:r>
              <a:rPr lang="es-CL" sz="1200" dirty="0" smtClean="0">
                <a:solidFill>
                  <a:schemeClr val="bg1">
                    <a:lumMod val="50000"/>
                  </a:schemeClr>
                </a:solidFill>
                <a:latin typeface="Helvetica" pitchFamily="2" charset="0"/>
              </a:rPr>
              <a:t>	Conforme a lo antes expuesto, queda actualmente más que claro que es perfectamente válido y produce plenos efectos, conforme a la ley aplicable, el Formulario que se extienda y suscriba en forma electrónica, esto es, a través de documento electrónico y suscrito por quienes corresponda mediante firma electrónica. Cabe hacer presente, que el tipo de firma electrónica requerida por la Circular IF/ N° 181 de 18 de diciembre de 201212 que modificó el Título IV del Capítulo VI del Compendio de Beneficios, es firma electrónica avanzada13 que es justamente la que reúne los atributos de autenticidad,  no repudio, integridad, confidencialidad y seguridad.</a:t>
            </a:r>
          </a:p>
        </p:txBody>
      </p:sp>
      <p:sp>
        <p:nvSpPr>
          <p:cNvPr id="4" name="3 Rectángulo"/>
          <p:cNvSpPr/>
          <p:nvPr/>
        </p:nvSpPr>
        <p:spPr>
          <a:xfrm>
            <a:off x="0" y="0"/>
            <a:ext cx="9144000" cy="1052736"/>
          </a:xfrm>
          <a:prstGeom prst="rect">
            <a:avLst/>
          </a:prstGeom>
          <a:solidFill>
            <a:srgbClr val="799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5" name="4 Imagen" descr="04-98.png"/>
          <p:cNvPicPr>
            <a:picLocks noChangeAspect="1"/>
          </p:cNvPicPr>
          <p:nvPr/>
        </p:nvPicPr>
        <p:blipFill>
          <a:blip r:embed="rId3"/>
          <a:stretch>
            <a:fillRect/>
          </a:stretch>
        </p:blipFill>
        <p:spPr>
          <a:xfrm>
            <a:off x="7417344" y="1242490"/>
            <a:ext cx="1046859" cy="793587"/>
          </a:xfrm>
          <a:prstGeom prst="rect">
            <a:avLst/>
          </a:prstGeom>
        </p:spPr>
      </p:pic>
      <p:sp>
        <p:nvSpPr>
          <p:cNvPr id="6" name="5 CuadroTexto"/>
          <p:cNvSpPr txBox="1"/>
          <p:nvPr/>
        </p:nvSpPr>
        <p:spPr>
          <a:xfrm>
            <a:off x="323528" y="260648"/>
            <a:ext cx="5240537" cy="584775"/>
          </a:xfrm>
          <a:prstGeom prst="rect">
            <a:avLst/>
          </a:prstGeom>
          <a:noFill/>
        </p:spPr>
        <p:txBody>
          <a:bodyPr wrap="none" rtlCol="0">
            <a:spAutoFit/>
          </a:bodyPr>
          <a:lstStyle/>
          <a:p>
            <a:r>
              <a:rPr lang="es-CL" sz="3200" b="1" dirty="0" smtClean="0">
                <a:solidFill>
                  <a:schemeClr val="bg1"/>
                </a:solidFill>
                <a:latin typeface="Helvetica Neue" pitchFamily="2"/>
              </a:rPr>
              <a:t>Regulaciones del Sistema</a:t>
            </a:r>
            <a:endParaRPr lang="es-CL" sz="3200" b="1" dirty="0">
              <a:solidFill>
                <a:schemeClr val="bg1"/>
              </a:solidFill>
              <a:latin typeface="Helvetica Neue" pitchFamily="2"/>
            </a:endParaRPr>
          </a:p>
        </p:txBody>
      </p:sp>
      <p:pic>
        <p:nvPicPr>
          <p:cNvPr id="7" name="Picture 3" descr="C:\Users\Felipe Urrea\Desktop\2014\Presentaciones\Brochure\Cuenta Medica Electronica\logo02-90.png"/>
          <p:cNvPicPr>
            <a:picLocks noChangeAspect="1" noChangeArrowheads="1"/>
          </p:cNvPicPr>
          <p:nvPr/>
        </p:nvPicPr>
        <p:blipFill>
          <a:blip r:embed="rId4" cstate="print"/>
          <a:srcRect/>
          <a:stretch>
            <a:fillRect/>
          </a:stretch>
        </p:blipFill>
        <p:spPr bwMode="auto">
          <a:xfrm>
            <a:off x="7987481" y="332656"/>
            <a:ext cx="688975" cy="1036638"/>
          </a:xfrm>
          <a:prstGeom prst="rect">
            <a:avLst/>
          </a:prstGeom>
          <a:noFill/>
          <a:ln w="28575">
            <a:solidFill>
              <a:schemeClr val="bg1"/>
            </a:solidFill>
            <a:miter lim="800000"/>
          </a:ln>
        </p:spPr>
      </p:pic>
      <p:pic>
        <p:nvPicPr>
          <p:cNvPr id="8" name="7 Imagen" descr="footer-90.png"/>
          <p:cNvPicPr>
            <a:picLocks noChangeAspect="1"/>
          </p:cNvPicPr>
          <p:nvPr/>
        </p:nvPicPr>
        <p:blipFill>
          <a:blip r:embed="rId5" cstate="print"/>
          <a:stretch>
            <a:fillRect/>
          </a:stretch>
        </p:blipFill>
        <p:spPr>
          <a:xfrm>
            <a:off x="179512" y="6599075"/>
            <a:ext cx="8784976" cy="84308"/>
          </a:xfrm>
          <a:prstGeom prst="rect">
            <a:avLst/>
          </a:prstGeom>
        </p:spPr>
      </p:pic>
      <p:sp>
        <p:nvSpPr>
          <p:cNvPr id="11" name="10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sp>
        <p:nvSpPr>
          <p:cNvPr id="12" name="11 CuadroTexto"/>
          <p:cNvSpPr txBox="1"/>
          <p:nvPr/>
        </p:nvSpPr>
        <p:spPr>
          <a:xfrm>
            <a:off x="6183048" y="6309320"/>
            <a:ext cx="2836033" cy="276999"/>
          </a:xfrm>
          <a:prstGeom prst="rect">
            <a:avLst/>
          </a:prstGeom>
          <a:noFill/>
        </p:spPr>
        <p:txBody>
          <a:bodyPr wrap="none" rtlCol="0">
            <a:spAutoFit/>
          </a:bodyPr>
          <a:lstStyle/>
          <a:p>
            <a:pPr algn="r"/>
            <a:r>
              <a:rPr lang="es-CL" sz="1200" b="1" dirty="0" smtClean="0">
                <a:solidFill>
                  <a:schemeClr val="bg1">
                    <a:lumMod val="50000"/>
                  </a:schemeClr>
                </a:solidFill>
                <a:latin typeface="Helvetica" pitchFamily="2" charset="0"/>
              </a:rPr>
              <a:t>Notificación Electrónica de Paciente</a:t>
            </a:r>
            <a:endParaRPr lang="es-CL" sz="1200" b="1" dirty="0">
              <a:solidFill>
                <a:schemeClr val="bg1">
                  <a:lumMod val="50000"/>
                </a:schemeClr>
              </a:solidFill>
              <a:latin typeface="Helvetica" pitchFamily="2"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712190" y="-1"/>
            <a:ext cx="5431809" cy="6599075"/>
          </a:xfrm>
          <a:prstGeom prst="rect">
            <a:avLst/>
          </a:prstGeom>
          <a:solidFill>
            <a:srgbClr val="799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 name="2 CuadroTexto"/>
          <p:cNvSpPr txBox="1"/>
          <p:nvPr/>
        </p:nvSpPr>
        <p:spPr>
          <a:xfrm>
            <a:off x="4299046" y="908720"/>
            <a:ext cx="1728358" cy="461665"/>
          </a:xfrm>
          <a:prstGeom prst="rect">
            <a:avLst/>
          </a:prstGeom>
          <a:noFill/>
        </p:spPr>
        <p:txBody>
          <a:bodyPr wrap="none" rtlCol="0">
            <a:spAutoFit/>
          </a:bodyPr>
          <a:lstStyle/>
          <a:p>
            <a:r>
              <a:rPr lang="es-CL" sz="2400" b="1" dirty="0" smtClean="0">
                <a:solidFill>
                  <a:schemeClr val="bg1"/>
                </a:solidFill>
                <a:latin typeface="Helvetica Neue" pitchFamily="2"/>
              </a:rPr>
              <a:t>Beneficios</a:t>
            </a:r>
            <a:endParaRPr lang="es-CL" sz="2400" b="1" dirty="0">
              <a:solidFill>
                <a:schemeClr val="bg1"/>
              </a:solidFill>
              <a:latin typeface="Helvetica Neue" pitchFamily="2"/>
            </a:endParaRPr>
          </a:p>
        </p:txBody>
      </p:sp>
      <p:sp>
        <p:nvSpPr>
          <p:cNvPr id="6" name="CuadroTexto 12"/>
          <p:cNvSpPr txBox="1"/>
          <p:nvPr/>
        </p:nvSpPr>
        <p:spPr>
          <a:xfrm>
            <a:off x="4299046" y="1443841"/>
            <a:ext cx="4665442" cy="4173450"/>
          </a:xfrm>
          <a:prstGeom prst="rect">
            <a:avLst/>
          </a:prstGeom>
          <a:noFill/>
        </p:spPr>
        <p:txBody>
          <a:bodyPr wrap="square" rtlCol="0">
            <a:spAutoFit/>
          </a:bodyPr>
          <a:lstStyle/>
          <a:p>
            <a:pPr>
              <a:lnSpc>
                <a:spcPct val="130000"/>
              </a:lnSpc>
              <a:buFont typeface="Arial" pitchFamily="34" charset="0"/>
              <a:buChar char="•"/>
            </a:pPr>
            <a:r>
              <a:rPr lang="es-ES_tradnl" sz="1200" dirty="0" smtClean="0">
                <a:solidFill>
                  <a:schemeClr val="bg1"/>
                </a:solidFill>
                <a:latin typeface="Helvetica" pitchFamily="34" charset="0"/>
                <a:cs typeface="Helvetica" pitchFamily="34" charset="0"/>
              </a:rPr>
              <a:t> Garantía digital de la notificación a un paciente con diagnóstico GES y Enfermedades de Notificación Obligatoria (ENO).</a:t>
            </a:r>
          </a:p>
          <a:p>
            <a:pPr>
              <a:lnSpc>
                <a:spcPct val="130000"/>
              </a:lnSpc>
              <a:buFont typeface="Arial" pitchFamily="34" charset="0"/>
              <a:buChar char="•"/>
            </a:pPr>
            <a:r>
              <a:rPr lang="es-ES_tradnl" sz="1200" dirty="0" smtClean="0">
                <a:solidFill>
                  <a:schemeClr val="bg1"/>
                </a:solidFill>
                <a:latin typeface="Helvetica" pitchFamily="34" charset="0"/>
                <a:cs typeface="Helvetica" pitchFamily="34" charset="0"/>
              </a:rPr>
              <a:t> Agiliza el trámite del formulario.</a:t>
            </a:r>
          </a:p>
          <a:p>
            <a:pPr>
              <a:lnSpc>
                <a:spcPct val="130000"/>
              </a:lnSpc>
              <a:buFont typeface="Arial" pitchFamily="34" charset="0"/>
              <a:buChar char="•"/>
            </a:pPr>
            <a:r>
              <a:rPr lang="es-ES_tradnl" sz="1200" dirty="0" smtClean="0">
                <a:solidFill>
                  <a:schemeClr val="bg1"/>
                </a:solidFill>
                <a:latin typeface="Helvetica" pitchFamily="34" charset="0"/>
                <a:cs typeface="Helvetica" pitchFamily="34" charset="0"/>
              </a:rPr>
              <a:t> Disminuye costos en papelería.</a:t>
            </a:r>
          </a:p>
          <a:p>
            <a:pPr>
              <a:lnSpc>
                <a:spcPct val="130000"/>
              </a:lnSpc>
              <a:buFont typeface="Arial" pitchFamily="34" charset="0"/>
              <a:buChar char="•"/>
            </a:pPr>
            <a:r>
              <a:rPr lang="es-ES_tradnl" sz="1200" dirty="0" smtClean="0">
                <a:solidFill>
                  <a:schemeClr val="bg1"/>
                </a:solidFill>
                <a:latin typeface="Helvetica" pitchFamily="34" charset="0"/>
                <a:cs typeface="Helvetica" pitchFamily="34" charset="0"/>
              </a:rPr>
              <a:t> Interfaz estándar para toda la red.</a:t>
            </a:r>
          </a:p>
          <a:p>
            <a:pPr>
              <a:lnSpc>
                <a:spcPct val="130000"/>
              </a:lnSpc>
              <a:buFont typeface="Arial" pitchFamily="34" charset="0"/>
              <a:buChar char="•"/>
            </a:pPr>
            <a:r>
              <a:rPr lang="es-ES_tradnl" sz="1200" dirty="0" smtClean="0">
                <a:solidFill>
                  <a:schemeClr val="bg1"/>
                </a:solidFill>
                <a:latin typeface="Helvetica" pitchFamily="34" charset="0"/>
                <a:cs typeface="Helvetica" pitchFamily="34" charset="0"/>
              </a:rPr>
              <a:t> Buscador en línea de notificaciones realizadas.</a:t>
            </a:r>
          </a:p>
          <a:p>
            <a:pPr>
              <a:lnSpc>
                <a:spcPct val="130000"/>
              </a:lnSpc>
              <a:buFont typeface="Arial" pitchFamily="34" charset="0"/>
              <a:buChar char="•"/>
            </a:pPr>
            <a:r>
              <a:rPr lang="es-ES_tradnl" sz="1200" dirty="0" smtClean="0">
                <a:solidFill>
                  <a:schemeClr val="bg1"/>
                </a:solidFill>
                <a:latin typeface="Helvetica" pitchFamily="34" charset="0"/>
                <a:cs typeface="Helvetica" pitchFamily="34" charset="0"/>
              </a:rPr>
              <a:t> Validado por la Superintendencia de Salud.</a:t>
            </a:r>
          </a:p>
          <a:p>
            <a:pPr>
              <a:lnSpc>
                <a:spcPct val="130000"/>
              </a:lnSpc>
            </a:pPr>
            <a:endParaRPr lang="es-ES_tradnl" sz="1200" dirty="0" smtClean="0">
              <a:solidFill>
                <a:schemeClr val="bg1"/>
              </a:solidFill>
              <a:latin typeface="Helvetica" pitchFamily="34" charset="0"/>
              <a:cs typeface="Helvetica" pitchFamily="34" charset="0"/>
            </a:endParaRPr>
          </a:p>
          <a:p>
            <a:pPr>
              <a:lnSpc>
                <a:spcPct val="130000"/>
              </a:lnSpc>
            </a:pPr>
            <a:r>
              <a:rPr lang="es-ES" sz="1200" b="1" dirty="0" smtClean="0">
                <a:solidFill>
                  <a:schemeClr val="bg1"/>
                </a:solidFill>
                <a:latin typeface="Helvetica" pitchFamily="34" charset="0"/>
                <a:cs typeface="Helvetica" pitchFamily="34" charset="0"/>
              </a:rPr>
              <a:t>Beneficios para la Administración del Prestador</a:t>
            </a:r>
            <a:endParaRPr lang="es-ES_tradnl" sz="1200" dirty="0" smtClean="0">
              <a:solidFill>
                <a:schemeClr val="bg1"/>
              </a:solidFill>
              <a:latin typeface="Helvetica" pitchFamily="34" charset="0"/>
              <a:cs typeface="Helvetica" pitchFamily="34" charset="0"/>
            </a:endParaRPr>
          </a:p>
          <a:p>
            <a:pPr>
              <a:lnSpc>
                <a:spcPct val="130000"/>
              </a:lnSpc>
              <a:buFont typeface="Arial" pitchFamily="34" charset="0"/>
              <a:buChar char="•"/>
            </a:pPr>
            <a:r>
              <a:rPr lang="es-ES_tradnl" sz="1200" dirty="0" smtClean="0">
                <a:solidFill>
                  <a:schemeClr val="bg1"/>
                </a:solidFill>
                <a:latin typeface="Helvetica" pitchFamily="34" charset="0"/>
                <a:cs typeface="Helvetica" pitchFamily="34" charset="0"/>
              </a:rPr>
              <a:t> Respaldo contra posibles fiscalizaciones por no cumplimiento del deber de informar patologías GES y Enfermedades de Notificación Obligatoria (ENO) a pacientes.</a:t>
            </a:r>
          </a:p>
          <a:p>
            <a:pPr>
              <a:lnSpc>
                <a:spcPct val="130000"/>
              </a:lnSpc>
              <a:buFont typeface="Arial" pitchFamily="34" charset="0"/>
              <a:buChar char="•"/>
            </a:pPr>
            <a:r>
              <a:rPr lang="es-ES_tradnl" sz="1200" dirty="0" smtClean="0">
                <a:solidFill>
                  <a:schemeClr val="bg1"/>
                </a:solidFill>
                <a:latin typeface="Helvetica" pitchFamily="34" charset="0"/>
                <a:cs typeface="Helvetica" pitchFamily="34" charset="0"/>
              </a:rPr>
              <a:t> Respaldo digital de la notificación para realizar consultas posteriores y análisis estadísticos. Podrá buscar en línea las notificaciones que ha realizado.</a:t>
            </a:r>
          </a:p>
          <a:p>
            <a:pPr>
              <a:lnSpc>
                <a:spcPct val="130000"/>
              </a:lnSpc>
              <a:buFont typeface="Arial" pitchFamily="34" charset="0"/>
              <a:buChar char="•"/>
            </a:pPr>
            <a:r>
              <a:rPr lang="es-ES_tradnl" sz="1200" dirty="0" smtClean="0">
                <a:solidFill>
                  <a:schemeClr val="bg1"/>
                </a:solidFill>
                <a:latin typeface="Helvetica" pitchFamily="34" charset="0"/>
                <a:cs typeface="Helvetica" pitchFamily="34" charset="0"/>
              </a:rPr>
              <a:t> Disminuye costos en la documentación de notificaciones, respaldo y gestión en su administración.</a:t>
            </a:r>
            <a:endParaRPr lang="es-ES_tradnl" sz="1200" dirty="0" smtClean="0">
              <a:solidFill>
                <a:schemeClr val="bg1"/>
              </a:solidFill>
              <a:latin typeface="Arial" pitchFamily="34" charset="0"/>
              <a:cs typeface="Arial" pitchFamily="34" charset="0"/>
            </a:endParaRPr>
          </a:p>
        </p:txBody>
      </p:sp>
      <p:pic>
        <p:nvPicPr>
          <p:cNvPr id="7" name="6 Imagen" descr="footer-90.png"/>
          <p:cNvPicPr>
            <a:picLocks noChangeAspect="1"/>
          </p:cNvPicPr>
          <p:nvPr/>
        </p:nvPicPr>
        <p:blipFill>
          <a:blip r:embed="rId2" cstate="print"/>
          <a:stretch>
            <a:fillRect/>
          </a:stretch>
        </p:blipFill>
        <p:spPr>
          <a:xfrm>
            <a:off x="179512" y="6599075"/>
            <a:ext cx="8784976" cy="84308"/>
          </a:xfrm>
          <a:prstGeom prst="rect">
            <a:avLst/>
          </a:prstGeom>
        </p:spPr>
      </p:pic>
      <p:pic>
        <p:nvPicPr>
          <p:cNvPr id="10" name="9 Imagen" descr="logo-89.png"/>
          <p:cNvPicPr>
            <a:picLocks noChangeAspect="1"/>
          </p:cNvPicPr>
          <p:nvPr/>
        </p:nvPicPr>
        <p:blipFill>
          <a:blip r:embed="rId3" cstate="print"/>
          <a:stretch>
            <a:fillRect/>
          </a:stretch>
        </p:blipFill>
        <p:spPr>
          <a:xfrm>
            <a:off x="251520" y="0"/>
            <a:ext cx="605812" cy="908720"/>
          </a:xfrm>
          <a:prstGeom prst="rect">
            <a:avLst/>
          </a:prstGeom>
        </p:spPr>
      </p:pic>
      <p:pic>
        <p:nvPicPr>
          <p:cNvPr id="4" name="Picture 2" descr="C:\Users\Felipe Urrea\Desktop\2014\Presentaciones\Brochure\Brochure-Servicios\06 NEP\03-93.png"/>
          <p:cNvPicPr>
            <a:picLocks noChangeAspect="1" noChangeArrowheads="1"/>
          </p:cNvPicPr>
          <p:nvPr/>
        </p:nvPicPr>
        <p:blipFill>
          <a:blip r:embed="rId4"/>
          <a:srcRect/>
          <a:stretch>
            <a:fillRect/>
          </a:stretch>
        </p:blipFill>
        <p:spPr bwMode="auto">
          <a:xfrm>
            <a:off x="467545" y="1732086"/>
            <a:ext cx="3569317" cy="3538934"/>
          </a:xfrm>
          <a:prstGeom prst="rect">
            <a:avLst/>
          </a:prstGeom>
          <a:noFill/>
        </p:spPr>
      </p:pic>
      <p:sp>
        <p:nvSpPr>
          <p:cNvPr id="11" name="10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sp>
        <p:nvSpPr>
          <p:cNvPr id="12" name="11 CuadroTexto"/>
          <p:cNvSpPr txBox="1"/>
          <p:nvPr/>
        </p:nvSpPr>
        <p:spPr>
          <a:xfrm>
            <a:off x="6183048" y="6309320"/>
            <a:ext cx="2836033" cy="276999"/>
          </a:xfrm>
          <a:prstGeom prst="rect">
            <a:avLst/>
          </a:prstGeom>
          <a:noFill/>
        </p:spPr>
        <p:txBody>
          <a:bodyPr wrap="none" rtlCol="0">
            <a:spAutoFit/>
          </a:bodyPr>
          <a:lstStyle/>
          <a:p>
            <a:pPr algn="r"/>
            <a:r>
              <a:rPr lang="es-CL" sz="1200" b="1" dirty="0" smtClean="0">
                <a:solidFill>
                  <a:schemeClr val="bg1"/>
                </a:solidFill>
                <a:latin typeface="Helvetica" pitchFamily="2" charset="0"/>
              </a:rPr>
              <a:t>Notificación Electrónica de Paciente</a:t>
            </a:r>
            <a:endParaRPr lang="es-CL" sz="1200" b="1" dirty="0">
              <a:solidFill>
                <a:schemeClr val="bg1"/>
              </a:solidFill>
              <a:latin typeface="Helvetica"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54 Imagen" descr="04-98.png"/>
          <p:cNvPicPr>
            <a:picLocks noChangeAspect="1"/>
          </p:cNvPicPr>
          <p:nvPr/>
        </p:nvPicPr>
        <p:blipFill>
          <a:blip r:embed="rId2"/>
          <a:stretch>
            <a:fillRect/>
          </a:stretch>
        </p:blipFill>
        <p:spPr>
          <a:xfrm>
            <a:off x="7417344" y="1242490"/>
            <a:ext cx="1046859" cy="793587"/>
          </a:xfrm>
          <a:prstGeom prst="rect">
            <a:avLst/>
          </a:prstGeom>
        </p:spPr>
      </p:pic>
      <p:sp>
        <p:nvSpPr>
          <p:cNvPr id="2" name="1 Rectángulo"/>
          <p:cNvSpPr/>
          <p:nvPr/>
        </p:nvSpPr>
        <p:spPr>
          <a:xfrm>
            <a:off x="0" y="0"/>
            <a:ext cx="9144000" cy="1052736"/>
          </a:xfrm>
          <a:prstGeom prst="rect">
            <a:avLst/>
          </a:prstGeom>
          <a:solidFill>
            <a:srgbClr val="799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2 CuadroTexto"/>
          <p:cNvSpPr txBox="1"/>
          <p:nvPr/>
        </p:nvSpPr>
        <p:spPr>
          <a:xfrm>
            <a:off x="323528" y="260648"/>
            <a:ext cx="3624710" cy="584775"/>
          </a:xfrm>
          <a:prstGeom prst="rect">
            <a:avLst/>
          </a:prstGeom>
          <a:noFill/>
        </p:spPr>
        <p:txBody>
          <a:bodyPr wrap="none" rtlCol="0">
            <a:spAutoFit/>
          </a:bodyPr>
          <a:lstStyle/>
          <a:p>
            <a:r>
              <a:rPr lang="es-CL" sz="3200" b="1" dirty="0" smtClean="0">
                <a:solidFill>
                  <a:schemeClr val="bg1"/>
                </a:solidFill>
                <a:latin typeface="Helvetica Neue" pitchFamily="2"/>
              </a:rPr>
              <a:t>¿Cómo funciona?</a:t>
            </a:r>
            <a:endParaRPr lang="es-CL" sz="3200" b="1" dirty="0">
              <a:solidFill>
                <a:schemeClr val="bg1"/>
              </a:solidFill>
              <a:latin typeface="Helvetica Neue" pitchFamily="2"/>
            </a:endParaRPr>
          </a:p>
        </p:txBody>
      </p:sp>
      <p:pic>
        <p:nvPicPr>
          <p:cNvPr id="4" name="Picture 3" descr="C:\Users\Felipe Urrea\Desktop\2014\Presentaciones\Brochure\Cuenta Medica Electronica\logo02-90.png"/>
          <p:cNvPicPr>
            <a:picLocks noChangeAspect="1" noChangeArrowheads="1"/>
          </p:cNvPicPr>
          <p:nvPr/>
        </p:nvPicPr>
        <p:blipFill>
          <a:blip r:embed="rId3" cstate="print"/>
          <a:srcRect/>
          <a:stretch>
            <a:fillRect/>
          </a:stretch>
        </p:blipFill>
        <p:spPr bwMode="auto">
          <a:xfrm>
            <a:off x="7987481" y="332656"/>
            <a:ext cx="688975" cy="1036638"/>
          </a:xfrm>
          <a:prstGeom prst="rect">
            <a:avLst/>
          </a:prstGeom>
          <a:noFill/>
          <a:ln w="28575">
            <a:solidFill>
              <a:schemeClr val="bg1"/>
            </a:solidFill>
            <a:miter lim="800000"/>
          </a:ln>
        </p:spPr>
      </p:pic>
      <p:pic>
        <p:nvPicPr>
          <p:cNvPr id="5" name="4 Imagen" descr="footer-90.png"/>
          <p:cNvPicPr>
            <a:picLocks noChangeAspect="1"/>
          </p:cNvPicPr>
          <p:nvPr/>
        </p:nvPicPr>
        <p:blipFill>
          <a:blip r:embed="rId4" cstate="print"/>
          <a:stretch>
            <a:fillRect/>
          </a:stretch>
        </p:blipFill>
        <p:spPr>
          <a:xfrm>
            <a:off x="179512" y="6599075"/>
            <a:ext cx="8784976" cy="84308"/>
          </a:xfrm>
          <a:prstGeom prst="rect">
            <a:avLst/>
          </a:prstGeom>
        </p:spPr>
      </p:pic>
      <p:grpSp>
        <p:nvGrpSpPr>
          <p:cNvPr id="6" name="129 Grupo"/>
          <p:cNvGrpSpPr/>
          <p:nvPr/>
        </p:nvGrpSpPr>
        <p:grpSpPr>
          <a:xfrm>
            <a:off x="5051079" y="2990025"/>
            <a:ext cx="786420" cy="1035311"/>
            <a:chOff x="4240892" y="3410901"/>
            <a:chExt cx="786420" cy="1035311"/>
          </a:xfrm>
        </p:grpSpPr>
        <p:grpSp>
          <p:nvGrpSpPr>
            <p:cNvPr id="7" name="91 Grupo"/>
            <p:cNvGrpSpPr/>
            <p:nvPr/>
          </p:nvGrpSpPr>
          <p:grpSpPr>
            <a:xfrm>
              <a:off x="4240892" y="3410901"/>
              <a:ext cx="786420" cy="786419"/>
              <a:chOff x="4480630" y="3268506"/>
              <a:chExt cx="786420" cy="786419"/>
            </a:xfrm>
          </p:grpSpPr>
          <p:sp>
            <p:nvSpPr>
              <p:cNvPr id="120" name="92 Elipse"/>
              <p:cNvSpPr/>
              <p:nvPr/>
            </p:nvSpPr>
            <p:spPr bwMode="auto">
              <a:xfrm>
                <a:off x="4480630" y="3268506"/>
                <a:ext cx="786420" cy="786419"/>
              </a:xfrm>
              <a:prstGeom prst="ellipse">
                <a:avLst/>
              </a:prstGeom>
              <a:solidFill>
                <a:srgbClr val="7993C1">
                  <a:alpha val="25000"/>
                </a:srgbClr>
              </a:solidFill>
              <a:ln w="889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1" name="93 Elipse"/>
              <p:cNvSpPr/>
              <p:nvPr/>
            </p:nvSpPr>
            <p:spPr bwMode="auto">
              <a:xfrm>
                <a:off x="4547375" y="3335250"/>
                <a:ext cx="652930" cy="652931"/>
              </a:xfrm>
              <a:prstGeom prst="ellipse">
                <a:avLst/>
              </a:prstGeom>
              <a:solidFill>
                <a:srgbClr val="7993C1"/>
              </a:solidFill>
              <a:ln w="889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22" name="94 Imagen" descr="manos.png"/>
              <p:cNvPicPr>
                <a:picLocks noChangeAspect="1"/>
              </p:cNvPicPr>
              <p:nvPr/>
            </p:nvPicPr>
            <p:blipFill>
              <a:blip r:embed="rId5" cstate="print"/>
              <a:stretch>
                <a:fillRect/>
              </a:stretch>
            </p:blipFill>
            <p:spPr>
              <a:xfrm>
                <a:off x="4716016" y="3429002"/>
                <a:ext cx="336225" cy="455288"/>
              </a:xfrm>
              <a:prstGeom prst="rect">
                <a:avLst/>
              </a:prstGeom>
            </p:spPr>
          </p:pic>
        </p:grpSp>
        <p:sp>
          <p:nvSpPr>
            <p:cNvPr id="119" name="TextBox 30"/>
            <p:cNvSpPr txBox="1">
              <a:spLocks noChangeArrowheads="1"/>
            </p:cNvSpPr>
            <p:nvPr/>
          </p:nvSpPr>
          <p:spPr bwMode="auto">
            <a:xfrm>
              <a:off x="4406315" y="4199991"/>
              <a:ext cx="455574"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000" b="1" dirty="0" smtClean="0">
                  <a:solidFill>
                    <a:srgbClr val="7993C1"/>
                  </a:solidFill>
                  <a:latin typeface="Helvetica" pitchFamily="34" charset="0"/>
                  <a:cs typeface="Helvetica" pitchFamily="34" charset="0"/>
                </a:rPr>
                <a:t>LME</a:t>
              </a:r>
              <a:endParaRPr lang="en-US" sz="1000" b="1" dirty="0">
                <a:solidFill>
                  <a:srgbClr val="7993C1"/>
                </a:solidFill>
                <a:latin typeface="Helvetica" pitchFamily="34" charset="0"/>
                <a:cs typeface="Helvetica" pitchFamily="34" charset="0"/>
              </a:endParaRPr>
            </a:p>
          </p:txBody>
        </p:sp>
      </p:grpSp>
      <p:grpSp>
        <p:nvGrpSpPr>
          <p:cNvPr id="8" name="96 Grupo"/>
          <p:cNvGrpSpPr/>
          <p:nvPr/>
        </p:nvGrpSpPr>
        <p:grpSpPr>
          <a:xfrm>
            <a:off x="4003687" y="5140685"/>
            <a:ext cx="786420" cy="786419"/>
            <a:chOff x="1553659" y="5147308"/>
            <a:chExt cx="786420" cy="786419"/>
          </a:xfrm>
        </p:grpSpPr>
        <p:sp>
          <p:nvSpPr>
            <p:cNvPr id="115" name="97 Elipse"/>
            <p:cNvSpPr/>
            <p:nvPr/>
          </p:nvSpPr>
          <p:spPr bwMode="auto">
            <a:xfrm>
              <a:off x="1553659" y="5147308"/>
              <a:ext cx="786420" cy="786419"/>
            </a:xfrm>
            <a:prstGeom prst="ellipse">
              <a:avLst/>
            </a:prstGeom>
            <a:solidFill>
              <a:srgbClr val="7993C1">
                <a:alpha val="25000"/>
              </a:srgbClr>
            </a:solidFill>
            <a:ln w="889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6" name="98 Elipse"/>
            <p:cNvSpPr/>
            <p:nvPr/>
          </p:nvSpPr>
          <p:spPr bwMode="auto">
            <a:xfrm>
              <a:off x="1620404" y="5214052"/>
              <a:ext cx="652930" cy="652931"/>
            </a:xfrm>
            <a:prstGeom prst="ellipse">
              <a:avLst/>
            </a:prstGeom>
            <a:solidFill>
              <a:srgbClr val="7993C1"/>
            </a:solidFill>
            <a:ln w="889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17" name="99 Imagen" descr="manos.png"/>
            <p:cNvPicPr>
              <a:picLocks noChangeAspect="1"/>
            </p:cNvPicPr>
            <p:nvPr/>
          </p:nvPicPr>
          <p:blipFill>
            <a:blip r:embed="rId6" cstate="print"/>
            <a:stretch>
              <a:fillRect/>
            </a:stretch>
          </p:blipFill>
          <p:spPr>
            <a:xfrm>
              <a:off x="1752512" y="5290411"/>
              <a:ext cx="388716" cy="493334"/>
            </a:xfrm>
            <a:prstGeom prst="rect">
              <a:avLst/>
            </a:prstGeom>
          </p:spPr>
        </p:pic>
      </p:grpSp>
      <p:sp>
        <p:nvSpPr>
          <p:cNvPr id="85" name="TextBox 30"/>
          <p:cNvSpPr txBox="1">
            <a:spLocks noChangeArrowheads="1"/>
          </p:cNvSpPr>
          <p:nvPr/>
        </p:nvSpPr>
        <p:spPr bwMode="auto">
          <a:xfrm>
            <a:off x="4044878" y="5935952"/>
            <a:ext cx="704039"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800" b="1" dirty="0" smtClean="0">
                <a:solidFill>
                  <a:srgbClr val="7993C1"/>
                </a:solidFill>
                <a:latin typeface="Helvetica" pitchFamily="34" charset="0"/>
                <a:cs typeface="Helvetica" pitchFamily="34" charset="0"/>
              </a:rPr>
              <a:t>PACIENTE</a:t>
            </a:r>
            <a:endParaRPr lang="en-US" sz="800" b="1" dirty="0">
              <a:solidFill>
                <a:srgbClr val="7993C1"/>
              </a:solidFill>
              <a:latin typeface="Helvetica" pitchFamily="34" charset="0"/>
              <a:cs typeface="Helvetica" pitchFamily="34" charset="0"/>
            </a:endParaRPr>
          </a:p>
        </p:txBody>
      </p:sp>
      <p:grpSp>
        <p:nvGrpSpPr>
          <p:cNvPr id="9" name="101 Grupo"/>
          <p:cNvGrpSpPr/>
          <p:nvPr/>
        </p:nvGrpSpPr>
        <p:grpSpPr>
          <a:xfrm>
            <a:off x="4522403" y="1550864"/>
            <a:ext cx="786420" cy="786419"/>
            <a:chOff x="1547664" y="3284984"/>
            <a:chExt cx="786420" cy="786419"/>
          </a:xfrm>
        </p:grpSpPr>
        <p:sp>
          <p:nvSpPr>
            <p:cNvPr id="112" name="102 Elipse"/>
            <p:cNvSpPr/>
            <p:nvPr/>
          </p:nvSpPr>
          <p:spPr bwMode="auto">
            <a:xfrm>
              <a:off x="1547664" y="3284984"/>
              <a:ext cx="786420" cy="786419"/>
            </a:xfrm>
            <a:prstGeom prst="ellipse">
              <a:avLst/>
            </a:prstGeom>
            <a:solidFill>
              <a:srgbClr val="7993C1">
                <a:alpha val="25000"/>
              </a:srgbClr>
            </a:solidFill>
            <a:ln w="889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3" name="103 Elipse"/>
            <p:cNvSpPr/>
            <p:nvPr/>
          </p:nvSpPr>
          <p:spPr bwMode="auto">
            <a:xfrm>
              <a:off x="1614409" y="3351728"/>
              <a:ext cx="652931" cy="652931"/>
            </a:xfrm>
            <a:prstGeom prst="ellipse">
              <a:avLst/>
            </a:prstGeom>
            <a:solidFill>
              <a:srgbClr val="7993C1"/>
            </a:solidFill>
            <a:ln w="889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14" name="104 Imagen" descr="manos.png"/>
            <p:cNvPicPr>
              <a:picLocks noChangeAspect="1"/>
            </p:cNvPicPr>
            <p:nvPr/>
          </p:nvPicPr>
          <p:blipFill>
            <a:blip r:embed="rId7" cstate="print"/>
            <a:stretch>
              <a:fillRect/>
            </a:stretch>
          </p:blipFill>
          <p:spPr>
            <a:xfrm>
              <a:off x="1712846" y="3434071"/>
              <a:ext cx="452628" cy="446604"/>
            </a:xfrm>
            <a:prstGeom prst="rect">
              <a:avLst/>
            </a:prstGeom>
          </p:spPr>
        </p:pic>
      </p:grpSp>
      <p:sp>
        <p:nvSpPr>
          <p:cNvPr id="87" name="TextBox 30"/>
          <p:cNvSpPr txBox="1">
            <a:spLocks noChangeArrowheads="1"/>
          </p:cNvSpPr>
          <p:nvPr/>
        </p:nvSpPr>
        <p:spPr bwMode="auto">
          <a:xfrm>
            <a:off x="4616386" y="2348587"/>
            <a:ext cx="59503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800" b="1" dirty="0" smtClean="0">
                <a:solidFill>
                  <a:srgbClr val="7993C1"/>
                </a:solidFill>
                <a:latin typeface="Helvetica" pitchFamily="34" charset="0"/>
                <a:cs typeface="Helvetica" pitchFamily="34" charset="0"/>
              </a:rPr>
              <a:t>MEDICO</a:t>
            </a:r>
            <a:endParaRPr lang="en-US" sz="800" b="1" dirty="0">
              <a:solidFill>
                <a:srgbClr val="7993C1"/>
              </a:solidFill>
              <a:latin typeface="Helvetica" pitchFamily="34" charset="0"/>
              <a:cs typeface="Helvetica" pitchFamily="34" charset="0"/>
            </a:endParaRPr>
          </a:p>
        </p:txBody>
      </p:sp>
      <p:grpSp>
        <p:nvGrpSpPr>
          <p:cNvPr id="10" name="128 Grupo"/>
          <p:cNvGrpSpPr/>
          <p:nvPr/>
        </p:nvGrpSpPr>
        <p:grpSpPr>
          <a:xfrm>
            <a:off x="3979509" y="2932072"/>
            <a:ext cx="936104" cy="1093264"/>
            <a:chOff x="5207532" y="3352948"/>
            <a:chExt cx="936104" cy="1093264"/>
          </a:xfrm>
        </p:grpSpPr>
        <p:sp>
          <p:nvSpPr>
            <p:cNvPr id="106" name="84 Rectángulo redondeado"/>
            <p:cNvSpPr/>
            <p:nvPr/>
          </p:nvSpPr>
          <p:spPr>
            <a:xfrm>
              <a:off x="5207532" y="3352948"/>
              <a:ext cx="936104" cy="1080120"/>
            </a:xfrm>
            <a:prstGeom prst="roundRect">
              <a:avLst/>
            </a:prstGeom>
            <a:solidFill>
              <a:srgbClr val="7993C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106 Grupo"/>
            <p:cNvGrpSpPr/>
            <p:nvPr/>
          </p:nvGrpSpPr>
          <p:grpSpPr>
            <a:xfrm>
              <a:off x="5278480" y="3410901"/>
              <a:ext cx="786420" cy="786419"/>
              <a:chOff x="5560750" y="3268506"/>
              <a:chExt cx="786420" cy="786419"/>
            </a:xfrm>
          </p:grpSpPr>
          <p:sp>
            <p:nvSpPr>
              <p:cNvPr id="109" name="107 Elipse"/>
              <p:cNvSpPr/>
              <p:nvPr/>
            </p:nvSpPr>
            <p:spPr bwMode="auto">
              <a:xfrm>
                <a:off x="5560750" y="3268506"/>
                <a:ext cx="786420" cy="786419"/>
              </a:xfrm>
              <a:prstGeom prst="ellipse">
                <a:avLst/>
              </a:prstGeom>
              <a:solidFill>
                <a:schemeClr val="bg1">
                  <a:alpha val="70000"/>
                </a:schemeClr>
              </a:solidFill>
              <a:ln w="889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10" name="108 Elipse"/>
              <p:cNvSpPr/>
              <p:nvPr/>
            </p:nvSpPr>
            <p:spPr bwMode="auto">
              <a:xfrm>
                <a:off x="5627495" y="3335250"/>
                <a:ext cx="652930" cy="652931"/>
              </a:xfrm>
              <a:prstGeom prst="ellipse">
                <a:avLst/>
              </a:prstGeom>
              <a:solidFill>
                <a:srgbClr val="7993C1"/>
              </a:solidFill>
              <a:ln w="889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11" name="109 Imagen" descr="manos.png"/>
              <p:cNvPicPr>
                <a:picLocks noChangeAspect="1"/>
              </p:cNvPicPr>
              <p:nvPr/>
            </p:nvPicPr>
            <p:blipFill>
              <a:blip r:embed="rId5" cstate="print"/>
              <a:stretch>
                <a:fillRect/>
              </a:stretch>
            </p:blipFill>
            <p:spPr>
              <a:xfrm>
                <a:off x="5796136" y="3429002"/>
                <a:ext cx="336225" cy="455288"/>
              </a:xfrm>
              <a:prstGeom prst="rect">
                <a:avLst/>
              </a:prstGeom>
            </p:spPr>
          </p:pic>
        </p:grpSp>
        <p:sp>
          <p:nvSpPr>
            <p:cNvPr id="108" name="TextBox 30"/>
            <p:cNvSpPr txBox="1">
              <a:spLocks noChangeArrowheads="1"/>
            </p:cNvSpPr>
            <p:nvPr/>
          </p:nvSpPr>
          <p:spPr bwMode="auto">
            <a:xfrm>
              <a:off x="5447911" y="4199991"/>
              <a:ext cx="447559"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000" b="1" dirty="0" smtClean="0">
                  <a:solidFill>
                    <a:schemeClr val="bg1"/>
                  </a:solidFill>
                  <a:latin typeface="Helvetica" pitchFamily="34" charset="0"/>
                  <a:cs typeface="Helvetica" pitchFamily="34" charset="0"/>
                </a:rPr>
                <a:t>NEP</a:t>
              </a:r>
              <a:endParaRPr lang="en-US" sz="1000" b="1" dirty="0">
                <a:solidFill>
                  <a:schemeClr val="bg1"/>
                </a:solidFill>
                <a:latin typeface="Helvetica" pitchFamily="34" charset="0"/>
                <a:cs typeface="Helvetica" pitchFamily="34" charset="0"/>
              </a:endParaRPr>
            </a:p>
          </p:txBody>
        </p:sp>
      </p:grpSp>
      <p:grpSp>
        <p:nvGrpSpPr>
          <p:cNvPr id="12" name="111 Grupo"/>
          <p:cNvGrpSpPr/>
          <p:nvPr/>
        </p:nvGrpSpPr>
        <p:grpSpPr>
          <a:xfrm>
            <a:off x="5052308" y="5140685"/>
            <a:ext cx="786420" cy="786419"/>
            <a:chOff x="1547664" y="3284984"/>
            <a:chExt cx="786420" cy="786419"/>
          </a:xfrm>
        </p:grpSpPr>
        <p:sp>
          <p:nvSpPr>
            <p:cNvPr id="103" name="102 Elipse"/>
            <p:cNvSpPr/>
            <p:nvPr/>
          </p:nvSpPr>
          <p:spPr bwMode="auto">
            <a:xfrm>
              <a:off x="1547664" y="3284984"/>
              <a:ext cx="786420" cy="786419"/>
            </a:xfrm>
            <a:prstGeom prst="ellipse">
              <a:avLst/>
            </a:prstGeom>
            <a:solidFill>
              <a:srgbClr val="7993C1">
                <a:alpha val="25000"/>
              </a:srgbClr>
            </a:solidFill>
            <a:ln w="889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4" name="103 Elipse"/>
            <p:cNvSpPr/>
            <p:nvPr/>
          </p:nvSpPr>
          <p:spPr bwMode="auto">
            <a:xfrm>
              <a:off x="1614409" y="3351728"/>
              <a:ext cx="652931" cy="652931"/>
            </a:xfrm>
            <a:prstGeom prst="ellipse">
              <a:avLst/>
            </a:prstGeom>
            <a:solidFill>
              <a:srgbClr val="7993C1"/>
            </a:solidFill>
            <a:ln w="889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5" name="104 Imagen" descr="manos.png"/>
            <p:cNvPicPr>
              <a:picLocks noChangeAspect="1"/>
            </p:cNvPicPr>
            <p:nvPr/>
          </p:nvPicPr>
          <p:blipFill>
            <a:blip r:embed="rId7" cstate="print"/>
            <a:stretch>
              <a:fillRect/>
            </a:stretch>
          </p:blipFill>
          <p:spPr>
            <a:xfrm>
              <a:off x="1712846" y="3434071"/>
              <a:ext cx="452628" cy="446604"/>
            </a:xfrm>
            <a:prstGeom prst="rect">
              <a:avLst/>
            </a:prstGeom>
          </p:spPr>
        </p:pic>
      </p:grpSp>
      <p:sp>
        <p:nvSpPr>
          <p:cNvPr id="90" name="TextBox 30"/>
          <p:cNvSpPr txBox="1">
            <a:spLocks noChangeArrowheads="1"/>
          </p:cNvSpPr>
          <p:nvPr/>
        </p:nvSpPr>
        <p:spPr bwMode="auto">
          <a:xfrm>
            <a:off x="5146291" y="5935952"/>
            <a:ext cx="595036"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800" b="1" dirty="0" smtClean="0">
                <a:solidFill>
                  <a:srgbClr val="7993C1"/>
                </a:solidFill>
                <a:latin typeface="Helvetica" pitchFamily="34" charset="0"/>
                <a:cs typeface="Helvetica" pitchFamily="34" charset="0"/>
              </a:rPr>
              <a:t>MEDICO</a:t>
            </a:r>
            <a:endParaRPr lang="en-US" sz="800" b="1" dirty="0">
              <a:solidFill>
                <a:srgbClr val="7993C1"/>
              </a:solidFill>
              <a:latin typeface="Helvetica" pitchFamily="34" charset="0"/>
              <a:cs typeface="Helvetica" pitchFamily="34" charset="0"/>
            </a:endParaRPr>
          </a:p>
        </p:txBody>
      </p:sp>
      <p:sp>
        <p:nvSpPr>
          <p:cNvPr id="91" name="TextBox 30"/>
          <p:cNvSpPr txBox="1">
            <a:spLocks noChangeArrowheads="1"/>
          </p:cNvSpPr>
          <p:nvPr/>
        </p:nvSpPr>
        <p:spPr bwMode="auto">
          <a:xfrm>
            <a:off x="4230264" y="4358324"/>
            <a:ext cx="138050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800" b="1" dirty="0" smtClean="0">
                <a:solidFill>
                  <a:srgbClr val="7993C1"/>
                </a:solidFill>
                <a:latin typeface="Helvetica" pitchFamily="34" charset="0"/>
                <a:cs typeface="Helvetica" pitchFamily="34" charset="0"/>
              </a:rPr>
              <a:t>FIRMA DE DOCUMENTO</a:t>
            </a:r>
          </a:p>
          <a:p>
            <a:pPr algn="ctr" eaLnBrk="1" hangingPunct="1"/>
            <a:r>
              <a:rPr lang="en-US" sz="800" b="1" dirty="0" smtClean="0">
                <a:solidFill>
                  <a:srgbClr val="7993C1"/>
                </a:solidFill>
                <a:latin typeface="Helvetica" pitchFamily="34" charset="0"/>
                <a:cs typeface="Helvetica" pitchFamily="34" charset="0"/>
              </a:rPr>
              <a:t>ELECTRONICO</a:t>
            </a:r>
          </a:p>
          <a:p>
            <a:pPr algn="ctr" eaLnBrk="1" hangingPunct="1"/>
            <a:r>
              <a:rPr lang="en-US" sz="800" b="1" dirty="0" smtClean="0">
                <a:solidFill>
                  <a:srgbClr val="7993C1"/>
                </a:solidFill>
                <a:latin typeface="Helvetica" pitchFamily="34" charset="0"/>
                <a:cs typeface="Helvetica" pitchFamily="34" charset="0"/>
              </a:rPr>
              <a:t>CERTIFICADO</a:t>
            </a:r>
            <a:endParaRPr lang="en-US" sz="800" b="1" dirty="0">
              <a:solidFill>
                <a:srgbClr val="7993C1"/>
              </a:solidFill>
              <a:latin typeface="Helvetica" pitchFamily="34" charset="0"/>
              <a:cs typeface="Helvetica" pitchFamily="34" charset="0"/>
            </a:endParaRPr>
          </a:p>
        </p:txBody>
      </p:sp>
      <p:grpSp>
        <p:nvGrpSpPr>
          <p:cNvPr id="13" name="117 Grupo"/>
          <p:cNvGrpSpPr/>
          <p:nvPr/>
        </p:nvGrpSpPr>
        <p:grpSpPr>
          <a:xfrm>
            <a:off x="4374360" y="2601508"/>
            <a:ext cx="1080120" cy="356230"/>
            <a:chOff x="2807804" y="3140968"/>
            <a:chExt cx="1080120" cy="356230"/>
          </a:xfrm>
        </p:grpSpPr>
        <p:cxnSp>
          <p:nvCxnSpPr>
            <p:cNvPr id="99" name="98 Conector recto"/>
            <p:cNvCxnSpPr/>
            <p:nvPr/>
          </p:nvCxnSpPr>
          <p:spPr>
            <a:xfrm>
              <a:off x="3347864" y="3140968"/>
              <a:ext cx="0" cy="144016"/>
            </a:xfrm>
            <a:prstGeom prst="line">
              <a:avLst/>
            </a:prstGeom>
            <a:ln w="28575">
              <a:solidFill>
                <a:srgbClr val="7993C1"/>
              </a:solidFill>
            </a:ln>
          </p:spPr>
          <p:style>
            <a:lnRef idx="1">
              <a:schemeClr val="accent1"/>
            </a:lnRef>
            <a:fillRef idx="0">
              <a:schemeClr val="accent1"/>
            </a:fillRef>
            <a:effectRef idx="0">
              <a:schemeClr val="accent1"/>
            </a:effectRef>
            <a:fontRef idx="minor">
              <a:schemeClr val="tx1"/>
            </a:fontRef>
          </p:style>
        </p:cxnSp>
        <p:cxnSp>
          <p:nvCxnSpPr>
            <p:cNvPr id="100" name="99 Conector recto"/>
            <p:cNvCxnSpPr/>
            <p:nvPr/>
          </p:nvCxnSpPr>
          <p:spPr>
            <a:xfrm>
              <a:off x="2807804" y="3284984"/>
              <a:ext cx="1080120" cy="0"/>
            </a:xfrm>
            <a:prstGeom prst="line">
              <a:avLst/>
            </a:prstGeom>
            <a:ln w="28575">
              <a:solidFill>
                <a:srgbClr val="7993C1"/>
              </a:solidFill>
            </a:ln>
          </p:spPr>
          <p:style>
            <a:lnRef idx="1">
              <a:schemeClr val="accent1"/>
            </a:lnRef>
            <a:fillRef idx="0">
              <a:schemeClr val="accent1"/>
            </a:fillRef>
            <a:effectRef idx="0">
              <a:schemeClr val="accent1"/>
            </a:effectRef>
            <a:fontRef idx="minor">
              <a:schemeClr val="tx1"/>
            </a:fontRef>
          </p:style>
        </p:cxnSp>
        <p:cxnSp>
          <p:nvCxnSpPr>
            <p:cNvPr id="101" name="100 Conector recto de flecha"/>
            <p:cNvCxnSpPr/>
            <p:nvPr/>
          </p:nvCxnSpPr>
          <p:spPr>
            <a:xfrm>
              <a:off x="3874780" y="3281174"/>
              <a:ext cx="0" cy="216024"/>
            </a:xfrm>
            <a:prstGeom prst="straightConnector1">
              <a:avLst/>
            </a:prstGeom>
            <a:ln w="28575">
              <a:solidFill>
                <a:srgbClr val="7993C1"/>
              </a:solidFill>
              <a:tailEnd type="arrow"/>
            </a:ln>
          </p:spPr>
          <p:style>
            <a:lnRef idx="1">
              <a:schemeClr val="accent1"/>
            </a:lnRef>
            <a:fillRef idx="0">
              <a:schemeClr val="accent1"/>
            </a:fillRef>
            <a:effectRef idx="0">
              <a:schemeClr val="accent1"/>
            </a:effectRef>
            <a:fontRef idx="minor">
              <a:schemeClr val="tx1"/>
            </a:fontRef>
          </p:style>
        </p:cxnSp>
        <p:cxnSp>
          <p:nvCxnSpPr>
            <p:cNvPr id="102" name="101 Conector recto de flecha"/>
            <p:cNvCxnSpPr/>
            <p:nvPr/>
          </p:nvCxnSpPr>
          <p:spPr>
            <a:xfrm>
              <a:off x="2823210" y="3281174"/>
              <a:ext cx="0" cy="216024"/>
            </a:xfrm>
            <a:prstGeom prst="straightConnector1">
              <a:avLst/>
            </a:prstGeom>
            <a:ln w="28575">
              <a:solidFill>
                <a:srgbClr val="7993C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122 Grupo"/>
          <p:cNvGrpSpPr/>
          <p:nvPr/>
        </p:nvGrpSpPr>
        <p:grpSpPr>
          <a:xfrm>
            <a:off x="4374360" y="4765470"/>
            <a:ext cx="1080120" cy="356230"/>
            <a:chOff x="2807804" y="3140968"/>
            <a:chExt cx="1080120" cy="356230"/>
          </a:xfrm>
        </p:grpSpPr>
        <p:cxnSp>
          <p:nvCxnSpPr>
            <p:cNvPr id="95" name="94 Conector recto"/>
            <p:cNvCxnSpPr/>
            <p:nvPr/>
          </p:nvCxnSpPr>
          <p:spPr>
            <a:xfrm>
              <a:off x="3347864" y="3140968"/>
              <a:ext cx="0" cy="144016"/>
            </a:xfrm>
            <a:prstGeom prst="line">
              <a:avLst/>
            </a:prstGeom>
            <a:ln w="28575">
              <a:solidFill>
                <a:srgbClr val="7993C1"/>
              </a:solidFill>
            </a:ln>
          </p:spPr>
          <p:style>
            <a:lnRef idx="1">
              <a:schemeClr val="accent1"/>
            </a:lnRef>
            <a:fillRef idx="0">
              <a:schemeClr val="accent1"/>
            </a:fillRef>
            <a:effectRef idx="0">
              <a:schemeClr val="accent1"/>
            </a:effectRef>
            <a:fontRef idx="minor">
              <a:schemeClr val="tx1"/>
            </a:fontRef>
          </p:style>
        </p:cxnSp>
        <p:cxnSp>
          <p:nvCxnSpPr>
            <p:cNvPr id="96" name="95 Conector recto"/>
            <p:cNvCxnSpPr/>
            <p:nvPr/>
          </p:nvCxnSpPr>
          <p:spPr>
            <a:xfrm>
              <a:off x="2807804" y="3284984"/>
              <a:ext cx="1080120" cy="0"/>
            </a:xfrm>
            <a:prstGeom prst="line">
              <a:avLst/>
            </a:prstGeom>
            <a:ln w="28575">
              <a:solidFill>
                <a:srgbClr val="7993C1"/>
              </a:solidFill>
            </a:ln>
          </p:spPr>
          <p:style>
            <a:lnRef idx="1">
              <a:schemeClr val="accent1"/>
            </a:lnRef>
            <a:fillRef idx="0">
              <a:schemeClr val="accent1"/>
            </a:fillRef>
            <a:effectRef idx="0">
              <a:schemeClr val="accent1"/>
            </a:effectRef>
            <a:fontRef idx="minor">
              <a:schemeClr val="tx1"/>
            </a:fontRef>
          </p:style>
        </p:cxnSp>
        <p:cxnSp>
          <p:nvCxnSpPr>
            <p:cNvPr id="97" name="96 Conector recto de flecha"/>
            <p:cNvCxnSpPr/>
            <p:nvPr/>
          </p:nvCxnSpPr>
          <p:spPr>
            <a:xfrm>
              <a:off x="3874780" y="3281174"/>
              <a:ext cx="0" cy="216024"/>
            </a:xfrm>
            <a:prstGeom prst="straightConnector1">
              <a:avLst/>
            </a:prstGeom>
            <a:ln w="28575">
              <a:solidFill>
                <a:srgbClr val="7993C1"/>
              </a:solidFill>
              <a:tailEnd type="arrow"/>
            </a:ln>
          </p:spPr>
          <p:style>
            <a:lnRef idx="1">
              <a:schemeClr val="accent1"/>
            </a:lnRef>
            <a:fillRef idx="0">
              <a:schemeClr val="accent1"/>
            </a:fillRef>
            <a:effectRef idx="0">
              <a:schemeClr val="accent1"/>
            </a:effectRef>
            <a:fontRef idx="minor">
              <a:schemeClr val="tx1"/>
            </a:fontRef>
          </p:style>
        </p:cxnSp>
        <p:cxnSp>
          <p:nvCxnSpPr>
            <p:cNvPr id="98" name="97 Conector recto de flecha"/>
            <p:cNvCxnSpPr/>
            <p:nvPr/>
          </p:nvCxnSpPr>
          <p:spPr>
            <a:xfrm>
              <a:off x="2823210" y="3281174"/>
              <a:ext cx="0" cy="216024"/>
            </a:xfrm>
            <a:prstGeom prst="straightConnector1">
              <a:avLst/>
            </a:prstGeom>
            <a:ln w="28575">
              <a:solidFill>
                <a:srgbClr val="7993C1"/>
              </a:solidFill>
              <a:tailEnd type="arrow"/>
            </a:ln>
          </p:spPr>
          <p:style>
            <a:lnRef idx="1">
              <a:schemeClr val="accent1"/>
            </a:lnRef>
            <a:fillRef idx="0">
              <a:schemeClr val="accent1"/>
            </a:fillRef>
            <a:effectRef idx="0">
              <a:schemeClr val="accent1"/>
            </a:effectRef>
            <a:fontRef idx="minor">
              <a:schemeClr val="tx1"/>
            </a:fontRef>
          </p:style>
        </p:cxnSp>
      </p:grpSp>
      <p:cxnSp>
        <p:nvCxnSpPr>
          <p:cNvPr id="94" name="93 Conector recto de flecha"/>
          <p:cNvCxnSpPr/>
          <p:nvPr/>
        </p:nvCxnSpPr>
        <p:spPr>
          <a:xfrm>
            <a:off x="4910315" y="4076220"/>
            <a:ext cx="0" cy="288032"/>
          </a:xfrm>
          <a:prstGeom prst="straightConnector1">
            <a:avLst/>
          </a:prstGeom>
          <a:ln w="28575">
            <a:solidFill>
              <a:srgbClr val="7993C1"/>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sp>
        <p:nvSpPr>
          <p:cNvPr id="50" name="49 CuadroTexto"/>
          <p:cNvSpPr txBox="1"/>
          <p:nvPr/>
        </p:nvSpPr>
        <p:spPr>
          <a:xfrm>
            <a:off x="6183048" y="6309320"/>
            <a:ext cx="2836033" cy="276999"/>
          </a:xfrm>
          <a:prstGeom prst="rect">
            <a:avLst/>
          </a:prstGeom>
          <a:noFill/>
        </p:spPr>
        <p:txBody>
          <a:bodyPr wrap="none" rtlCol="0">
            <a:spAutoFit/>
          </a:bodyPr>
          <a:lstStyle/>
          <a:p>
            <a:pPr algn="r"/>
            <a:r>
              <a:rPr lang="es-CL" sz="1200" b="1" dirty="0" smtClean="0">
                <a:solidFill>
                  <a:schemeClr val="bg1">
                    <a:lumMod val="50000"/>
                  </a:schemeClr>
                </a:solidFill>
                <a:latin typeface="Helvetica" pitchFamily="2" charset="0"/>
              </a:rPr>
              <a:t>Notificación Electrónica de Paciente</a:t>
            </a:r>
            <a:endParaRPr lang="es-CL" sz="1200" b="1" dirty="0">
              <a:solidFill>
                <a:schemeClr val="bg1">
                  <a:lumMod val="50000"/>
                </a:schemeClr>
              </a:solidFill>
              <a:latin typeface="Helvetica" pitchFamily="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20 Imagen" descr="04-98.png"/>
          <p:cNvPicPr>
            <a:picLocks noChangeAspect="1"/>
          </p:cNvPicPr>
          <p:nvPr/>
        </p:nvPicPr>
        <p:blipFill>
          <a:blip r:embed="rId2"/>
          <a:stretch>
            <a:fillRect/>
          </a:stretch>
        </p:blipFill>
        <p:spPr>
          <a:xfrm rot="21228629">
            <a:off x="2925851" y="5192039"/>
            <a:ext cx="1046859" cy="793587"/>
          </a:xfrm>
          <a:prstGeom prst="rect">
            <a:avLst/>
          </a:prstGeom>
        </p:spPr>
      </p:pic>
      <p:pic>
        <p:nvPicPr>
          <p:cNvPr id="20" name="19 Imagen" descr="04-98.png"/>
          <p:cNvPicPr>
            <a:picLocks noChangeAspect="1"/>
          </p:cNvPicPr>
          <p:nvPr/>
        </p:nvPicPr>
        <p:blipFill>
          <a:blip r:embed="rId2"/>
          <a:stretch>
            <a:fillRect/>
          </a:stretch>
        </p:blipFill>
        <p:spPr>
          <a:xfrm rot="11038357">
            <a:off x="2335394" y="3353222"/>
            <a:ext cx="1046859" cy="793587"/>
          </a:xfrm>
          <a:prstGeom prst="rect">
            <a:avLst/>
          </a:prstGeom>
        </p:spPr>
      </p:pic>
      <p:pic>
        <p:nvPicPr>
          <p:cNvPr id="17" name="16 Imagen" descr="05-12.png"/>
          <p:cNvPicPr>
            <a:picLocks noChangeAspect="1"/>
          </p:cNvPicPr>
          <p:nvPr/>
        </p:nvPicPr>
        <p:blipFill>
          <a:blip r:embed="rId3"/>
          <a:stretch>
            <a:fillRect/>
          </a:stretch>
        </p:blipFill>
        <p:spPr>
          <a:xfrm>
            <a:off x="179514" y="118105"/>
            <a:ext cx="8697054" cy="2444341"/>
          </a:xfrm>
          <a:prstGeom prst="rect">
            <a:avLst/>
          </a:prstGeom>
        </p:spPr>
      </p:pic>
      <p:pic>
        <p:nvPicPr>
          <p:cNvPr id="2" name="1 Imagen" descr="footer-90.png"/>
          <p:cNvPicPr>
            <a:picLocks noChangeAspect="1"/>
          </p:cNvPicPr>
          <p:nvPr/>
        </p:nvPicPr>
        <p:blipFill>
          <a:blip r:embed="rId4" cstate="print"/>
          <a:stretch>
            <a:fillRect/>
          </a:stretch>
        </p:blipFill>
        <p:spPr>
          <a:xfrm>
            <a:off x="179512" y="6599075"/>
            <a:ext cx="8784976" cy="84308"/>
          </a:xfrm>
          <a:prstGeom prst="rect">
            <a:avLst/>
          </a:prstGeom>
        </p:spPr>
      </p:pic>
      <p:pic>
        <p:nvPicPr>
          <p:cNvPr id="5" name="Picture 3" descr="C:\Users\Felipe Urrea\Desktop\2014\Presentaciones\Brochure\Cuenta Medica Electronica\logo02-90.png"/>
          <p:cNvPicPr>
            <a:picLocks noChangeAspect="1" noChangeArrowheads="1"/>
          </p:cNvPicPr>
          <p:nvPr/>
        </p:nvPicPr>
        <p:blipFill>
          <a:blip r:embed="rId5" cstate="print"/>
          <a:srcRect/>
          <a:stretch>
            <a:fillRect/>
          </a:stretch>
        </p:blipFill>
        <p:spPr bwMode="auto">
          <a:xfrm>
            <a:off x="1002705" y="2248346"/>
            <a:ext cx="688975" cy="1036638"/>
          </a:xfrm>
          <a:prstGeom prst="rect">
            <a:avLst/>
          </a:prstGeom>
          <a:noFill/>
          <a:ln w="28575">
            <a:solidFill>
              <a:schemeClr val="bg1"/>
            </a:solidFill>
            <a:miter lim="800000"/>
          </a:ln>
        </p:spPr>
      </p:pic>
      <p:sp>
        <p:nvSpPr>
          <p:cNvPr id="6" name="5 CuadroTexto"/>
          <p:cNvSpPr txBox="1"/>
          <p:nvPr/>
        </p:nvSpPr>
        <p:spPr>
          <a:xfrm>
            <a:off x="541787" y="4431466"/>
            <a:ext cx="1817102" cy="461665"/>
          </a:xfrm>
          <a:prstGeom prst="rect">
            <a:avLst/>
          </a:prstGeom>
          <a:noFill/>
        </p:spPr>
        <p:txBody>
          <a:bodyPr wrap="square" rtlCol="0">
            <a:spAutoFit/>
          </a:bodyPr>
          <a:lstStyle/>
          <a:p>
            <a:r>
              <a:rPr lang="es-CL" sz="2400" b="1" dirty="0" smtClean="0">
                <a:solidFill>
                  <a:srgbClr val="7993C1"/>
                </a:solidFill>
                <a:latin typeface="Helvetica Neue" pitchFamily="2"/>
              </a:rPr>
              <a:t>Costos</a:t>
            </a:r>
            <a:endParaRPr lang="es-CL" sz="2400" b="1" dirty="0">
              <a:solidFill>
                <a:srgbClr val="7993C1"/>
              </a:solidFill>
              <a:latin typeface="Helvetica Neue" pitchFamily="2"/>
            </a:endParaRPr>
          </a:p>
        </p:txBody>
      </p:sp>
      <p:sp>
        <p:nvSpPr>
          <p:cNvPr id="7" name="6 Rectángulo"/>
          <p:cNvSpPr/>
          <p:nvPr/>
        </p:nvSpPr>
        <p:spPr>
          <a:xfrm>
            <a:off x="2539864" y="3884739"/>
            <a:ext cx="6336704" cy="163585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t> 	</a:t>
            </a:r>
            <a:endParaRPr lang="es-CL" dirty="0"/>
          </a:p>
        </p:txBody>
      </p:sp>
      <p:sp>
        <p:nvSpPr>
          <p:cNvPr id="22" name="CuadroTexto 12"/>
          <p:cNvSpPr txBox="1"/>
          <p:nvPr/>
        </p:nvSpPr>
        <p:spPr>
          <a:xfrm>
            <a:off x="2654164" y="4075811"/>
            <a:ext cx="5946911" cy="1200329"/>
          </a:xfrm>
          <a:prstGeom prst="rect">
            <a:avLst/>
          </a:prstGeom>
          <a:noFill/>
        </p:spPr>
        <p:txBody>
          <a:bodyPr wrap="square" rtlCol="0">
            <a:spAutoFit/>
          </a:bodyPr>
          <a:lstStyle/>
          <a:p>
            <a:pPr>
              <a:buFont typeface="Arial" pitchFamily="34" charset="0"/>
              <a:buChar char="•"/>
            </a:pPr>
            <a:r>
              <a:rPr lang="es-ES_tradnl" sz="1200" dirty="0" smtClean="0">
                <a:solidFill>
                  <a:srgbClr val="53565A"/>
                </a:solidFill>
                <a:latin typeface="Helvetica" pitchFamily="34" charset="0"/>
                <a:cs typeface="Helvetica" pitchFamily="34" charset="0"/>
              </a:rPr>
              <a:t> No tiene costos de instalación.</a:t>
            </a:r>
          </a:p>
          <a:p>
            <a:pPr>
              <a:buFont typeface="Arial" pitchFamily="34" charset="0"/>
              <a:buChar char="•"/>
            </a:pPr>
            <a:endParaRPr lang="es-ES_tradnl" sz="1200" dirty="0" smtClean="0">
              <a:solidFill>
                <a:srgbClr val="53565A"/>
              </a:solidFill>
              <a:latin typeface="Helvetica" pitchFamily="34" charset="0"/>
              <a:cs typeface="Helvetica" pitchFamily="34" charset="0"/>
            </a:endParaRPr>
          </a:p>
          <a:p>
            <a:pPr>
              <a:buFont typeface="Arial" pitchFamily="34" charset="0"/>
              <a:buChar char="•"/>
            </a:pPr>
            <a:r>
              <a:rPr lang="es-ES_tradnl" sz="1200" dirty="0" smtClean="0">
                <a:solidFill>
                  <a:srgbClr val="53565A"/>
                </a:solidFill>
                <a:latin typeface="Helvetica" pitchFamily="34" charset="0"/>
                <a:cs typeface="Helvetica" pitchFamily="34" charset="0"/>
              </a:rPr>
              <a:t> No tiene costos por capacitación de médicos ni administrativos. (Se instruye a un monitor que replica el proceso)</a:t>
            </a:r>
          </a:p>
          <a:p>
            <a:pPr>
              <a:buFont typeface="Arial" pitchFamily="34" charset="0"/>
              <a:buChar char="•"/>
            </a:pPr>
            <a:endParaRPr lang="es-ES_tradnl" sz="1200" dirty="0" smtClean="0">
              <a:solidFill>
                <a:srgbClr val="53565A"/>
              </a:solidFill>
              <a:latin typeface="Helvetica" pitchFamily="34" charset="0"/>
              <a:cs typeface="Helvetica" pitchFamily="34" charset="0"/>
            </a:endParaRPr>
          </a:p>
          <a:p>
            <a:pPr>
              <a:buFont typeface="Arial" pitchFamily="34" charset="0"/>
              <a:buChar char="•"/>
            </a:pPr>
            <a:r>
              <a:rPr lang="es-ES_tradnl" sz="1200" dirty="0" smtClean="0">
                <a:solidFill>
                  <a:srgbClr val="53565A"/>
                </a:solidFill>
                <a:latin typeface="Helvetica" pitchFamily="34" charset="0"/>
                <a:cs typeface="Helvetica" pitchFamily="34" charset="0"/>
              </a:rPr>
              <a:t> Emisión de Notificación: UF: 0,00578 + IVA.</a:t>
            </a:r>
            <a:endParaRPr lang="it-IT" sz="1200" dirty="0" smtClean="0">
              <a:solidFill>
                <a:srgbClr val="53565A"/>
              </a:solidFill>
              <a:latin typeface="Helvetica" pitchFamily="34" charset="0"/>
              <a:cs typeface="Helvetica" pitchFamily="34" charset="0"/>
            </a:endParaRPr>
          </a:p>
        </p:txBody>
      </p:sp>
      <p:sp>
        <p:nvSpPr>
          <p:cNvPr id="12" name="11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sp>
        <p:nvSpPr>
          <p:cNvPr id="13" name="12 CuadroTexto"/>
          <p:cNvSpPr txBox="1"/>
          <p:nvPr/>
        </p:nvSpPr>
        <p:spPr>
          <a:xfrm>
            <a:off x="6183048" y="6309320"/>
            <a:ext cx="2836033" cy="276999"/>
          </a:xfrm>
          <a:prstGeom prst="rect">
            <a:avLst/>
          </a:prstGeom>
          <a:noFill/>
        </p:spPr>
        <p:txBody>
          <a:bodyPr wrap="none" rtlCol="0">
            <a:spAutoFit/>
          </a:bodyPr>
          <a:lstStyle/>
          <a:p>
            <a:pPr algn="r"/>
            <a:r>
              <a:rPr lang="es-CL" sz="1200" b="1" dirty="0" smtClean="0">
                <a:solidFill>
                  <a:schemeClr val="bg1">
                    <a:lumMod val="50000"/>
                  </a:schemeClr>
                </a:solidFill>
                <a:latin typeface="Helvetica" pitchFamily="2" charset="0"/>
              </a:rPr>
              <a:t>Notificación Electrónica de Paciente</a:t>
            </a:r>
            <a:endParaRPr lang="es-CL" sz="1200" b="1" dirty="0">
              <a:solidFill>
                <a:schemeClr val="bg1">
                  <a:lumMod val="50000"/>
                </a:schemeClr>
              </a:solidFill>
              <a:latin typeface="Helvetica" pitchFamily="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48 Imagen" descr="documento.png"/>
          <p:cNvPicPr>
            <a:picLocks noChangeAspect="1"/>
          </p:cNvPicPr>
          <p:nvPr/>
        </p:nvPicPr>
        <p:blipFill>
          <a:blip r:embed="rId2" cstate="print"/>
          <a:stretch>
            <a:fillRect/>
          </a:stretch>
        </p:blipFill>
        <p:spPr>
          <a:xfrm>
            <a:off x="2196099" y="1052735"/>
            <a:ext cx="4216576" cy="5366551"/>
          </a:xfrm>
          <a:prstGeom prst="rect">
            <a:avLst/>
          </a:prstGeom>
        </p:spPr>
      </p:pic>
      <p:pic>
        <p:nvPicPr>
          <p:cNvPr id="55" name="54 Imagen" descr="04-98.png"/>
          <p:cNvPicPr>
            <a:picLocks noChangeAspect="1"/>
          </p:cNvPicPr>
          <p:nvPr/>
        </p:nvPicPr>
        <p:blipFill>
          <a:blip r:embed="rId3"/>
          <a:stretch>
            <a:fillRect/>
          </a:stretch>
        </p:blipFill>
        <p:spPr>
          <a:xfrm>
            <a:off x="7417344" y="1242490"/>
            <a:ext cx="1046859" cy="793587"/>
          </a:xfrm>
          <a:prstGeom prst="rect">
            <a:avLst/>
          </a:prstGeom>
        </p:spPr>
      </p:pic>
      <p:sp>
        <p:nvSpPr>
          <p:cNvPr id="2" name="1 Rectángulo"/>
          <p:cNvSpPr/>
          <p:nvPr/>
        </p:nvSpPr>
        <p:spPr>
          <a:xfrm>
            <a:off x="0" y="0"/>
            <a:ext cx="9144000" cy="1052736"/>
          </a:xfrm>
          <a:prstGeom prst="rect">
            <a:avLst/>
          </a:prstGeom>
          <a:solidFill>
            <a:srgbClr val="799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2 CuadroTexto"/>
          <p:cNvSpPr txBox="1"/>
          <p:nvPr/>
        </p:nvSpPr>
        <p:spPr>
          <a:xfrm>
            <a:off x="323528" y="260648"/>
            <a:ext cx="5585183" cy="584775"/>
          </a:xfrm>
          <a:prstGeom prst="rect">
            <a:avLst/>
          </a:prstGeom>
          <a:noFill/>
        </p:spPr>
        <p:txBody>
          <a:bodyPr wrap="none" rtlCol="0">
            <a:spAutoFit/>
          </a:bodyPr>
          <a:lstStyle/>
          <a:p>
            <a:r>
              <a:rPr lang="es-CL" sz="3200" b="1" dirty="0" smtClean="0">
                <a:solidFill>
                  <a:schemeClr val="bg1"/>
                </a:solidFill>
                <a:latin typeface="Helvetica Neue" pitchFamily="2"/>
              </a:rPr>
              <a:t>Impresión Documento Final</a:t>
            </a:r>
            <a:endParaRPr lang="es-CL" sz="3200" b="1" dirty="0">
              <a:solidFill>
                <a:schemeClr val="bg1"/>
              </a:solidFill>
              <a:latin typeface="Helvetica Neue" pitchFamily="2"/>
            </a:endParaRPr>
          </a:p>
        </p:txBody>
      </p:sp>
      <p:pic>
        <p:nvPicPr>
          <p:cNvPr id="4" name="Picture 3" descr="C:\Users\Felipe Urrea\Desktop\2014\Presentaciones\Brochure\Cuenta Medica Electronica\logo02-90.png"/>
          <p:cNvPicPr>
            <a:picLocks noChangeAspect="1" noChangeArrowheads="1"/>
          </p:cNvPicPr>
          <p:nvPr/>
        </p:nvPicPr>
        <p:blipFill>
          <a:blip r:embed="rId4" cstate="print"/>
          <a:srcRect/>
          <a:stretch>
            <a:fillRect/>
          </a:stretch>
        </p:blipFill>
        <p:spPr bwMode="auto">
          <a:xfrm>
            <a:off x="7987481" y="332656"/>
            <a:ext cx="688975" cy="1036638"/>
          </a:xfrm>
          <a:prstGeom prst="rect">
            <a:avLst/>
          </a:prstGeom>
          <a:noFill/>
          <a:ln w="28575">
            <a:solidFill>
              <a:schemeClr val="bg1"/>
            </a:solidFill>
            <a:miter lim="800000"/>
          </a:ln>
        </p:spPr>
      </p:pic>
      <p:pic>
        <p:nvPicPr>
          <p:cNvPr id="5" name="4 Imagen" descr="footer-90.png"/>
          <p:cNvPicPr>
            <a:picLocks noChangeAspect="1"/>
          </p:cNvPicPr>
          <p:nvPr/>
        </p:nvPicPr>
        <p:blipFill>
          <a:blip r:embed="rId5" cstate="print"/>
          <a:stretch>
            <a:fillRect/>
          </a:stretch>
        </p:blipFill>
        <p:spPr>
          <a:xfrm>
            <a:off x="179512" y="6599075"/>
            <a:ext cx="8784976" cy="84308"/>
          </a:xfrm>
          <a:prstGeom prst="rect">
            <a:avLst/>
          </a:prstGeom>
        </p:spPr>
      </p:pic>
      <p:sp>
        <p:nvSpPr>
          <p:cNvPr id="10" name="9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sp>
        <p:nvSpPr>
          <p:cNvPr id="11" name="10 CuadroTexto"/>
          <p:cNvSpPr txBox="1"/>
          <p:nvPr/>
        </p:nvSpPr>
        <p:spPr>
          <a:xfrm>
            <a:off x="6183048" y="6309320"/>
            <a:ext cx="2836033" cy="276999"/>
          </a:xfrm>
          <a:prstGeom prst="rect">
            <a:avLst/>
          </a:prstGeom>
          <a:noFill/>
        </p:spPr>
        <p:txBody>
          <a:bodyPr wrap="none" rtlCol="0">
            <a:spAutoFit/>
          </a:bodyPr>
          <a:lstStyle/>
          <a:p>
            <a:pPr algn="r"/>
            <a:r>
              <a:rPr lang="es-CL" sz="1200" b="1" dirty="0" smtClean="0">
                <a:solidFill>
                  <a:schemeClr val="bg1">
                    <a:lumMod val="50000"/>
                  </a:schemeClr>
                </a:solidFill>
                <a:latin typeface="Helvetica" pitchFamily="2" charset="0"/>
              </a:rPr>
              <a:t>Notificación Electrónica de Paciente</a:t>
            </a:r>
            <a:endParaRPr lang="es-CL" sz="1200" b="1" dirty="0">
              <a:solidFill>
                <a:schemeClr val="bg1">
                  <a:lumMod val="50000"/>
                </a:schemeClr>
              </a:solidFill>
              <a:latin typeface="Helvetica" pitchFamily="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3 Marcador de contenido" descr="modificar_datos.Png">
            <a:hlinkClick r:id="rId3" action="ppaction://hlinksldjump"/>
          </p:cNvPr>
          <p:cNvPicPr>
            <a:picLocks noGrp="1" noChangeAspect="1"/>
          </p:cNvPicPr>
          <p:nvPr>
            <p:ph idx="1"/>
          </p:nvPr>
        </p:nvPicPr>
        <p:blipFill>
          <a:blip r:embed="rId4"/>
          <a:srcRect/>
          <a:stretch>
            <a:fillRect/>
          </a:stretch>
        </p:blipFill>
        <p:spPr>
          <a:xfrm>
            <a:off x="1350025" y="1314449"/>
            <a:ext cx="5822950" cy="4525963"/>
          </a:xfrm>
        </p:spPr>
      </p:pic>
      <p:grpSp>
        <p:nvGrpSpPr>
          <p:cNvPr id="2" name="3 Grupo"/>
          <p:cNvGrpSpPr>
            <a:grpSpLocks/>
          </p:cNvGrpSpPr>
          <p:nvPr/>
        </p:nvGrpSpPr>
        <p:grpSpPr bwMode="auto">
          <a:xfrm>
            <a:off x="3832875" y="5000624"/>
            <a:ext cx="857250" cy="928688"/>
            <a:chOff x="5214942" y="1857364"/>
            <a:chExt cx="857256" cy="928694"/>
          </a:xfrm>
        </p:grpSpPr>
        <p:sp>
          <p:nvSpPr>
            <p:cNvPr id="5" name="4 Elipse"/>
            <p:cNvSpPr/>
            <p:nvPr/>
          </p:nvSpPr>
          <p:spPr>
            <a:xfrm>
              <a:off x="5572133" y="2214554"/>
              <a:ext cx="214313" cy="204788"/>
            </a:xfrm>
            <a:prstGeom prst="ellipse">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CL"/>
            </a:p>
          </p:txBody>
        </p:sp>
        <p:cxnSp>
          <p:nvCxnSpPr>
            <p:cNvPr id="6" name="5 Conector recto de flecha"/>
            <p:cNvCxnSpPr/>
            <p:nvPr/>
          </p:nvCxnSpPr>
          <p:spPr>
            <a:xfrm rot="16200000" flipH="1">
              <a:off x="5214942" y="1857364"/>
              <a:ext cx="285752" cy="2857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rot="5400000">
              <a:off x="5786446" y="1857364"/>
              <a:ext cx="285752" cy="2857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rot="16200000" flipV="1">
              <a:off x="5786446" y="2500306"/>
              <a:ext cx="266702" cy="2667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rot="5400000" flipH="1" flipV="1">
              <a:off x="5250661" y="2536025"/>
              <a:ext cx="276227" cy="22383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pic>
        <p:nvPicPr>
          <p:cNvPr id="10" name="9 Imagen" descr="04-98.png"/>
          <p:cNvPicPr>
            <a:picLocks noChangeAspect="1"/>
          </p:cNvPicPr>
          <p:nvPr/>
        </p:nvPicPr>
        <p:blipFill>
          <a:blip r:embed="rId5"/>
          <a:stretch>
            <a:fillRect/>
          </a:stretch>
        </p:blipFill>
        <p:spPr>
          <a:xfrm>
            <a:off x="7417344" y="1242490"/>
            <a:ext cx="1046859" cy="793587"/>
          </a:xfrm>
          <a:prstGeom prst="rect">
            <a:avLst/>
          </a:prstGeom>
        </p:spPr>
      </p:pic>
      <p:sp>
        <p:nvSpPr>
          <p:cNvPr id="11" name="10 Rectángulo"/>
          <p:cNvSpPr/>
          <p:nvPr/>
        </p:nvSpPr>
        <p:spPr>
          <a:xfrm>
            <a:off x="0" y="0"/>
            <a:ext cx="9144000" cy="1052736"/>
          </a:xfrm>
          <a:prstGeom prst="rect">
            <a:avLst/>
          </a:prstGeom>
          <a:solidFill>
            <a:srgbClr val="799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11 CuadroTexto"/>
          <p:cNvSpPr txBox="1"/>
          <p:nvPr/>
        </p:nvSpPr>
        <p:spPr>
          <a:xfrm>
            <a:off x="323528" y="260648"/>
            <a:ext cx="3249608" cy="584775"/>
          </a:xfrm>
          <a:prstGeom prst="rect">
            <a:avLst/>
          </a:prstGeom>
          <a:noFill/>
        </p:spPr>
        <p:txBody>
          <a:bodyPr wrap="none" rtlCol="0">
            <a:spAutoFit/>
          </a:bodyPr>
          <a:lstStyle/>
          <a:p>
            <a:r>
              <a:rPr lang="es-CL" sz="3200" b="1" dirty="0" smtClean="0">
                <a:solidFill>
                  <a:schemeClr val="bg1"/>
                </a:solidFill>
                <a:latin typeface="Helvetica Neue" pitchFamily="2"/>
              </a:rPr>
              <a:t>Modificar datos</a:t>
            </a:r>
            <a:endParaRPr lang="es-CL" sz="3200" b="1" dirty="0">
              <a:solidFill>
                <a:schemeClr val="bg1"/>
              </a:solidFill>
              <a:latin typeface="Helvetica Neue" pitchFamily="2"/>
            </a:endParaRPr>
          </a:p>
        </p:txBody>
      </p:sp>
      <p:pic>
        <p:nvPicPr>
          <p:cNvPr id="13" name="Picture 3" descr="C:\Users\Felipe Urrea\Desktop\2014\Presentaciones\Brochure\Cuenta Medica Electronica\logo02-90.png"/>
          <p:cNvPicPr>
            <a:picLocks noChangeAspect="1" noChangeArrowheads="1"/>
          </p:cNvPicPr>
          <p:nvPr/>
        </p:nvPicPr>
        <p:blipFill>
          <a:blip r:embed="rId6" cstate="print"/>
          <a:srcRect/>
          <a:stretch>
            <a:fillRect/>
          </a:stretch>
        </p:blipFill>
        <p:spPr bwMode="auto">
          <a:xfrm>
            <a:off x="7987481" y="332656"/>
            <a:ext cx="688975" cy="1036638"/>
          </a:xfrm>
          <a:prstGeom prst="rect">
            <a:avLst/>
          </a:prstGeom>
          <a:noFill/>
          <a:ln w="28575">
            <a:solidFill>
              <a:schemeClr val="bg1"/>
            </a:solidFill>
            <a:miter lim="800000"/>
          </a:ln>
        </p:spPr>
      </p:pic>
      <p:pic>
        <p:nvPicPr>
          <p:cNvPr id="14" name="13 Imagen" descr="footer-90.png"/>
          <p:cNvPicPr>
            <a:picLocks noChangeAspect="1"/>
          </p:cNvPicPr>
          <p:nvPr/>
        </p:nvPicPr>
        <p:blipFill>
          <a:blip r:embed="rId7" cstate="print"/>
          <a:stretch>
            <a:fillRect/>
          </a:stretch>
        </p:blipFill>
        <p:spPr>
          <a:xfrm>
            <a:off x="179512" y="6599075"/>
            <a:ext cx="8784976" cy="84308"/>
          </a:xfrm>
          <a:prstGeom prst="rect">
            <a:avLst/>
          </a:prstGeom>
        </p:spPr>
      </p:pic>
      <p:sp>
        <p:nvSpPr>
          <p:cNvPr id="17" name="16 CuadroTexto"/>
          <p:cNvSpPr txBox="1"/>
          <p:nvPr/>
        </p:nvSpPr>
        <p:spPr>
          <a:xfrm>
            <a:off x="107504" y="6309320"/>
            <a:ext cx="1170513" cy="276999"/>
          </a:xfrm>
          <a:prstGeom prst="rect">
            <a:avLst/>
          </a:prstGeom>
          <a:noFill/>
        </p:spPr>
        <p:txBody>
          <a:bodyPr wrap="none" rtlCol="0">
            <a:spAutoFit/>
          </a:bodyPr>
          <a:lstStyle/>
          <a:p>
            <a:r>
              <a:rPr lang="es-CL" sz="1200" b="1" dirty="0" smtClean="0">
                <a:solidFill>
                  <a:srgbClr val="868686"/>
                </a:solidFill>
                <a:latin typeface="Helvetica" pitchFamily="2" charset="0"/>
              </a:rPr>
              <a:t>www.i-med.cl</a:t>
            </a:r>
            <a:endParaRPr lang="es-CL" sz="1200" b="1" dirty="0">
              <a:solidFill>
                <a:srgbClr val="868686"/>
              </a:solidFill>
              <a:latin typeface="Helvetica" pitchFamily="2" charset="0"/>
            </a:endParaRPr>
          </a:p>
        </p:txBody>
      </p:sp>
      <p:sp>
        <p:nvSpPr>
          <p:cNvPr id="18" name="17 CuadroTexto"/>
          <p:cNvSpPr txBox="1"/>
          <p:nvPr/>
        </p:nvSpPr>
        <p:spPr>
          <a:xfrm>
            <a:off x="6183048" y="6309320"/>
            <a:ext cx="2836033" cy="276999"/>
          </a:xfrm>
          <a:prstGeom prst="rect">
            <a:avLst/>
          </a:prstGeom>
          <a:noFill/>
        </p:spPr>
        <p:txBody>
          <a:bodyPr wrap="none" rtlCol="0">
            <a:spAutoFit/>
          </a:bodyPr>
          <a:lstStyle/>
          <a:p>
            <a:pPr algn="r"/>
            <a:r>
              <a:rPr lang="es-CL" sz="1200" b="1" dirty="0" smtClean="0">
                <a:solidFill>
                  <a:schemeClr val="bg1">
                    <a:lumMod val="50000"/>
                  </a:schemeClr>
                </a:solidFill>
                <a:latin typeface="Helvetica" pitchFamily="2" charset="0"/>
              </a:rPr>
              <a:t>Notificación Electrónica de Paciente</a:t>
            </a:r>
            <a:endParaRPr lang="es-CL" sz="1200" b="1" dirty="0">
              <a:solidFill>
                <a:schemeClr val="bg1">
                  <a:lumMod val="50000"/>
                </a:schemeClr>
              </a:solidFill>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repeatCount="indefinite" fill="hold" nodeType="withEffect">
                                  <p:stCondLst>
                                    <p:cond delay="0"/>
                                  </p:stCondLst>
                                  <p:endCondLst>
                                    <p:cond evt="onNext" delay="0">
                                      <p:tgtEl>
                                        <p:sldTgt/>
                                      </p:tgtEl>
                                    </p:cond>
                                  </p:end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1319</TotalTime>
  <Words>516</Words>
  <Application>Microsoft Office PowerPoint</Application>
  <PresentationFormat>Presentación en pantalla (4:3)</PresentationFormat>
  <Paragraphs>89</Paragraphs>
  <Slides>15</Slides>
  <Notes>6</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vector>
  </TitlesOfParts>
  <Company>I-Med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Eliana  Campos</dc:creator>
  <cp:lastModifiedBy>Felipe Urrea</cp:lastModifiedBy>
  <cp:revision>340</cp:revision>
  <dcterms:created xsi:type="dcterms:W3CDTF">2012-09-06T12:11:21Z</dcterms:created>
  <dcterms:modified xsi:type="dcterms:W3CDTF">2014-07-29T22:08:17Z</dcterms:modified>
</cp:coreProperties>
</file>