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31" r:id="rId4"/>
    <p:sldId id="341" r:id="rId5"/>
    <p:sldId id="339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A00"/>
    <a:srgbClr val="868686"/>
    <a:srgbClr val="0098DC"/>
    <a:srgbClr val="8DBA1F"/>
    <a:srgbClr val="53565A"/>
    <a:srgbClr val="007DDC"/>
    <a:srgbClr val="00AE40"/>
    <a:srgbClr val="56378A"/>
    <a:srgbClr val="00457D"/>
    <a:srgbClr val="622C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77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0014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840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439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3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632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38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3593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828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096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762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963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057-0A84-034A-A133-0CD70EC25D19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294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pic>
        <p:nvPicPr>
          <p:cNvPr id="6" name="5 Imagen" descr="01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30" y="1386141"/>
            <a:ext cx="4729742" cy="5380679"/>
          </a:xfrm>
          <a:prstGeom prst="rect">
            <a:avLst/>
          </a:prstGeom>
        </p:spPr>
      </p:pic>
      <p:sp>
        <p:nvSpPr>
          <p:cNvPr id="8" name="CuadroTexto 8"/>
          <p:cNvSpPr txBox="1"/>
          <p:nvPr/>
        </p:nvSpPr>
        <p:spPr>
          <a:xfrm>
            <a:off x="4655125" y="292517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Pago con Tarjetas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991958" y="394849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2057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66358" y="2576737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7DBA00"/>
                </a:solidFill>
                <a:latin typeface="Helvetica" pitchFamily="2" charset="0"/>
              </a:rPr>
              <a:t>Pago con Tarjetas y</a:t>
            </a:r>
          </a:p>
          <a:p>
            <a:r>
              <a:rPr lang="es-CL" sz="2400" b="1" dirty="0" smtClean="0">
                <a:solidFill>
                  <a:srgbClr val="7DBA00"/>
                </a:solidFill>
                <a:latin typeface="Helvetica" pitchFamily="2" charset="0"/>
              </a:rPr>
              <a:t>Cajas de Compensación</a:t>
            </a:r>
            <a:endParaRPr lang="es-CL" sz="2400" b="1" dirty="0">
              <a:solidFill>
                <a:srgbClr val="7DBA00"/>
              </a:solidFill>
              <a:latin typeface="Helvetica" pitchFamily="2" charset="0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66358" y="3573016"/>
            <a:ext cx="40448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s-ES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Entrega opciones de pago a los beneficiarios, para cancelar prestaciones médicas con Tarjetas de Casas Comerciales y Cajas de Compensación.</a:t>
            </a:r>
          </a:p>
          <a:p>
            <a:pPr>
              <a:lnSpc>
                <a:spcPts val="1800"/>
              </a:lnSpc>
            </a:pPr>
            <a:endParaRPr lang="es-ES" sz="1200" dirty="0" smtClean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ts val="1800"/>
              </a:lnSpc>
            </a:pPr>
            <a:r>
              <a:rPr lang="es-ES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Dichos medios de pago sirven para cancelar los copagos y prestaciones no cubiertas por el bono electrónico, todo a través de la huella digital y en línea con los emisores</a:t>
            </a:r>
          </a:p>
        </p:txBody>
      </p:sp>
      <p:pic>
        <p:nvPicPr>
          <p:cNvPr id="15" name="14 Imagen" descr="02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500" y="1444334"/>
            <a:ext cx="3492719" cy="330985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5573127" y="6309320"/>
            <a:ext cx="345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Pago con Tarjetas y Cajas de Compensación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20872" y="-1"/>
            <a:ext cx="5923128" cy="6586319"/>
          </a:xfrm>
          <a:prstGeom prst="rect">
            <a:avLst/>
          </a:prstGeom>
          <a:solidFill>
            <a:srgbClr val="7D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16916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7DBA00"/>
                </a:solidFill>
                <a:latin typeface="Helvetica" pitchFamily="2" charset="0"/>
              </a:rPr>
              <a:t>Beneficios</a:t>
            </a:r>
            <a:endParaRPr lang="es-CL" sz="2400" b="1" dirty="0">
              <a:solidFill>
                <a:srgbClr val="7DBA00"/>
              </a:solidFill>
              <a:latin typeface="Helvetica" pitchFamily="2" charset="0"/>
            </a:endParaRPr>
          </a:p>
        </p:txBody>
      </p:sp>
      <p:sp>
        <p:nvSpPr>
          <p:cNvPr id="6" name="CuadroTexto 12"/>
          <p:cNvSpPr txBox="1"/>
          <p:nvPr/>
        </p:nvSpPr>
        <p:spPr>
          <a:xfrm>
            <a:off x="3856508" y="2136339"/>
            <a:ext cx="5258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Tarjetas bancarias y comerciales en un sólo terminal.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Ahorro de costos por espacio físico.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Integración al sistema de bono electrónico.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Pago con huella digital.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Depósito semanal en cuenta corriente.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Detalle de las transacciones, depósitos y movimientos en página Web.</a:t>
            </a:r>
          </a:p>
          <a:p>
            <a:pPr>
              <a:lnSpc>
                <a:spcPct val="1500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I-</a:t>
            </a:r>
            <a:r>
              <a:rPr lang="es-ES" sz="1200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Med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recibe los fondos semanalmente de los emisores y paga al día siguiente a los prestadores mediante depósito en su cuenta corriente.</a:t>
            </a:r>
          </a:p>
        </p:txBody>
      </p:sp>
      <p:pic>
        <p:nvPicPr>
          <p:cNvPr id="7" name="6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10" name="9 Imagen" descr="04-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65279"/>
            <a:ext cx="3238836" cy="3211388"/>
          </a:xfrm>
          <a:prstGeom prst="rect">
            <a:avLst/>
          </a:prstGeom>
        </p:spPr>
      </p:pic>
      <p:pic>
        <p:nvPicPr>
          <p:cNvPr id="9" name="8 Imagen" descr="logo-8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5573127" y="6309320"/>
            <a:ext cx="345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Pago con Tarjetas y Cajas de Compensación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7D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CuadroTexto"/>
          <p:cNvSpPr txBox="1"/>
          <p:nvPr/>
        </p:nvSpPr>
        <p:spPr>
          <a:xfrm>
            <a:off x="323528" y="260648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" pitchFamily="2" charset="0"/>
              </a:rPr>
              <a:t>Medios de Pago</a:t>
            </a:r>
            <a:endParaRPr lang="es-CL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4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143" name="142 Imagen" descr="03-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67" y="1289106"/>
            <a:ext cx="941518" cy="713732"/>
          </a:xfrm>
          <a:prstGeom prst="rect">
            <a:avLst/>
          </a:prstGeom>
        </p:spPr>
      </p:pic>
      <p:sp>
        <p:nvSpPr>
          <p:cNvPr id="55" name="54 Rectángulo redondeado"/>
          <p:cNvSpPr/>
          <p:nvPr/>
        </p:nvSpPr>
        <p:spPr>
          <a:xfrm>
            <a:off x="1456743" y="4159424"/>
            <a:ext cx="5050383" cy="1313679"/>
          </a:xfrm>
          <a:prstGeom prst="roundRect">
            <a:avLst>
              <a:gd name="adj" fmla="val 10351"/>
            </a:avLst>
          </a:prstGeom>
          <a:noFill/>
          <a:ln>
            <a:solidFill>
              <a:srgbClr val="7D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28 Rectángulo redondeado"/>
          <p:cNvSpPr/>
          <p:nvPr/>
        </p:nvSpPr>
        <p:spPr>
          <a:xfrm>
            <a:off x="1456742" y="2362594"/>
            <a:ext cx="4646346" cy="752127"/>
          </a:xfrm>
          <a:prstGeom prst="roundRect">
            <a:avLst>
              <a:gd name="adj" fmla="val 10351"/>
            </a:avLst>
          </a:prstGeom>
          <a:noFill/>
          <a:ln>
            <a:solidFill>
              <a:srgbClr val="7D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563072" y="3703048"/>
            <a:ext cx="21387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b="1" dirty="0" smtClean="0">
                <a:solidFill>
                  <a:srgbClr val="7DBA00"/>
                </a:solidFill>
                <a:latin typeface="Helvetica" pitchFamily="2" charset="0"/>
              </a:rPr>
              <a:t>Tarjetas Comerciales</a:t>
            </a:r>
            <a:endParaRPr lang="es-CL" sz="1500" b="1" dirty="0">
              <a:solidFill>
                <a:srgbClr val="7DBA00"/>
              </a:solidFill>
              <a:latin typeface="Helvetica" pitchFamily="2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563072" y="1921129"/>
            <a:ext cx="2417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b="1" dirty="0" smtClean="0">
                <a:solidFill>
                  <a:srgbClr val="7DBA00"/>
                </a:solidFill>
                <a:latin typeface="Helvetica" pitchFamily="2" charset="0"/>
              </a:rPr>
              <a:t>Cajas de Compensación</a:t>
            </a:r>
            <a:endParaRPr lang="es-CL" sz="1500" b="1" dirty="0">
              <a:solidFill>
                <a:srgbClr val="7DBA00"/>
              </a:solidFill>
              <a:latin typeface="Helvetica" pitchFamily="2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573127" y="6309320"/>
            <a:ext cx="345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Pago con Tarjetas y Cajas de Compensación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7" name="Picture 2" descr="https://www.i-med.cl/imgs/caja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3072" y="2468924"/>
            <a:ext cx="4401793" cy="478457"/>
          </a:xfrm>
          <a:prstGeom prst="rect">
            <a:avLst/>
          </a:prstGeom>
          <a:noFill/>
        </p:spPr>
      </p:pic>
      <p:pic>
        <p:nvPicPr>
          <p:cNvPr id="55300" name="Picture 4" descr="https://www.i-med.cl/imgs/tarjeta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8769" y="4259000"/>
            <a:ext cx="4678240" cy="1059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in-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7" y="3217980"/>
            <a:ext cx="3410563" cy="3640021"/>
          </a:xfrm>
          <a:prstGeom prst="rect">
            <a:avLst/>
          </a:prstGeom>
        </p:spPr>
      </p:pic>
      <p:pic>
        <p:nvPicPr>
          <p:cNvPr id="3" name="2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183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I-Med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 Campos</dc:creator>
  <cp:lastModifiedBy>Felipe Urrea</cp:lastModifiedBy>
  <cp:revision>311</cp:revision>
  <dcterms:created xsi:type="dcterms:W3CDTF">2012-09-06T12:11:21Z</dcterms:created>
  <dcterms:modified xsi:type="dcterms:W3CDTF">2015-01-07T13:40:27Z</dcterms:modified>
</cp:coreProperties>
</file>