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8"/>
  </p:notesMasterIdLst>
  <p:sldIdLst>
    <p:sldId id="792" r:id="rId2"/>
    <p:sldId id="742" r:id="rId3"/>
    <p:sldId id="804" r:id="rId4"/>
    <p:sldId id="777" r:id="rId5"/>
    <p:sldId id="806" r:id="rId6"/>
    <p:sldId id="807" r:id="rId7"/>
    <p:sldId id="816" r:id="rId8"/>
    <p:sldId id="285" r:id="rId9"/>
    <p:sldId id="815" r:id="rId10"/>
    <p:sldId id="808" r:id="rId11"/>
    <p:sldId id="809" r:id="rId12"/>
    <p:sldId id="813" r:id="rId13"/>
    <p:sldId id="814" r:id="rId14"/>
    <p:sldId id="817" r:id="rId15"/>
    <p:sldId id="810" r:id="rId16"/>
    <p:sldId id="811" r:id="rId17"/>
  </p:sldIdLst>
  <p:sldSz cx="13004800" cy="9753600"/>
  <p:notesSz cx="6807200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5pPr>
    <a:lvl6pPr marL="22860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6pPr>
    <a:lvl7pPr marL="27432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7pPr>
    <a:lvl8pPr marL="32004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8pPr>
    <a:lvl9pPr marL="36576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14B49D7-EC63-4658-BD32-E1C3791D6B2A}">
          <p14:sldIdLst>
            <p14:sldId id="792"/>
            <p14:sldId id="742"/>
            <p14:sldId id="804"/>
            <p14:sldId id="777"/>
            <p14:sldId id="806"/>
            <p14:sldId id="807"/>
            <p14:sldId id="816"/>
            <p14:sldId id="285"/>
            <p14:sldId id="815"/>
            <p14:sldId id="808"/>
            <p14:sldId id="809"/>
            <p14:sldId id="813"/>
            <p14:sldId id="814"/>
            <p14:sldId id="817"/>
            <p14:sldId id="810"/>
            <p14:sldId id="811"/>
          </p14:sldIdLst>
        </p14:section>
        <p14:section name="タイトルなしのセクション" id="{EE9363DC-F29A-49D3-9474-A6951D9B2BC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orient="horz" pos="1348">
          <p15:clr>
            <a:srgbClr val="A4A3A4"/>
          </p15:clr>
        </p15:guide>
        <p15:guide id="3" orient="horz" pos="2573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214">
          <p15:clr>
            <a:srgbClr val="A4A3A4"/>
          </p15:clr>
        </p15:guide>
        <p15:guide id="6" orient="horz" pos="169">
          <p15:clr>
            <a:srgbClr val="A4A3A4"/>
          </p15:clr>
        </p15:guide>
        <p15:guide id="7" orient="horz" pos="623">
          <p15:clr>
            <a:srgbClr val="A4A3A4"/>
          </p15:clr>
        </p15:guide>
        <p15:guide id="8" pos="2100">
          <p15:clr>
            <a:srgbClr val="A4A3A4"/>
          </p15:clr>
        </p15:guide>
        <p15:guide id="9" pos="195">
          <p15:clr>
            <a:srgbClr val="A4A3A4"/>
          </p15:clr>
        </p15:guide>
        <p15:guide id="10" pos="7997">
          <p15:clr>
            <a:srgbClr val="A4A3A4"/>
          </p15:clr>
        </p15:guide>
        <p15:guide id="11" pos="4414">
          <p15:clr>
            <a:srgbClr val="A4A3A4"/>
          </p15:clr>
        </p15:guide>
        <p15:guide id="12" pos="8042">
          <p15:clr>
            <a:srgbClr val="A4A3A4"/>
          </p15:clr>
        </p15:guide>
        <p15:guide id="13" pos="7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CCFFFF"/>
    <a:srgbClr val="CCFFCC"/>
    <a:srgbClr val="EAEAEA"/>
    <a:srgbClr val="3333CC"/>
    <a:srgbClr val="FFFFCC"/>
    <a:srgbClr val="006600"/>
    <a:srgbClr val="008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8" autoAdjust="0"/>
    <p:restoredTop sz="98903" autoAdjust="0"/>
  </p:normalViewPr>
  <p:slideViewPr>
    <p:cSldViewPr>
      <p:cViewPr varScale="1">
        <p:scale>
          <a:sx n="58" d="100"/>
          <a:sy n="58" d="100"/>
        </p:scale>
        <p:origin x="1421" y="67"/>
      </p:cViewPr>
      <p:guideLst>
        <p:guide orient="horz" pos="1847"/>
        <p:guide orient="horz" pos="1348"/>
        <p:guide orient="horz" pos="2573"/>
        <p:guide orient="horz" pos="577"/>
        <p:guide orient="horz" pos="214"/>
        <p:guide orient="horz" pos="169"/>
        <p:guide orient="horz" pos="623"/>
        <p:guide pos="2100"/>
        <p:guide pos="195"/>
        <p:guide pos="7997"/>
        <p:guide pos="4414"/>
        <p:guide pos="8042"/>
        <p:guide pos="75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28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989A83E4-5C03-4309-8CD3-8B3156376F81}" type="datetimeFigureOut">
              <a:rPr lang="ja-JP" altLang="en-US"/>
              <a:pPr>
                <a:defRPr/>
              </a:pPr>
              <a:t>2023/2/8</a:t>
            </a:fld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D0B97799-C52D-4B1B-8C6A-C4BBF31C5BD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591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05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239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261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6574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69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604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8015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296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902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380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11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83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7488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タイトル プレースホルダー 5"/>
          <p:cNvSpPr>
            <a:spLocks noGrp="1"/>
          </p:cNvSpPr>
          <p:nvPr>
            <p:ph type="ctrTitle"/>
          </p:nvPr>
        </p:nvSpPr>
        <p:spPr>
          <a:xfrm>
            <a:off x="6789738" y="3363913"/>
            <a:ext cx="5761037" cy="2339975"/>
          </a:xfrm>
        </p:spPr>
        <p:txBody>
          <a:bodyPr lIns="0" anchor="t"/>
          <a:lstStyle>
            <a:lvl1pPr>
              <a:defRPr sz="4400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マスター タイトルの書式設定</a:t>
            </a:r>
            <a:endParaRPr lang="ja-JP" altLang="en-US" noProof="0" dirty="0">
              <a:sym typeface="ヒラギノ角ゴ Pro W3" pitchFamily="-84" charset="-128"/>
            </a:endParaRPr>
          </a:p>
        </p:txBody>
      </p:sp>
      <p:sp>
        <p:nvSpPr>
          <p:cNvPr id="28684" name="テキスト プレースホルダー 6"/>
          <p:cNvSpPr>
            <a:spLocks noGrp="1"/>
          </p:cNvSpPr>
          <p:nvPr>
            <p:ph type="subTitle" idx="1"/>
          </p:nvPr>
        </p:nvSpPr>
        <p:spPr>
          <a:xfrm>
            <a:off x="6789738" y="2355850"/>
            <a:ext cx="5761037" cy="9350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マスター サブタイトルの書式設定</a:t>
            </a:r>
            <a:endParaRPr lang="ja-JP" altLang="en-US" noProof="0" dirty="0">
              <a:sym typeface="ヒラギノ角ゴ Pro W3" pitchFamily="-84" charset="-128"/>
            </a:endParaRPr>
          </a:p>
        </p:txBody>
      </p:sp>
      <p:sp>
        <p:nvSpPr>
          <p:cNvPr id="13" name="Text Box 1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hangingPunct="1">
              <a:defRPr sz="1200" b="1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  <a:sym typeface="Helvetica Neue" pitchFamily="-8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>
              <a:defRPr/>
            </a:pPr>
            <a:fld id="{941E40BA-8976-4AC2-9863-434D0BBAF84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21680" y="0"/>
            <a:ext cx="11365158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33199" y="9099940"/>
            <a:ext cx="863739" cy="313364"/>
            <a:chOff x="33199" y="9099940"/>
            <a:chExt cx="863739" cy="313364"/>
          </a:xfrm>
        </p:grpSpPr>
        <p:pic>
          <p:nvPicPr>
            <p:cNvPr id="17" name="図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9" y="9099940"/>
              <a:ext cx="299194" cy="313364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12" y="9099940"/>
              <a:ext cx="299194" cy="313364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44" y="9099940"/>
              <a:ext cx="299194" cy="313364"/>
            </a:xfrm>
            <a:prstGeom prst="rect">
              <a:avLst/>
            </a:prstGeom>
          </p:spPr>
        </p:pic>
      </p:grpSp>
      <p:sp>
        <p:nvSpPr>
          <p:cNvPr id="20" name="Rectangle 41"/>
          <p:cNvSpPr>
            <a:spLocks/>
          </p:cNvSpPr>
          <p:nvPr userDrawn="1"/>
        </p:nvSpPr>
        <p:spPr bwMode="auto">
          <a:xfrm>
            <a:off x="9815513" y="9533061"/>
            <a:ext cx="3168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1pPr>
            <a:lvl2pPr marL="742950" indent="-28575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 eaLnBrk="1" hangingPunct="1">
              <a:defRPr/>
            </a:pP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Copyright (C) </a:t>
            </a:r>
            <a:r>
              <a:rPr lang="en-US" altLang="ja-JP" sz="1100" baseline="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Farrier 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100" dirty="0" err="1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Co.,Ltd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. All Rights Reserved.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38" y="0"/>
            <a:ext cx="1597325" cy="57312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" y="6344590"/>
            <a:ext cx="7560840" cy="26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34229"/>
      </p:ext>
    </p:extLst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634B8-4D01-444F-826B-F16850EC624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5688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99613" y="323850"/>
            <a:ext cx="3095625" cy="836930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323850"/>
            <a:ext cx="9137650" cy="8369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C180A-A7A6-4CA3-A973-E773E60583F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7545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/>
          <a:lstStyle>
            <a:lvl1pPr marL="571500" indent="-571500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n"/>
              <a:defRPr/>
            </a:lvl1pPr>
            <a:lvl2pPr>
              <a:spcBef>
                <a:spcPts val="1200"/>
              </a:spcBef>
              <a:buClr>
                <a:schemeClr val="bg2"/>
              </a:buClr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12FEE-566E-428C-95B5-E91AE52A11A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32023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F67DB-3C8B-4985-91DD-91A56B162E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2734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9563" y="1276350"/>
            <a:ext cx="6116637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1276350"/>
            <a:ext cx="6116638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35E34-BD12-4707-91F3-7A5C88EE4F8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88649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96410-93B2-450C-B4B3-CED10DB12A0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93665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C4853-F155-4546-9A2C-345504071B1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85276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224AA-6443-4BD3-8ADD-DA9EB31F8C1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3190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CA36-75F0-4D9F-A87D-B571B0A7E8E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22695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676A6-1325-4FCD-97AF-1A958D32813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30905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5" name="Text Box 1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  <a:sym typeface="Helvetica Neue" pitchFamily="-8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>
              <a:defRPr/>
            </a:pPr>
            <a:fld id="{11B86913-155A-45B1-BDF2-953A3350595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8" name="タイトル プレースホルダー 5"/>
          <p:cNvSpPr>
            <a:spLocks noGrp="1"/>
          </p:cNvSpPr>
          <p:nvPr>
            <p:ph type="title"/>
          </p:nvPr>
        </p:nvSpPr>
        <p:spPr bwMode="auto">
          <a:xfrm>
            <a:off x="303213" y="331788"/>
            <a:ext cx="1123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0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タイトルの書式設定</a:t>
            </a:r>
          </a:p>
        </p:txBody>
      </p:sp>
      <p:sp>
        <p:nvSpPr>
          <p:cNvPr id="1029" name="テキスト プレースホルダー 6"/>
          <p:cNvSpPr>
            <a:spLocks noGrp="1"/>
          </p:cNvSpPr>
          <p:nvPr>
            <p:ph type="body" idx="1"/>
          </p:nvPr>
        </p:nvSpPr>
        <p:spPr bwMode="auto">
          <a:xfrm>
            <a:off x="309563" y="1282700"/>
            <a:ext cx="12385675" cy="741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テキストの書式設定</a:t>
            </a:r>
          </a:p>
          <a:p>
            <a:pPr lvl="1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2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2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3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3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4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4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5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21680" y="0"/>
            <a:ext cx="11365158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33199" y="9099940"/>
            <a:ext cx="863739" cy="313364"/>
            <a:chOff x="33199" y="9099940"/>
            <a:chExt cx="863739" cy="313364"/>
          </a:xfrm>
        </p:grpSpPr>
        <p:pic>
          <p:nvPicPr>
            <p:cNvPr id="17" name="図 1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9" y="9099940"/>
              <a:ext cx="299194" cy="313364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12" y="9099940"/>
              <a:ext cx="299194" cy="313364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44" y="9099940"/>
              <a:ext cx="299194" cy="313364"/>
            </a:xfrm>
            <a:prstGeom prst="rect">
              <a:avLst/>
            </a:prstGeom>
          </p:spPr>
        </p:pic>
      </p:grpSp>
      <p:sp>
        <p:nvSpPr>
          <p:cNvPr id="20" name="Rectangle 41"/>
          <p:cNvSpPr>
            <a:spLocks/>
          </p:cNvSpPr>
          <p:nvPr userDrawn="1"/>
        </p:nvSpPr>
        <p:spPr bwMode="auto">
          <a:xfrm>
            <a:off x="9815513" y="9533061"/>
            <a:ext cx="3168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1pPr>
            <a:lvl2pPr marL="742950" indent="-28575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 eaLnBrk="1" hangingPunct="1">
              <a:defRPr/>
            </a:pP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Copyright (C) </a:t>
            </a:r>
            <a:r>
              <a:rPr lang="en-US" altLang="ja-JP" sz="1100" baseline="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Farrier 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100" dirty="0" err="1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Co.,Ltd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. All Rights Reserved.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38" y="0"/>
            <a:ext cx="1597325" cy="5731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/>
  <p:hf hdr="0" ftr="0" dt="0"/>
  <p:txStyles>
    <p:titleStyle>
      <a:lvl1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メイリオ" pitchFamily="50" charset="-128"/>
          <a:sym typeface="ヒラギノ角ゴ Pro W3" pitchFamily="-84" charset="-128"/>
        </a:defRPr>
      </a:lvl1pPr>
      <a:lvl2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2pPr>
      <a:lvl3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3pPr>
      <a:lvl4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4pPr>
      <a:lvl5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5pPr>
      <a:lvl6pPr marL="4572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6pPr>
      <a:lvl7pPr marL="9144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7pPr>
      <a:lvl8pPr marL="13716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8pPr>
      <a:lvl9pPr marL="18288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9pPr>
    </p:titleStyle>
    <p:bodyStyle>
      <a:lvl1pPr marL="571500" indent="-571500" algn="l" rtl="0" eaLnBrk="1" fontAlgn="base" hangingPunct="1">
        <a:spcBef>
          <a:spcPts val="180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n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1pPr>
      <a:lvl2pPr marL="1333500" indent="-571500" algn="l" rtl="0" eaLnBrk="1" fontAlgn="base" hangingPunct="1">
        <a:spcBef>
          <a:spcPts val="1800"/>
        </a:spcBef>
        <a:spcAft>
          <a:spcPct val="0"/>
        </a:spcAft>
        <a:buClr>
          <a:schemeClr val="bg2"/>
        </a:buClr>
        <a:buSzPct val="100000"/>
        <a:buFont typeface="メイリオ" pitchFamily="50" charset="-128"/>
        <a:buChar char="⁃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2pPr>
      <a:lvl3pPr marL="17780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Arial" pitchFamily="34" charset="0"/>
        <a:buChar char="•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3pPr>
      <a:lvl4pPr marL="22225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メイリオ" pitchFamily="50" charset="-128"/>
        <a:buChar char="⁃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4pPr>
      <a:lvl5pPr marL="26670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Arial" pitchFamily="34" charset="0"/>
        <a:buChar char="•"/>
        <a:defRPr kumimoji="1" sz="20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5pPr>
      <a:lvl6pPr marL="31242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6pPr>
      <a:lvl7pPr marL="35814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7pPr>
      <a:lvl8pPr marL="40386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8pPr>
      <a:lvl9pPr marL="44958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1029792" y="8116279"/>
            <a:ext cx="8568953" cy="92332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ja-JP" altLang="en-US" sz="54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まとめよう！企画書</a:t>
            </a:r>
            <a:endParaRPr lang="en-US" altLang="ja-JP" sz="54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  <p:pic>
        <p:nvPicPr>
          <p:cNvPr id="4" name="図 3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F886D06B-C780-4B33-8104-91979E740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84" y="6811079"/>
            <a:ext cx="2535767" cy="2468146"/>
          </a:xfrm>
          <a:prstGeom prst="rect">
            <a:avLst/>
          </a:prstGeom>
        </p:spPr>
      </p:pic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85CC7350-4627-C3A6-0A08-D3B430D430ED}"/>
              </a:ext>
            </a:extLst>
          </p:cNvPr>
          <p:cNvSpPr/>
          <p:nvPr/>
        </p:nvSpPr>
        <p:spPr bwMode="auto">
          <a:xfrm>
            <a:off x="669752" y="700336"/>
            <a:ext cx="11593288" cy="6912768"/>
          </a:xfrm>
          <a:prstGeom prst="cloudCallout">
            <a:avLst>
              <a:gd name="adj1" fmla="val 44801"/>
              <a:gd name="adj2" fmla="val 35415"/>
            </a:avLst>
          </a:prstGeom>
          <a:noFill/>
          <a:ln w="57150">
            <a:solidFill>
              <a:srgbClr val="66FF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pic>
        <p:nvPicPr>
          <p:cNvPr id="6" name="図 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AA57AD8A-7E62-F2B5-965C-928809AFF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40" y="1898633"/>
            <a:ext cx="8280920" cy="44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1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ゲーム概要と流れ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4D5039-CF71-4F57-9C56-D89AE8144CDD}"/>
              </a:ext>
            </a:extLst>
          </p:cNvPr>
          <p:cNvSpPr/>
          <p:nvPr/>
        </p:nvSpPr>
        <p:spPr bwMode="auto">
          <a:xfrm>
            <a:off x="252058" y="2274839"/>
            <a:ext cx="12500684" cy="1980221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誰が（主人公）、どこで（ステージ）、■をして（手段を繰り返し）、◎を達成する（目的）、〇〇ジャンルゲーム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r>
              <a:rPr lang="ja-JP" altLang="en-US" sz="105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例：伝説の聖剣を抜いた勇者が、地下迷宮で、アンデッドを倒し封じられた聖剣の力を取り戻し、最深部にいるネクロマンサーを倒し、王国に平和を取り戻す　アクションゲーム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1A9EF3C-C08D-46A1-A4E0-B3D71C607FEF}"/>
              </a:ext>
            </a:extLst>
          </p:cNvPr>
          <p:cNvSpPr/>
          <p:nvPr/>
        </p:nvSpPr>
        <p:spPr bwMode="auto">
          <a:xfrm>
            <a:off x="237704" y="1492424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817D501-7215-4043-8AF5-681C95386E21}"/>
              </a:ext>
            </a:extLst>
          </p:cNvPr>
          <p:cNvSpPr/>
          <p:nvPr/>
        </p:nvSpPr>
        <p:spPr bwMode="auto">
          <a:xfrm>
            <a:off x="219966" y="4660776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ゲームの流れ</a:t>
            </a:r>
            <a:endParaRPr lang="en-US" altLang="ja-JP" sz="40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CCFEBE1-EC1E-4774-8357-DE8BAE0CC5A6}"/>
              </a:ext>
            </a:extLst>
          </p:cNvPr>
          <p:cNvSpPr/>
          <p:nvPr/>
        </p:nvSpPr>
        <p:spPr bwMode="auto">
          <a:xfrm>
            <a:off x="165696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5809F1-50F2-4CDA-9656-26905289C884}"/>
              </a:ext>
            </a:extLst>
          </p:cNvPr>
          <p:cNvSpPr/>
          <p:nvPr/>
        </p:nvSpPr>
        <p:spPr bwMode="auto">
          <a:xfrm>
            <a:off x="3334048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58DD07B-D1A5-4333-A8D9-05F58B4A1476}"/>
              </a:ext>
            </a:extLst>
          </p:cNvPr>
          <p:cNvSpPr/>
          <p:nvPr/>
        </p:nvSpPr>
        <p:spPr bwMode="auto">
          <a:xfrm>
            <a:off x="6502400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9BB18A-33D3-407D-9079-0641D9CE13F7}"/>
              </a:ext>
            </a:extLst>
          </p:cNvPr>
          <p:cNvSpPr/>
          <p:nvPr/>
        </p:nvSpPr>
        <p:spPr bwMode="auto">
          <a:xfrm>
            <a:off x="9670752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2D20100-BFCA-40EC-8648-23E5C1B81E9B}"/>
              </a:ext>
            </a:extLst>
          </p:cNvPr>
          <p:cNvSpPr/>
          <p:nvPr/>
        </p:nvSpPr>
        <p:spPr bwMode="auto">
          <a:xfrm>
            <a:off x="1173808" y="8981256"/>
            <a:ext cx="11305256" cy="432048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4" name="矢印: 下カーブ 13">
            <a:extLst>
              <a:ext uri="{FF2B5EF4-FFF2-40B4-BE49-F238E27FC236}">
                <a16:creationId xmlns:a16="http://schemas.microsoft.com/office/drawing/2014/main" id="{6E9D1AB8-EED2-4887-8FEE-12CED573BF5C}"/>
              </a:ext>
            </a:extLst>
          </p:cNvPr>
          <p:cNvSpPr/>
          <p:nvPr/>
        </p:nvSpPr>
        <p:spPr bwMode="auto">
          <a:xfrm flipH="1">
            <a:off x="4918224" y="5069805"/>
            <a:ext cx="2952328" cy="936104"/>
          </a:xfrm>
          <a:prstGeom prst="curved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24CAC9-11C8-B625-FEB9-A80022738475}"/>
              </a:ext>
            </a:extLst>
          </p:cNvPr>
          <p:cNvSpPr txBox="1"/>
          <p:nvPr/>
        </p:nvSpPr>
        <p:spPr>
          <a:xfrm>
            <a:off x="6467363" y="752144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ステージクリア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5F20C5-8A30-18C9-5BF2-0B5BF5C9EC9F}"/>
              </a:ext>
            </a:extLst>
          </p:cNvPr>
          <p:cNvSpPr txBox="1"/>
          <p:nvPr/>
        </p:nvSpPr>
        <p:spPr>
          <a:xfrm>
            <a:off x="6877733" y="684493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中ボス撃破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2E1D0A-779C-E84F-E18C-C51ED3E18D78}"/>
              </a:ext>
            </a:extLst>
          </p:cNvPr>
          <p:cNvSpPr txBox="1"/>
          <p:nvPr/>
        </p:nvSpPr>
        <p:spPr>
          <a:xfrm>
            <a:off x="3691956" y="6983528"/>
            <a:ext cx="22365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防具武器の</a:t>
            </a:r>
            <a:endParaRPr kumimoji="1" lang="en-US" altLang="ja-JP" sz="3200" dirty="0"/>
          </a:p>
          <a:p>
            <a:r>
              <a:rPr kumimoji="1" lang="ja-JP" altLang="en-US" sz="3200" dirty="0"/>
              <a:t>購入と装備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FF5AA-F150-A23A-32F8-29A82C0A8CB1}"/>
              </a:ext>
            </a:extLst>
          </p:cNvPr>
          <p:cNvSpPr txBox="1"/>
          <p:nvPr/>
        </p:nvSpPr>
        <p:spPr>
          <a:xfrm>
            <a:off x="318421" y="722732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ステージ選択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B65DEC-B1BF-30EF-D929-C285FAD0ECC0}"/>
              </a:ext>
            </a:extLst>
          </p:cNvPr>
          <p:cNvSpPr txBox="1"/>
          <p:nvPr/>
        </p:nvSpPr>
        <p:spPr>
          <a:xfrm>
            <a:off x="9855491" y="722732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ラスボス撃破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8E588E5-81DC-C0AE-C09E-1B4333BA68B4}"/>
              </a:ext>
            </a:extLst>
          </p:cNvPr>
          <p:cNvSpPr txBox="1"/>
          <p:nvPr/>
        </p:nvSpPr>
        <p:spPr>
          <a:xfrm>
            <a:off x="664905" y="3014436"/>
            <a:ext cx="11674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段ボールでできたロボットを部屋の机で改造し、ダンジョンに行って</a:t>
            </a:r>
            <a:endParaRPr kumimoji="1" lang="en-US" altLang="ja-JP" sz="2800" dirty="0"/>
          </a:p>
          <a:p>
            <a:r>
              <a:rPr kumimoji="1" lang="ja-JP" altLang="en-US" sz="2800" dirty="0"/>
              <a:t>敵を倒していくビルド＆バトルのアクションゲーム</a:t>
            </a:r>
          </a:p>
        </p:txBody>
      </p:sp>
    </p:spTree>
    <p:extLst>
      <p:ext uri="{BB962C8B-B14F-4D97-AF65-F5344CB8AC3E}">
        <p14:creationId xmlns:p14="http://schemas.microsoft.com/office/powerpoint/2010/main" val="418489439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コンセプト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3711120-9EFC-429A-BE5B-81FA478E6D0E}"/>
              </a:ext>
            </a:extLst>
          </p:cNvPr>
          <p:cNvSpPr/>
          <p:nvPr/>
        </p:nvSpPr>
        <p:spPr bwMode="auto">
          <a:xfrm>
            <a:off x="237704" y="1492424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コンセプト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5D3D84-CE15-41FB-9AD7-87021A7311F0}"/>
              </a:ext>
            </a:extLst>
          </p:cNvPr>
          <p:cNvSpPr txBox="1"/>
          <p:nvPr/>
        </p:nvSpPr>
        <p:spPr>
          <a:xfrm>
            <a:off x="957784" y="2661151"/>
            <a:ext cx="11089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スキルを使って敵を一気に</a:t>
            </a:r>
            <a:endParaRPr kumimoji="1" lang="en-US" altLang="ja-JP" dirty="0"/>
          </a:p>
          <a:p>
            <a:r>
              <a:rPr kumimoji="1" lang="ja-JP" altLang="en-US" dirty="0"/>
              <a:t>なぎ倒す！！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0CBEEB3-57A7-45C5-B3C3-AD040869DBBA}"/>
              </a:ext>
            </a:extLst>
          </p:cNvPr>
          <p:cNvSpPr/>
          <p:nvPr/>
        </p:nvSpPr>
        <p:spPr bwMode="auto">
          <a:xfrm>
            <a:off x="3946116" y="5452864"/>
            <a:ext cx="5112568" cy="2988910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絵を描く</a:t>
            </a:r>
            <a:endParaRPr kumimoji="0" lang="en-US" altLang="ja-JP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8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貼る</a:t>
            </a:r>
            <a:endParaRPr lang="en-US" altLang="ja-JP" sz="28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してください！</a:t>
            </a:r>
          </a:p>
        </p:txBody>
      </p:sp>
      <p:pic>
        <p:nvPicPr>
          <p:cNvPr id="1026" name="Picture 2" descr="戦国無双5』初心者攻略。初めての人も、ひさびさに復帰する人も、これさえ分かれば戦国一の武士となる！ | ゲーム・エンタメ最新情報のファミ通.com">
            <a:extLst>
              <a:ext uri="{FF2B5EF4-FFF2-40B4-BE49-F238E27FC236}">
                <a16:creationId xmlns:a16="http://schemas.microsoft.com/office/drawing/2014/main" id="{BF31B66D-FE26-B844-6BBE-41D0B224E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52" y="4372744"/>
            <a:ext cx="8400256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40963A-504A-5A4C-A484-97D65F19F86C}"/>
              </a:ext>
            </a:extLst>
          </p:cNvPr>
          <p:cNvSpPr txBox="1"/>
          <p:nvPr/>
        </p:nvSpPr>
        <p:spPr>
          <a:xfrm>
            <a:off x="10882548" y="8622957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参考画像</a:t>
            </a:r>
            <a:endParaRPr kumimoji="1" lang="en-US" altLang="ja-JP" sz="1800" dirty="0"/>
          </a:p>
          <a:p>
            <a:r>
              <a:rPr kumimoji="1" lang="ja-JP" altLang="en-US" sz="1800" dirty="0"/>
              <a:t>戦国無双５</a:t>
            </a:r>
          </a:p>
        </p:txBody>
      </p:sp>
    </p:spTree>
    <p:extLst>
      <p:ext uri="{BB962C8B-B14F-4D97-AF65-F5344CB8AC3E}">
        <p14:creationId xmlns:p14="http://schemas.microsoft.com/office/powerpoint/2010/main" val="239023477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コンセプト　サンプル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3711120-9EFC-429A-BE5B-81FA478E6D0E}"/>
              </a:ext>
            </a:extLst>
          </p:cNvPr>
          <p:cNvSpPr/>
          <p:nvPr/>
        </p:nvSpPr>
        <p:spPr bwMode="auto">
          <a:xfrm>
            <a:off x="237704" y="1492424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コンセプト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5D3D84-CE15-41FB-9AD7-87021A7311F0}"/>
              </a:ext>
            </a:extLst>
          </p:cNvPr>
          <p:cNvSpPr txBox="1"/>
          <p:nvPr/>
        </p:nvSpPr>
        <p:spPr>
          <a:xfrm>
            <a:off x="244037" y="2517591"/>
            <a:ext cx="12673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聖剣の力を解放しを</a:t>
            </a:r>
            <a:r>
              <a:rPr kumimoji="1" lang="en-US" altLang="ja-JP" dirty="0"/>
              <a:t>Holy</a:t>
            </a:r>
            <a:r>
              <a:rPr kumimoji="1" lang="ja-JP" altLang="en-US" dirty="0"/>
              <a:t>パワーで</a:t>
            </a:r>
            <a:endParaRPr kumimoji="1" lang="en-US" altLang="ja-JP" dirty="0"/>
          </a:p>
          <a:p>
            <a:r>
              <a:rPr kumimoji="1" lang="ja-JP" altLang="en-US" dirty="0"/>
              <a:t>大勢巻き込み一気にやっつけろ！</a:t>
            </a:r>
          </a:p>
        </p:txBody>
      </p:sp>
      <p:pic>
        <p:nvPicPr>
          <p:cNvPr id="10" name="図 9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30ADEAE-AE3C-39C7-FEBC-981692BD0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48" y="4300736"/>
            <a:ext cx="6264696" cy="501795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F17DF5-0F60-757C-51BD-512B1B83B0AC}"/>
              </a:ext>
            </a:extLst>
          </p:cNvPr>
          <p:cNvSpPr txBox="1"/>
          <p:nvPr/>
        </p:nvSpPr>
        <p:spPr>
          <a:xfrm>
            <a:off x="9814768" y="883724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参考画像</a:t>
            </a:r>
            <a:endParaRPr kumimoji="1" lang="en-US" altLang="ja-JP" sz="1600" dirty="0"/>
          </a:p>
          <a:p>
            <a:r>
              <a:rPr kumimoji="1" lang="ja-JP" altLang="en-US" sz="1600" dirty="0"/>
              <a:t>ボンバーマン</a:t>
            </a:r>
          </a:p>
        </p:txBody>
      </p:sp>
    </p:spTree>
    <p:extLst>
      <p:ext uri="{BB962C8B-B14F-4D97-AF65-F5344CB8AC3E}">
        <p14:creationId xmlns:p14="http://schemas.microsoft.com/office/powerpoint/2010/main" val="97363328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こだわりは！！！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43C9CE-61E4-9E8D-0040-4EDD824886FF}"/>
              </a:ext>
            </a:extLst>
          </p:cNvPr>
          <p:cNvSpPr txBox="1"/>
          <p:nvPr/>
        </p:nvSpPr>
        <p:spPr>
          <a:xfrm>
            <a:off x="381720" y="1397476"/>
            <a:ext cx="10729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こだわりは２種書いてください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①ゲームの面白さとしてのこだわり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②プログラマとしての技術へのこだわり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2832AD-EE74-946F-42DC-1A6A650CE699}"/>
              </a:ext>
            </a:extLst>
          </p:cNvPr>
          <p:cNvSpPr/>
          <p:nvPr/>
        </p:nvSpPr>
        <p:spPr bwMode="auto">
          <a:xfrm>
            <a:off x="6597306" y="4021088"/>
            <a:ext cx="5976664" cy="5328592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技術のこだわり</a:t>
            </a:r>
            <a:endParaRPr lang="en-US" altLang="ja-JP" sz="36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4C6ECC-3EA0-EDA6-0D02-A2BB32BA470E}"/>
              </a:ext>
            </a:extLst>
          </p:cNvPr>
          <p:cNvSpPr/>
          <p:nvPr/>
        </p:nvSpPr>
        <p:spPr bwMode="auto">
          <a:xfrm>
            <a:off x="453728" y="4021088"/>
            <a:ext cx="5976664" cy="532859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面白さのこだわり</a:t>
            </a:r>
            <a:endParaRPr lang="en-US" altLang="ja-JP" sz="36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0884C0-1B02-146C-1EB4-830D83323261}"/>
              </a:ext>
            </a:extLst>
          </p:cNvPr>
          <p:cNvSpPr txBox="1"/>
          <p:nvPr/>
        </p:nvSpPr>
        <p:spPr>
          <a:xfrm>
            <a:off x="669752" y="502081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・武器防具を</a:t>
            </a:r>
            <a:r>
              <a:rPr kumimoji="1" lang="ja-JP" altLang="en-US" sz="2000" dirty="0">
                <a:solidFill>
                  <a:srgbClr val="FF0000"/>
                </a:solidFill>
              </a:rPr>
              <a:t>自由</a:t>
            </a:r>
            <a:r>
              <a:rPr kumimoji="1" lang="ja-JP" altLang="en-US" sz="2000" dirty="0"/>
              <a:t>に選択できる。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A28150-A088-49D1-A36D-58316D91DE45}"/>
              </a:ext>
            </a:extLst>
          </p:cNvPr>
          <p:cNvSpPr txBox="1"/>
          <p:nvPr/>
        </p:nvSpPr>
        <p:spPr>
          <a:xfrm>
            <a:off x="669752" y="5407336"/>
            <a:ext cx="521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・武器</a:t>
            </a:r>
            <a:r>
              <a:rPr kumimoji="1" lang="ja-JP" altLang="en-US" sz="2000" dirty="0"/>
              <a:t>によって使える技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スキル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が異なる。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BE4DE3-6F7B-B690-7319-39C4E15BFE8F}"/>
              </a:ext>
            </a:extLst>
          </p:cNvPr>
          <p:cNvSpPr txBox="1"/>
          <p:nvPr/>
        </p:nvSpPr>
        <p:spPr>
          <a:xfrm>
            <a:off x="669752" y="5782380"/>
            <a:ext cx="5314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・武器防具は鍛冶屋でパーツごとに買える。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93FF70-AED4-4AB4-C220-F9B5DA6456D1}"/>
              </a:ext>
            </a:extLst>
          </p:cNvPr>
          <p:cNvSpPr txBox="1"/>
          <p:nvPr/>
        </p:nvSpPr>
        <p:spPr>
          <a:xfrm>
            <a:off x="705203" y="6130549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/>
              <a:t>・ステージごとにサブ目標があり、クリア</a:t>
            </a:r>
            <a:endParaRPr kumimoji="1" lang="en-US" altLang="ja-JP" sz="2000" dirty="0"/>
          </a:p>
          <a:p>
            <a:pPr algn="l"/>
            <a:r>
              <a:rPr kumimoji="1" lang="ja-JP" altLang="en-US" sz="2000" dirty="0"/>
              <a:t>　するごとに</a:t>
            </a:r>
            <a:r>
              <a:rPr kumimoji="1" lang="ja-JP" altLang="en-US" sz="2000" dirty="0">
                <a:solidFill>
                  <a:srgbClr val="FF0000"/>
                </a:solidFill>
              </a:rPr>
              <a:t>報酬</a:t>
            </a:r>
            <a:r>
              <a:rPr kumimoji="1" lang="en-US" altLang="ja-JP" sz="2000" dirty="0">
                <a:solidFill>
                  <a:srgbClr val="FF0000"/>
                </a:solidFill>
              </a:rPr>
              <a:t>UP</a:t>
            </a:r>
            <a:r>
              <a:rPr kumimoji="1" lang="ja-JP" altLang="en-US" sz="2000" dirty="0"/>
              <a:t>する。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FEB485-7F67-DC14-EC47-CF8326168B3E}"/>
              </a:ext>
            </a:extLst>
          </p:cNvPr>
          <p:cNvSpPr txBox="1"/>
          <p:nvPr/>
        </p:nvSpPr>
        <p:spPr>
          <a:xfrm>
            <a:off x="680107" y="6761428"/>
            <a:ext cx="5057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・ステージセレクト性なので自由度高め。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A04DAC-D816-5033-B934-36D5B2B3B1A2}"/>
              </a:ext>
            </a:extLst>
          </p:cNvPr>
          <p:cNvSpPr txBox="1"/>
          <p:nvPr/>
        </p:nvSpPr>
        <p:spPr>
          <a:xfrm>
            <a:off x="680107" y="7136589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・パーツは頭、胴、膝、武器の４種類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9A0D81-65ED-A26D-65DE-70CBD1565BC6}"/>
              </a:ext>
            </a:extLst>
          </p:cNvPr>
          <p:cNvSpPr txBox="1"/>
          <p:nvPr/>
        </p:nvSpPr>
        <p:spPr>
          <a:xfrm>
            <a:off x="705203" y="753669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/>
              <a:t>・近距離武器と遠距離武器があり、</a:t>
            </a:r>
            <a:endParaRPr kumimoji="1" lang="en-US" altLang="ja-JP" sz="2000" dirty="0"/>
          </a:p>
          <a:p>
            <a:pPr algn="l"/>
            <a:r>
              <a:rPr kumimoji="1" lang="ja-JP" altLang="en-US" sz="2000" dirty="0"/>
              <a:t>　どちらか１つだけ装備可能。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6F5AB8-D352-13B5-C792-27A1287776C7}"/>
              </a:ext>
            </a:extLst>
          </p:cNvPr>
          <p:cNvSpPr txBox="1"/>
          <p:nvPr/>
        </p:nvSpPr>
        <p:spPr>
          <a:xfrm>
            <a:off x="680107" y="8156069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・ダメージを受けすぎると</a:t>
            </a:r>
            <a:r>
              <a:rPr kumimoji="1" lang="ja-JP" altLang="en-US" sz="2000" dirty="0">
                <a:solidFill>
                  <a:srgbClr val="0000FF"/>
                </a:solidFill>
              </a:rPr>
              <a:t>部位破壊</a:t>
            </a:r>
            <a:r>
              <a:rPr kumimoji="1" lang="ja-JP" altLang="en-US" sz="2000" dirty="0"/>
              <a:t>が起きる。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311237-6C1A-5BFA-D0D0-E9C127C3B91E}"/>
              </a:ext>
            </a:extLst>
          </p:cNvPr>
          <p:cNvSpPr txBox="1"/>
          <p:nvPr/>
        </p:nvSpPr>
        <p:spPr>
          <a:xfrm>
            <a:off x="6862440" y="5020816"/>
            <a:ext cx="503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UI</a:t>
            </a:r>
            <a:r>
              <a:rPr kumimoji="1" lang="ja-JP" altLang="en-US" sz="2000" dirty="0"/>
              <a:t>は段ボールにあったもので統一する。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D72A76C-911F-E251-8A02-7CC7DBFB9EF3}"/>
              </a:ext>
            </a:extLst>
          </p:cNvPr>
          <p:cNvSpPr txBox="1"/>
          <p:nvPr/>
        </p:nvSpPr>
        <p:spPr>
          <a:xfrm>
            <a:off x="710724" y="8531230"/>
            <a:ext cx="3262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・敵を一気に倒す</a:t>
            </a:r>
            <a:r>
              <a:rPr kumimoji="1" lang="ja-JP" altLang="en-US" sz="2000" dirty="0">
                <a:solidFill>
                  <a:srgbClr val="0000FF"/>
                </a:solidFill>
              </a:rPr>
              <a:t>爽快感</a:t>
            </a:r>
            <a:r>
              <a:rPr kumimoji="1" lang="ja-JP" altLang="en-US" sz="2000" dirty="0"/>
              <a:t>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B4C39DA-022E-0606-3A1D-536ECF5037E7}"/>
              </a:ext>
            </a:extLst>
          </p:cNvPr>
          <p:cNvSpPr txBox="1"/>
          <p:nvPr/>
        </p:nvSpPr>
        <p:spPr>
          <a:xfrm>
            <a:off x="728912" y="8875563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・強力な敵を倒す</a:t>
            </a:r>
            <a:r>
              <a:rPr kumimoji="1" lang="ja-JP" altLang="en-US" sz="2000" dirty="0">
                <a:solidFill>
                  <a:srgbClr val="0000FF"/>
                </a:solidFill>
              </a:rPr>
              <a:t>緊張感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5F0EFC-3E5D-21C4-E9BE-48BB35923771}"/>
              </a:ext>
            </a:extLst>
          </p:cNvPr>
          <p:cNvSpPr txBox="1"/>
          <p:nvPr/>
        </p:nvSpPr>
        <p:spPr>
          <a:xfrm>
            <a:off x="6884663" y="5382270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・大量の敵の描画。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2317A3-D7F3-9FA6-50B3-4CC10F250E53}"/>
              </a:ext>
            </a:extLst>
          </p:cNvPr>
          <p:cNvSpPr txBox="1"/>
          <p:nvPr/>
        </p:nvSpPr>
        <p:spPr>
          <a:xfrm>
            <a:off x="6884663" y="5754751"/>
            <a:ext cx="3262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・段ボールの質感の表現。</a:t>
            </a:r>
          </a:p>
        </p:txBody>
      </p:sp>
    </p:spTree>
    <p:extLst>
      <p:ext uri="{BB962C8B-B14F-4D97-AF65-F5344CB8AC3E}">
        <p14:creationId xmlns:p14="http://schemas.microsoft.com/office/powerpoint/2010/main" val="3652734936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こだわりは！！！　　サンプル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43C9CE-61E4-9E8D-0040-4EDD824886FF}"/>
              </a:ext>
            </a:extLst>
          </p:cNvPr>
          <p:cNvSpPr txBox="1"/>
          <p:nvPr/>
        </p:nvSpPr>
        <p:spPr>
          <a:xfrm>
            <a:off x="381720" y="1397476"/>
            <a:ext cx="10729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こだわりは２種書いてください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①ゲームの面白さとしてのこだわり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②プログラマとしての技術へのこだわり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2832AD-EE74-946F-42DC-1A6A650CE699}"/>
              </a:ext>
            </a:extLst>
          </p:cNvPr>
          <p:cNvSpPr/>
          <p:nvPr/>
        </p:nvSpPr>
        <p:spPr bwMode="auto">
          <a:xfrm>
            <a:off x="6597306" y="4021088"/>
            <a:ext cx="5976664" cy="5328592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技術のこだわり</a:t>
            </a:r>
            <a:endParaRPr lang="en-US" altLang="ja-JP" sz="36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大量のアンデッド軍団の描画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（処理落ちせずにだす）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Holy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パワー炸裂時のド派手演出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（パーティクルとライトの工夫）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聖剣のギラギラ感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と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クローズアップ演出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4C6ECC-3EA0-EDA6-0D02-A2BB32BA470E}"/>
              </a:ext>
            </a:extLst>
          </p:cNvPr>
          <p:cNvSpPr/>
          <p:nvPr/>
        </p:nvSpPr>
        <p:spPr bwMode="auto">
          <a:xfrm>
            <a:off x="453728" y="4021088"/>
            <a:ext cx="5976664" cy="532859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面白さのこだわり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うまくアンデッドをおびき寄せ連続して</a:t>
            </a: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倒す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倒したアンデッドは</a:t>
            </a:r>
            <a:r>
              <a:rPr lang="ja-JP" altLang="en-US" sz="2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聖なる欠片</a:t>
            </a: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を落とす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それを拾うことで</a:t>
            </a:r>
            <a:r>
              <a:rPr lang="en-US" altLang="ja-JP" sz="2400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Holy</a:t>
            </a:r>
            <a:r>
              <a:rPr lang="ja-JP" altLang="en-US" sz="2400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パワー</a:t>
            </a: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を蓄積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狙いどころで解放！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一気に画面内の</a:t>
            </a:r>
            <a:r>
              <a:rPr lang="ja-JP" altLang="en-US" sz="2400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敵を殲滅する爽快感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19912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ゲーム画面・操作</a:t>
            </a:r>
          </a:p>
        </p:txBody>
      </p:sp>
    </p:spTree>
    <p:extLst>
      <p:ext uri="{BB962C8B-B14F-4D97-AF65-F5344CB8AC3E}">
        <p14:creationId xmlns:p14="http://schemas.microsoft.com/office/powerpoint/2010/main" val="130023849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ゲームのルールやシステム、ギミックなど</a:t>
            </a:r>
          </a:p>
        </p:txBody>
      </p:sp>
    </p:spTree>
    <p:extLst>
      <p:ext uri="{BB962C8B-B14F-4D97-AF65-F5344CB8AC3E}">
        <p14:creationId xmlns:p14="http://schemas.microsoft.com/office/powerpoint/2010/main" val="338792335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12FEE-566E-428C-95B5-E91AE52A11AB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6" name="額縁 5"/>
          <p:cNvSpPr/>
          <p:nvPr/>
        </p:nvSpPr>
        <p:spPr bwMode="auto">
          <a:xfrm>
            <a:off x="93688" y="412304"/>
            <a:ext cx="7992888" cy="720080"/>
          </a:xfrm>
          <a:prstGeom prst="bevel">
            <a:avLst/>
          </a:prstGeom>
          <a:solidFill>
            <a:srgbClr val="0066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企画書に必要なパーツ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9712" y="1564432"/>
            <a:ext cx="11953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ちなみに、企画をまとめる際に必要なパーツは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角丸四角形 2"/>
          <p:cNvSpPr/>
          <p:nvPr/>
        </p:nvSpPr>
        <p:spPr bwMode="auto">
          <a:xfrm>
            <a:off x="309712" y="2428528"/>
            <a:ext cx="518457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①　タイトル</a:t>
            </a:r>
          </a:p>
        </p:txBody>
      </p:sp>
      <p:sp>
        <p:nvSpPr>
          <p:cNvPr id="10" name="角丸四角形 2"/>
          <p:cNvSpPr/>
          <p:nvPr/>
        </p:nvSpPr>
        <p:spPr bwMode="auto">
          <a:xfrm>
            <a:off x="309712" y="3220616"/>
            <a:ext cx="5184576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②　ゲーム概要</a:t>
            </a:r>
          </a:p>
        </p:txBody>
      </p:sp>
      <p:sp>
        <p:nvSpPr>
          <p:cNvPr id="11" name="角丸四角形 2"/>
          <p:cNvSpPr/>
          <p:nvPr/>
        </p:nvSpPr>
        <p:spPr bwMode="auto">
          <a:xfrm>
            <a:off x="309712" y="4012704"/>
            <a:ext cx="5184576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③　ゲームの流れ</a:t>
            </a:r>
          </a:p>
        </p:txBody>
      </p:sp>
      <p:sp>
        <p:nvSpPr>
          <p:cNvPr id="12" name="角丸四角形 2"/>
          <p:cNvSpPr/>
          <p:nvPr/>
        </p:nvSpPr>
        <p:spPr bwMode="auto">
          <a:xfrm>
            <a:off x="309712" y="4804792"/>
            <a:ext cx="5184576" cy="720080"/>
          </a:xfrm>
          <a:prstGeom prst="roundRect">
            <a:avLst/>
          </a:prstGeom>
          <a:solidFill>
            <a:srgbClr val="66FF33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④　コンセプト</a:t>
            </a:r>
          </a:p>
        </p:txBody>
      </p:sp>
      <p:sp>
        <p:nvSpPr>
          <p:cNvPr id="13" name="角丸四角形 2"/>
          <p:cNvSpPr/>
          <p:nvPr/>
        </p:nvSpPr>
        <p:spPr bwMode="auto">
          <a:xfrm>
            <a:off x="309712" y="5596880"/>
            <a:ext cx="5184576" cy="720080"/>
          </a:xfrm>
          <a:prstGeom prst="roundRect">
            <a:avLst/>
          </a:prstGeom>
          <a:solidFill>
            <a:srgbClr val="66FF33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⑤　アートイメージ</a:t>
            </a:r>
          </a:p>
        </p:txBody>
      </p:sp>
      <p:sp>
        <p:nvSpPr>
          <p:cNvPr id="14" name="角丸四角形 2"/>
          <p:cNvSpPr/>
          <p:nvPr/>
        </p:nvSpPr>
        <p:spPr bwMode="auto">
          <a:xfrm>
            <a:off x="309712" y="6388968"/>
            <a:ext cx="5184576" cy="720080"/>
          </a:xfrm>
          <a:prstGeom prst="roundRect">
            <a:avLst/>
          </a:prstGeom>
          <a:solidFill>
            <a:srgbClr val="00B05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⑥　ゲーム画面</a:t>
            </a:r>
          </a:p>
        </p:txBody>
      </p:sp>
      <p:sp>
        <p:nvSpPr>
          <p:cNvPr id="15" name="角丸四角形 2"/>
          <p:cNvSpPr/>
          <p:nvPr/>
        </p:nvSpPr>
        <p:spPr bwMode="auto">
          <a:xfrm>
            <a:off x="309712" y="7181056"/>
            <a:ext cx="5184576" cy="720080"/>
          </a:xfrm>
          <a:prstGeom prst="roundRect">
            <a:avLst/>
          </a:prstGeom>
          <a:solidFill>
            <a:srgbClr val="00B05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⑦　操作</a:t>
            </a:r>
          </a:p>
        </p:txBody>
      </p:sp>
      <p:sp>
        <p:nvSpPr>
          <p:cNvPr id="16" name="角丸四角形 2"/>
          <p:cNvSpPr/>
          <p:nvPr/>
        </p:nvSpPr>
        <p:spPr bwMode="auto">
          <a:xfrm>
            <a:off x="309712" y="7973144"/>
            <a:ext cx="5184576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⑧　ルール</a:t>
            </a:r>
          </a:p>
        </p:txBody>
      </p:sp>
      <p:sp>
        <p:nvSpPr>
          <p:cNvPr id="17" name="角丸四角形 2"/>
          <p:cNvSpPr/>
          <p:nvPr/>
        </p:nvSpPr>
        <p:spPr bwMode="auto">
          <a:xfrm>
            <a:off x="309712" y="8765232"/>
            <a:ext cx="5184576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⑨　システム</a:t>
            </a:r>
          </a:p>
        </p:txBody>
      </p:sp>
      <p:sp>
        <p:nvSpPr>
          <p:cNvPr id="2" name="矢印: 下 1"/>
          <p:cNvSpPr/>
          <p:nvPr/>
        </p:nvSpPr>
        <p:spPr bwMode="auto">
          <a:xfrm>
            <a:off x="5134248" y="2572544"/>
            <a:ext cx="936104" cy="7109048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70352" y="4409326"/>
            <a:ext cx="6408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これに今回は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「こだわり」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ページが入ります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95369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ゲームの概要って？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237705" y="4209558"/>
            <a:ext cx="12097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ゲーム概要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とは</a:t>
            </a:r>
            <a:r>
              <a:rPr kumimoji="1"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・誰が（主人公が）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・どこで（ステージ、環境）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・何をして（手段・何を繰り返して）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・何を達成する（目的・ゴール）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・〇〇ジャンルゲーム！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46BDB68F-4B88-4B26-9886-E479A6811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08" y="1603899"/>
            <a:ext cx="2206966" cy="2278159"/>
          </a:xfrm>
          <a:prstGeom prst="rect">
            <a:avLst/>
          </a:prstGeom>
        </p:spPr>
      </p:pic>
      <p:pic>
        <p:nvPicPr>
          <p:cNvPr id="4" name="図 3" descr="部屋, 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C0407A29-AD32-4F11-8E3E-06FE1D1B2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42" y="1638300"/>
            <a:ext cx="4419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4000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1636A1E-EA31-4AD0-A0CE-B0AC8AA70F86}"/>
              </a:ext>
            </a:extLst>
          </p:cNvPr>
          <p:cNvSpPr/>
          <p:nvPr/>
        </p:nvSpPr>
        <p:spPr bwMode="auto">
          <a:xfrm>
            <a:off x="165696" y="1564432"/>
            <a:ext cx="11953328" cy="2074949"/>
          </a:xfrm>
          <a:prstGeom prst="roundRect">
            <a:avLst/>
          </a:prstGeom>
          <a:solidFill>
            <a:srgbClr val="FFFF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コンセプト　～一番遊ばせたい、面白さはなにか？～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315895" y="1564432"/>
            <a:ext cx="121693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6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１，２回遊んだ後</a:t>
            </a:r>
            <a:r>
              <a:rPr kumimoji="1" lang="ja-JP" altLang="en-US" sz="6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に、</a:t>
            </a:r>
            <a:endParaRPr kumimoji="1" lang="en-US" altLang="ja-JP" sz="6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sz="6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更に遊びたくなる魅力を考える！</a:t>
            </a:r>
            <a:endParaRPr kumimoji="1" lang="en-US" altLang="ja-JP" sz="6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98F8D6-7312-4732-9F99-77AE570144B0}"/>
              </a:ext>
            </a:extLst>
          </p:cNvPr>
          <p:cNvSpPr txBox="1"/>
          <p:nvPr/>
        </p:nvSpPr>
        <p:spPr>
          <a:xfrm>
            <a:off x="381720" y="4012704"/>
            <a:ext cx="11737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ゲームの基幹</a:t>
            </a:r>
            <a:r>
              <a:rPr kumimoji="1" lang="ja-JP" altLang="en-US" dirty="0">
                <a:solidFill>
                  <a:srgbClr val="0000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サイクル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（繰り返し）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818F306-264A-4340-AF81-9CDAD7BFB5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12" y="7259488"/>
            <a:ext cx="1841479" cy="2009800"/>
          </a:xfrm>
          <a:prstGeom prst="rect">
            <a:avLst/>
          </a:prstGeom>
        </p:spPr>
      </p:pic>
      <p:pic>
        <p:nvPicPr>
          <p:cNvPr id="13" name="図 12" descr="白いバックグラウンドの前に座っている人形たち&#10;&#10;低い精度で自動的に生成された説明">
            <a:extLst>
              <a:ext uri="{FF2B5EF4-FFF2-40B4-BE49-F238E27FC236}">
                <a16:creationId xmlns:a16="http://schemas.microsoft.com/office/drawing/2014/main" id="{BB063A22-824C-4B2C-A6F0-9E72E3BAD6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" y="5916205"/>
            <a:ext cx="2441848" cy="2441848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DFA655ED-4819-4639-933F-431CBA37C00C}"/>
              </a:ext>
            </a:extLst>
          </p:cNvPr>
          <p:cNvSpPr/>
          <p:nvPr/>
        </p:nvSpPr>
        <p:spPr bwMode="auto">
          <a:xfrm rot="18800334">
            <a:off x="1838577" y="7781818"/>
            <a:ext cx="375850" cy="722823"/>
          </a:xfrm>
          <a:prstGeom prst="downArrow">
            <a:avLst/>
          </a:prstGeom>
          <a:solidFill>
            <a:srgbClr val="FF00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pic>
        <p:nvPicPr>
          <p:cNvPr id="17" name="図 16" descr="写真, テーブル, 女の子, 鳥 が含まれている画像&#10;&#10;自動的に生成された説明">
            <a:extLst>
              <a:ext uri="{FF2B5EF4-FFF2-40B4-BE49-F238E27FC236}">
                <a16:creationId xmlns:a16="http://schemas.microsoft.com/office/drawing/2014/main" id="{BDA2C6F5-59AA-4753-83C6-F64B4CA50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306" y="5653625"/>
            <a:ext cx="2839774" cy="1490489"/>
          </a:xfrm>
          <a:prstGeom prst="rect">
            <a:avLst/>
          </a:prstGeom>
        </p:spPr>
      </p:pic>
      <p:pic>
        <p:nvPicPr>
          <p:cNvPr id="19" name="図 18" descr="写真, テーブル, 衣類, 部屋 が含まれている画像&#10;&#10;自動的に生成された説明">
            <a:extLst>
              <a:ext uri="{FF2B5EF4-FFF2-40B4-BE49-F238E27FC236}">
                <a16:creationId xmlns:a16="http://schemas.microsoft.com/office/drawing/2014/main" id="{B80D2F9F-B5E7-4C8B-92C7-6AA4349528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34" y="7220117"/>
            <a:ext cx="3991738" cy="2094177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61A44CFE-33F1-4D5E-9AB6-E9569F74C2CF}"/>
              </a:ext>
            </a:extLst>
          </p:cNvPr>
          <p:cNvSpPr/>
          <p:nvPr/>
        </p:nvSpPr>
        <p:spPr bwMode="auto">
          <a:xfrm>
            <a:off x="10360103" y="6703770"/>
            <a:ext cx="375850" cy="722823"/>
          </a:xfrm>
          <a:prstGeom prst="downArrow">
            <a:avLst/>
          </a:prstGeom>
          <a:solidFill>
            <a:srgbClr val="FF00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83660-EECF-54C0-481B-C5BA449A45C0}"/>
              </a:ext>
            </a:extLst>
          </p:cNvPr>
          <p:cNvSpPr txBox="1"/>
          <p:nvPr/>
        </p:nvSpPr>
        <p:spPr>
          <a:xfrm>
            <a:off x="381720" y="4961007"/>
            <a:ext cx="11737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もしくは</a:t>
            </a:r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クライマックス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（これが気持ちいい！）</a:t>
            </a:r>
          </a:p>
        </p:txBody>
      </p:sp>
    </p:spTree>
    <p:extLst>
      <p:ext uri="{BB962C8B-B14F-4D97-AF65-F5344CB8AC3E}">
        <p14:creationId xmlns:p14="http://schemas.microsoft.com/office/powerpoint/2010/main" val="103026305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企画書のフォーマット例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824608" y="4012704"/>
            <a:ext cx="11355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今回は、このフォーマットで企画書書いてみよう！</a:t>
            </a:r>
            <a:endParaRPr kumimoji="1" lang="en-US" altLang="ja-JP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884974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表紙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3190032" y="3292624"/>
            <a:ext cx="7117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ゲームタイトル</a:t>
            </a:r>
            <a:endParaRPr kumimoji="1" lang="en-US" altLang="ja-JP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15A5C73-3974-4451-9625-0BCA10D2F808}"/>
              </a:ext>
            </a:extLst>
          </p:cNvPr>
          <p:cNvSpPr/>
          <p:nvPr/>
        </p:nvSpPr>
        <p:spPr bwMode="auto">
          <a:xfrm>
            <a:off x="7078464" y="7613104"/>
            <a:ext cx="5760640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開発者：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KBC1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年　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B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チーム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ジャンル：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アクション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プラットフォーム：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PC C++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　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DirectX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DB0445B-12A4-4EE8-945D-41CD1BBE8A35}"/>
              </a:ext>
            </a:extLst>
          </p:cNvPr>
          <p:cNvSpPr/>
          <p:nvPr/>
        </p:nvSpPr>
        <p:spPr bwMode="auto">
          <a:xfrm>
            <a:off x="1029792" y="5236840"/>
            <a:ext cx="4680520" cy="3672408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このゲームを象徴するような絵</a:t>
            </a:r>
          </a:p>
        </p:txBody>
      </p:sp>
    </p:spTree>
    <p:extLst>
      <p:ext uri="{BB962C8B-B14F-4D97-AF65-F5344CB8AC3E}">
        <p14:creationId xmlns:p14="http://schemas.microsoft.com/office/powerpoint/2010/main" val="279003125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表紙　サンプル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3118024" y="2284512"/>
            <a:ext cx="7117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聖剣王と</a:t>
            </a:r>
            <a:endParaRPr lang="en-US" altLang="ja-JP" sz="72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72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不死の迷宮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15A5C73-3974-4451-9625-0BCA10D2F808}"/>
              </a:ext>
            </a:extLst>
          </p:cNvPr>
          <p:cNvSpPr/>
          <p:nvPr/>
        </p:nvSpPr>
        <p:spPr bwMode="auto">
          <a:xfrm>
            <a:off x="7078464" y="7037040"/>
            <a:ext cx="5760640" cy="22322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開発者：（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学校名、氏名）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ジャンル：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プラットフォーム：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PC C++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　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DirectX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ゲームジャンル：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pic>
        <p:nvPicPr>
          <p:cNvPr id="6" name="図 5" descr="テーブル, 持つ, 男 が含まれている画像&#10;&#10;自動的に生成された説明">
            <a:extLst>
              <a:ext uri="{FF2B5EF4-FFF2-40B4-BE49-F238E27FC236}">
                <a16:creationId xmlns:a16="http://schemas.microsoft.com/office/drawing/2014/main" id="{D26D6456-1138-FE6C-57D2-1A38F1860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6" y="4012704"/>
            <a:ext cx="4032008" cy="4032008"/>
          </a:xfrm>
          <a:prstGeom prst="rect">
            <a:avLst/>
          </a:prstGeom>
        </p:spPr>
      </p:pic>
      <p:pic>
        <p:nvPicPr>
          <p:cNvPr id="8" name="図 7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C9E3B352-21CA-FEA0-3F41-621C7624F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88" y="5600948"/>
            <a:ext cx="3124806" cy="403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551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コンテンツ プレースホルダー 110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B654DBE-2E38-231B-F2DD-6E188A5E0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254" y="9123974"/>
            <a:ext cx="1450293" cy="629427"/>
          </a:xfr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0D62C35F-9A22-F8BC-4748-1BCFAC75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777" y="10296751"/>
            <a:ext cx="2542565" cy="84463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0BB3EC-FB72-E516-A59C-086FCDBDEB79}"/>
              </a:ext>
            </a:extLst>
          </p:cNvPr>
          <p:cNvSpPr/>
          <p:nvPr/>
        </p:nvSpPr>
        <p:spPr>
          <a:xfrm>
            <a:off x="252089" y="544760"/>
            <a:ext cx="6701541" cy="631922"/>
          </a:xfrm>
          <a:prstGeom prst="rect">
            <a:avLst/>
          </a:prstGeom>
          <a:solidFill>
            <a:srgbClr val="D61A8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ゲーム概要作成　シート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BE061F-12DD-5150-8E8B-ACB01212B34F}"/>
              </a:ext>
            </a:extLst>
          </p:cNvPr>
          <p:cNvSpPr/>
          <p:nvPr/>
        </p:nvSpPr>
        <p:spPr bwMode="auto">
          <a:xfrm>
            <a:off x="252089" y="7696104"/>
            <a:ext cx="12502210" cy="1350144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誰が（主人公）、どこで（ステージ）、■を繰り返して（手段）、◎を達成し（小目的）最終的に</a:t>
            </a:r>
            <a:r>
              <a:rPr lang="en-US" altLang="ja-JP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××</a:t>
            </a:r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する（大目的）、ジャンルゲーム</a:t>
            </a:r>
            <a:endParaRPr lang="en-US" altLang="ja-JP" sz="14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1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例：伝説の宝剣を抜いた勇者が、地下迷宮で、ネクロマンサーが生み出すアンデッドを倒し、最深部にいるネクロマンサーを倒し、王国に平和を取り戻す　アクションゲーム</a:t>
            </a:r>
          </a:p>
        </p:txBody>
      </p:sp>
      <p:sp>
        <p:nvSpPr>
          <p:cNvPr id="16" name="四角形: 角を丸くする 1">
            <a:extLst>
              <a:ext uri="{FF2B5EF4-FFF2-40B4-BE49-F238E27FC236}">
                <a16:creationId xmlns:a16="http://schemas.microsoft.com/office/drawing/2014/main" id="{D17AD49A-211D-331F-EF0A-A257723A2F4D}"/>
              </a:ext>
            </a:extLst>
          </p:cNvPr>
          <p:cNvSpPr/>
          <p:nvPr/>
        </p:nvSpPr>
        <p:spPr bwMode="auto">
          <a:xfrm>
            <a:off x="87758" y="1356896"/>
            <a:ext cx="2347189" cy="99874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タイトル</a:t>
            </a:r>
          </a:p>
        </p:txBody>
      </p:sp>
      <p:sp>
        <p:nvSpPr>
          <p:cNvPr id="17" name="四角形: 角を丸くする 10">
            <a:extLst>
              <a:ext uri="{FF2B5EF4-FFF2-40B4-BE49-F238E27FC236}">
                <a16:creationId xmlns:a16="http://schemas.microsoft.com/office/drawing/2014/main" id="{4DE40F59-B40B-776A-D76D-25B262D6435E}"/>
              </a:ext>
            </a:extLst>
          </p:cNvPr>
          <p:cNvSpPr/>
          <p:nvPr/>
        </p:nvSpPr>
        <p:spPr bwMode="auto">
          <a:xfrm>
            <a:off x="2685977" y="1370546"/>
            <a:ext cx="10060904" cy="998743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sz="1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" name="矢印: 下 4">
            <a:extLst>
              <a:ext uri="{FF2B5EF4-FFF2-40B4-BE49-F238E27FC236}">
                <a16:creationId xmlns:a16="http://schemas.microsoft.com/office/drawing/2014/main" id="{EA8502D3-3292-0D57-5463-AF991D857D01}"/>
              </a:ext>
            </a:extLst>
          </p:cNvPr>
          <p:cNvSpPr/>
          <p:nvPr/>
        </p:nvSpPr>
        <p:spPr bwMode="auto">
          <a:xfrm>
            <a:off x="4656735" y="6942886"/>
            <a:ext cx="3691330" cy="720169"/>
          </a:xfrm>
          <a:prstGeom prst="downArrow">
            <a:avLst>
              <a:gd name="adj1" fmla="val 68072"/>
              <a:gd name="adj2" fmla="val 353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四角形: 角を丸くする 20">
            <a:extLst>
              <a:ext uri="{FF2B5EF4-FFF2-40B4-BE49-F238E27FC236}">
                <a16:creationId xmlns:a16="http://schemas.microsoft.com/office/drawing/2014/main" id="{7670A9B2-CC48-7C4D-4721-6D58E55355C4}"/>
              </a:ext>
            </a:extLst>
          </p:cNvPr>
          <p:cNvSpPr/>
          <p:nvPr/>
        </p:nvSpPr>
        <p:spPr bwMode="auto">
          <a:xfrm>
            <a:off x="237733" y="6936499"/>
            <a:ext cx="4594719" cy="720168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2DD568-A08B-76FF-DAFF-A86259895F29}"/>
              </a:ext>
            </a:extLst>
          </p:cNvPr>
          <p:cNvSpPr/>
          <p:nvPr/>
        </p:nvSpPr>
        <p:spPr bwMode="auto">
          <a:xfrm>
            <a:off x="93700" y="2900012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四角形: 角を丸くする 32">
            <a:extLst>
              <a:ext uri="{FF2B5EF4-FFF2-40B4-BE49-F238E27FC236}">
                <a16:creationId xmlns:a16="http://schemas.microsoft.com/office/drawing/2014/main" id="{EFEF3D58-0FA7-1340-6795-E14FADB7052F}"/>
              </a:ext>
            </a:extLst>
          </p:cNvPr>
          <p:cNvSpPr/>
          <p:nvPr/>
        </p:nvSpPr>
        <p:spPr bwMode="auto">
          <a:xfrm>
            <a:off x="93700" y="2610672"/>
            <a:ext cx="3168739" cy="61722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主人公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6E21F5-6A12-FD69-C78B-6C9CE4A20D2E}"/>
              </a:ext>
            </a:extLst>
          </p:cNvPr>
          <p:cNvSpPr/>
          <p:nvPr/>
        </p:nvSpPr>
        <p:spPr bwMode="auto">
          <a:xfrm>
            <a:off x="4414707" y="2965336"/>
            <a:ext cx="4176974" cy="1206508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四角形: 角を丸くする 34">
            <a:extLst>
              <a:ext uri="{FF2B5EF4-FFF2-40B4-BE49-F238E27FC236}">
                <a16:creationId xmlns:a16="http://schemas.microsoft.com/office/drawing/2014/main" id="{F75B0448-4FE9-56A6-280D-17521D2727FF}"/>
              </a:ext>
            </a:extLst>
          </p:cNvPr>
          <p:cNvSpPr/>
          <p:nvPr/>
        </p:nvSpPr>
        <p:spPr bwMode="auto">
          <a:xfrm>
            <a:off x="4414707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繰り返す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手段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EF817DA-E882-3F85-858A-68B46EC020BA}"/>
              </a:ext>
            </a:extLst>
          </p:cNvPr>
          <p:cNvSpPr/>
          <p:nvPr/>
        </p:nvSpPr>
        <p:spPr bwMode="auto">
          <a:xfrm>
            <a:off x="8735715" y="29653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四角形: 角を丸くする 36">
            <a:extLst>
              <a:ext uri="{FF2B5EF4-FFF2-40B4-BE49-F238E27FC236}">
                <a16:creationId xmlns:a16="http://schemas.microsoft.com/office/drawing/2014/main" id="{3007B8D4-1C53-4483-CEA6-1E367A65E7EB}"/>
              </a:ext>
            </a:extLst>
          </p:cNvPr>
          <p:cNvSpPr/>
          <p:nvPr/>
        </p:nvSpPr>
        <p:spPr bwMode="auto">
          <a:xfrm>
            <a:off x="8735715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小目的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6E0C100-FD55-69C2-F4C8-FF66BC3CEC2E}"/>
              </a:ext>
            </a:extLst>
          </p:cNvPr>
          <p:cNvSpPr/>
          <p:nvPr/>
        </p:nvSpPr>
        <p:spPr bwMode="auto">
          <a:xfrm>
            <a:off x="4420150" y="4273871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 sz="28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31" name="四角形: 角を丸くする 25">
            <a:extLst>
              <a:ext uri="{FF2B5EF4-FFF2-40B4-BE49-F238E27FC236}">
                <a16:creationId xmlns:a16="http://schemas.microsoft.com/office/drawing/2014/main" id="{47E84509-D4AF-CAA5-9474-A58B5751A04F}"/>
              </a:ext>
            </a:extLst>
          </p:cNvPr>
          <p:cNvSpPr/>
          <p:nvPr/>
        </p:nvSpPr>
        <p:spPr bwMode="auto">
          <a:xfrm>
            <a:off x="4414707" y="4249572"/>
            <a:ext cx="3168739" cy="46230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大目的・最終目的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91C154-9703-A9F2-BB41-84C97026B5D6}"/>
              </a:ext>
            </a:extLst>
          </p:cNvPr>
          <p:cNvSpPr/>
          <p:nvPr/>
        </p:nvSpPr>
        <p:spPr bwMode="auto">
          <a:xfrm>
            <a:off x="8735715" y="4641851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 sz="28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33" name="四角形: 角を丸くする 27">
            <a:extLst>
              <a:ext uri="{FF2B5EF4-FFF2-40B4-BE49-F238E27FC236}">
                <a16:creationId xmlns:a16="http://schemas.microsoft.com/office/drawing/2014/main" id="{21812A83-8187-F208-037E-E85770CF0317}"/>
              </a:ext>
            </a:extLst>
          </p:cNvPr>
          <p:cNvSpPr/>
          <p:nvPr/>
        </p:nvSpPr>
        <p:spPr bwMode="auto">
          <a:xfrm>
            <a:off x="8735715" y="4249571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どんな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ジャンル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のゲーム？</a:t>
            </a: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6222ECA-028F-D820-38EE-4C41622CC33B}"/>
              </a:ext>
            </a:extLst>
          </p:cNvPr>
          <p:cNvSpPr/>
          <p:nvPr/>
        </p:nvSpPr>
        <p:spPr bwMode="auto">
          <a:xfrm>
            <a:off x="8295422" y="6802411"/>
            <a:ext cx="4594719" cy="699504"/>
          </a:xfrm>
          <a:prstGeom prst="wedgeRoundRectCallout">
            <a:avLst>
              <a:gd name="adj1" fmla="val 12150"/>
              <a:gd name="adj2" fmla="val 80937"/>
              <a:gd name="adj3" fmla="val 16667"/>
            </a:avLst>
          </a:prstGeom>
          <a:solidFill>
            <a:srgbClr val="00FF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この文法 必ず守ること！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20D266-D186-5890-9C86-4CB23C420D87}"/>
              </a:ext>
            </a:extLst>
          </p:cNvPr>
          <p:cNvSpPr/>
          <p:nvPr/>
        </p:nvSpPr>
        <p:spPr bwMode="auto">
          <a:xfrm>
            <a:off x="104585" y="4489435"/>
            <a:ext cx="4176974" cy="152312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四角形: 角を丸くする 23">
            <a:extLst>
              <a:ext uri="{FF2B5EF4-FFF2-40B4-BE49-F238E27FC236}">
                <a16:creationId xmlns:a16="http://schemas.microsoft.com/office/drawing/2014/main" id="{1DD5F331-A470-B9BE-E7F7-D39D6D73A5EE}"/>
              </a:ext>
            </a:extLst>
          </p:cNvPr>
          <p:cNvSpPr/>
          <p:nvPr/>
        </p:nvSpPr>
        <p:spPr bwMode="auto">
          <a:xfrm>
            <a:off x="87758" y="4241156"/>
            <a:ext cx="3168739" cy="589945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ステージ・フィールド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17C20B-59E0-611B-8F73-1ED2A242C825}"/>
              </a:ext>
            </a:extLst>
          </p:cNvPr>
          <p:cNvSpPr/>
          <p:nvPr/>
        </p:nvSpPr>
        <p:spPr bwMode="auto">
          <a:xfrm>
            <a:off x="4420150" y="5580317"/>
            <a:ext cx="4176974" cy="1284841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四角形: 角を丸くする 25">
            <a:extLst>
              <a:ext uri="{FF2B5EF4-FFF2-40B4-BE49-F238E27FC236}">
                <a16:creationId xmlns:a16="http://schemas.microsoft.com/office/drawing/2014/main" id="{FC8CD780-7AE2-5B99-949A-E5F1DD37D8A2}"/>
              </a:ext>
            </a:extLst>
          </p:cNvPr>
          <p:cNvSpPr/>
          <p:nvPr/>
        </p:nvSpPr>
        <p:spPr bwMode="auto">
          <a:xfrm>
            <a:off x="4414707" y="5556018"/>
            <a:ext cx="3168739" cy="485060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クライマックス</a:t>
            </a:r>
            <a:r>
              <a:rPr lang="ja-JP" altLang="en-US" sz="18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はなに？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D1ED86D-70C2-C69C-F88E-AEE054768F24}"/>
              </a:ext>
            </a:extLst>
          </p:cNvPr>
          <p:cNvSpPr txBox="1"/>
          <p:nvPr/>
        </p:nvSpPr>
        <p:spPr>
          <a:xfrm>
            <a:off x="715744" y="345107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段ボール製ロボット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EACCC7-ABF7-A08C-2394-B023C9D7122D}"/>
              </a:ext>
            </a:extLst>
          </p:cNvPr>
          <p:cNvSpPr txBox="1"/>
          <p:nvPr/>
        </p:nvSpPr>
        <p:spPr>
          <a:xfrm>
            <a:off x="-412771" y="4969739"/>
            <a:ext cx="5211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雑魚のみ、中ボス、ラスボス</a:t>
            </a:r>
            <a:endParaRPr kumimoji="1" lang="en-US" altLang="ja-JP" sz="2400" dirty="0"/>
          </a:p>
          <a:p>
            <a:r>
              <a:rPr kumimoji="1" lang="ja-JP" altLang="en-US" sz="2400" dirty="0"/>
              <a:t>のステージなど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4D9D12-3DDE-CE0F-7A12-2A8F73ACE49D}"/>
              </a:ext>
            </a:extLst>
          </p:cNvPr>
          <p:cNvSpPr txBox="1"/>
          <p:nvPr/>
        </p:nvSpPr>
        <p:spPr>
          <a:xfrm>
            <a:off x="8885209" y="507837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無双とフロムを融合させた</a:t>
            </a:r>
            <a:endParaRPr kumimoji="1" lang="en-US" altLang="ja-JP" sz="2400" dirty="0"/>
          </a:p>
          <a:p>
            <a:r>
              <a:rPr kumimoji="1" lang="ja-JP" altLang="en-US" sz="2400" dirty="0"/>
              <a:t>アクション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827012-65A0-CC0B-DD1C-743F5DA0FCD3}"/>
              </a:ext>
            </a:extLst>
          </p:cNvPr>
          <p:cNvSpPr txBox="1"/>
          <p:nvPr/>
        </p:nvSpPr>
        <p:spPr>
          <a:xfrm>
            <a:off x="9039097" y="35645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敵を倒し武器防具の解放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6721ED-44D1-7264-60D9-66F525597031}"/>
              </a:ext>
            </a:extLst>
          </p:cNvPr>
          <p:cNvSpPr txBox="1"/>
          <p:nvPr/>
        </p:nvSpPr>
        <p:spPr>
          <a:xfrm>
            <a:off x="4777857" y="349035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武器やスキルで敵を倒す</a:t>
            </a:r>
          </a:p>
        </p:txBody>
      </p:sp>
    </p:spTree>
    <p:extLst>
      <p:ext uri="{BB962C8B-B14F-4D97-AF65-F5344CB8AC3E}">
        <p14:creationId xmlns:p14="http://schemas.microsoft.com/office/powerpoint/2010/main" val="22390487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コンテンツ プレースホルダー 110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B654DBE-2E38-231B-F2DD-6E188A5E0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254" y="9123974"/>
            <a:ext cx="1450293" cy="629427"/>
          </a:xfr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0D62C35F-9A22-F8BC-4748-1BCFAC75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777" y="10296751"/>
            <a:ext cx="2542565" cy="84463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0BB3EC-FB72-E516-A59C-086FCDBDEB79}"/>
              </a:ext>
            </a:extLst>
          </p:cNvPr>
          <p:cNvSpPr/>
          <p:nvPr/>
        </p:nvSpPr>
        <p:spPr>
          <a:xfrm>
            <a:off x="252089" y="544760"/>
            <a:ext cx="8339592" cy="631922"/>
          </a:xfrm>
          <a:prstGeom prst="rect">
            <a:avLst/>
          </a:prstGeom>
          <a:solidFill>
            <a:srgbClr val="D61A8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ゲーム概要作成　シート　サンプル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BE061F-12DD-5150-8E8B-ACB01212B34F}"/>
              </a:ext>
            </a:extLst>
          </p:cNvPr>
          <p:cNvSpPr/>
          <p:nvPr/>
        </p:nvSpPr>
        <p:spPr bwMode="auto">
          <a:xfrm>
            <a:off x="252089" y="7696104"/>
            <a:ext cx="12502210" cy="1350144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誰が（主人公）、どこで（ステージ）、■を繰り返して（手段）、◎を達成し（小目的）最終的に</a:t>
            </a:r>
            <a:r>
              <a:rPr lang="en-US" altLang="ja-JP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××</a:t>
            </a:r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する（大目的）、ジャンルゲーム</a:t>
            </a:r>
            <a:endParaRPr lang="en-US" altLang="ja-JP" sz="14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1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例：伝説の聖剣を抜いた勇者が、地下迷宮で、アンデッドを倒し封じられた聖剣の力を取り戻し、最深部にいるネクロマンサーを倒し、王国に平和を取り戻す　アクションゲーム</a:t>
            </a:r>
          </a:p>
        </p:txBody>
      </p:sp>
      <p:sp>
        <p:nvSpPr>
          <p:cNvPr id="16" name="四角形: 角を丸くする 1">
            <a:extLst>
              <a:ext uri="{FF2B5EF4-FFF2-40B4-BE49-F238E27FC236}">
                <a16:creationId xmlns:a16="http://schemas.microsoft.com/office/drawing/2014/main" id="{D17AD49A-211D-331F-EF0A-A257723A2F4D}"/>
              </a:ext>
            </a:extLst>
          </p:cNvPr>
          <p:cNvSpPr/>
          <p:nvPr/>
        </p:nvSpPr>
        <p:spPr bwMode="auto">
          <a:xfrm>
            <a:off x="87758" y="1356896"/>
            <a:ext cx="2347189" cy="99874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タイトル</a:t>
            </a:r>
          </a:p>
        </p:txBody>
      </p:sp>
      <p:sp>
        <p:nvSpPr>
          <p:cNvPr id="17" name="四角形: 角を丸くする 10">
            <a:extLst>
              <a:ext uri="{FF2B5EF4-FFF2-40B4-BE49-F238E27FC236}">
                <a16:creationId xmlns:a16="http://schemas.microsoft.com/office/drawing/2014/main" id="{4DE40F59-B40B-776A-D76D-25B262D6435E}"/>
              </a:ext>
            </a:extLst>
          </p:cNvPr>
          <p:cNvSpPr/>
          <p:nvPr/>
        </p:nvSpPr>
        <p:spPr bwMode="auto">
          <a:xfrm>
            <a:off x="2685977" y="1370546"/>
            <a:ext cx="10060904" cy="998743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36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聖剣王と不死の迷宮</a:t>
            </a:r>
          </a:p>
        </p:txBody>
      </p:sp>
      <p:sp>
        <p:nvSpPr>
          <p:cNvPr id="18" name="矢印: 下 4">
            <a:extLst>
              <a:ext uri="{FF2B5EF4-FFF2-40B4-BE49-F238E27FC236}">
                <a16:creationId xmlns:a16="http://schemas.microsoft.com/office/drawing/2014/main" id="{EA8502D3-3292-0D57-5463-AF991D857D01}"/>
              </a:ext>
            </a:extLst>
          </p:cNvPr>
          <p:cNvSpPr/>
          <p:nvPr/>
        </p:nvSpPr>
        <p:spPr bwMode="auto">
          <a:xfrm>
            <a:off x="4656735" y="6942886"/>
            <a:ext cx="3691330" cy="720169"/>
          </a:xfrm>
          <a:prstGeom prst="downArrow">
            <a:avLst>
              <a:gd name="adj1" fmla="val 68072"/>
              <a:gd name="adj2" fmla="val 353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四角形: 角を丸くする 20">
            <a:extLst>
              <a:ext uri="{FF2B5EF4-FFF2-40B4-BE49-F238E27FC236}">
                <a16:creationId xmlns:a16="http://schemas.microsoft.com/office/drawing/2014/main" id="{7670A9B2-CC48-7C4D-4721-6D58E55355C4}"/>
              </a:ext>
            </a:extLst>
          </p:cNvPr>
          <p:cNvSpPr/>
          <p:nvPr/>
        </p:nvSpPr>
        <p:spPr bwMode="auto">
          <a:xfrm>
            <a:off x="237733" y="6936499"/>
            <a:ext cx="4594719" cy="720168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2DD568-A08B-76FF-DAFF-A86259895F29}"/>
              </a:ext>
            </a:extLst>
          </p:cNvPr>
          <p:cNvSpPr/>
          <p:nvPr/>
        </p:nvSpPr>
        <p:spPr bwMode="auto">
          <a:xfrm>
            <a:off x="93700" y="2900012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8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聖剣を抜いた勇者</a:t>
            </a:r>
          </a:p>
        </p:txBody>
      </p:sp>
      <p:sp>
        <p:nvSpPr>
          <p:cNvPr id="21" name="四角形: 角を丸くする 32">
            <a:extLst>
              <a:ext uri="{FF2B5EF4-FFF2-40B4-BE49-F238E27FC236}">
                <a16:creationId xmlns:a16="http://schemas.microsoft.com/office/drawing/2014/main" id="{EFEF3D58-0FA7-1340-6795-E14FADB7052F}"/>
              </a:ext>
            </a:extLst>
          </p:cNvPr>
          <p:cNvSpPr/>
          <p:nvPr/>
        </p:nvSpPr>
        <p:spPr bwMode="auto">
          <a:xfrm>
            <a:off x="93700" y="2610672"/>
            <a:ext cx="3168739" cy="61722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主人公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6E21F5-6A12-FD69-C78B-6C9CE4A20D2E}"/>
              </a:ext>
            </a:extLst>
          </p:cNvPr>
          <p:cNvSpPr/>
          <p:nvPr/>
        </p:nvSpPr>
        <p:spPr bwMode="auto">
          <a:xfrm>
            <a:off x="4414707" y="2965336"/>
            <a:ext cx="4176974" cy="1206508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聖剣でアンデッドを倒す</a:t>
            </a:r>
          </a:p>
        </p:txBody>
      </p:sp>
      <p:sp>
        <p:nvSpPr>
          <p:cNvPr id="23" name="四角形: 角を丸くする 34">
            <a:extLst>
              <a:ext uri="{FF2B5EF4-FFF2-40B4-BE49-F238E27FC236}">
                <a16:creationId xmlns:a16="http://schemas.microsoft.com/office/drawing/2014/main" id="{F75B0448-4FE9-56A6-280D-17521D2727FF}"/>
              </a:ext>
            </a:extLst>
          </p:cNvPr>
          <p:cNvSpPr/>
          <p:nvPr/>
        </p:nvSpPr>
        <p:spPr bwMode="auto">
          <a:xfrm>
            <a:off x="4414707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繰り返す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手段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EF817DA-E882-3F85-858A-68B46EC020BA}"/>
              </a:ext>
            </a:extLst>
          </p:cNvPr>
          <p:cNvSpPr/>
          <p:nvPr/>
        </p:nvSpPr>
        <p:spPr bwMode="auto">
          <a:xfrm>
            <a:off x="8735715" y="29653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アンデッドを倒しパワーをため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聖剣の力を取り戻す</a:t>
            </a:r>
          </a:p>
        </p:txBody>
      </p:sp>
      <p:sp>
        <p:nvSpPr>
          <p:cNvPr id="25" name="四角形: 角を丸くする 36">
            <a:extLst>
              <a:ext uri="{FF2B5EF4-FFF2-40B4-BE49-F238E27FC236}">
                <a16:creationId xmlns:a16="http://schemas.microsoft.com/office/drawing/2014/main" id="{3007B8D4-1C53-4483-CEA6-1E367A65E7EB}"/>
              </a:ext>
            </a:extLst>
          </p:cNvPr>
          <p:cNvSpPr/>
          <p:nvPr/>
        </p:nvSpPr>
        <p:spPr bwMode="auto">
          <a:xfrm>
            <a:off x="8735715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小目的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6222ECA-028F-D820-38EE-4C41622CC33B}"/>
              </a:ext>
            </a:extLst>
          </p:cNvPr>
          <p:cNvSpPr/>
          <p:nvPr/>
        </p:nvSpPr>
        <p:spPr bwMode="auto">
          <a:xfrm>
            <a:off x="8295422" y="6802411"/>
            <a:ext cx="4594719" cy="699504"/>
          </a:xfrm>
          <a:prstGeom prst="wedgeRoundRectCallout">
            <a:avLst>
              <a:gd name="adj1" fmla="val 12150"/>
              <a:gd name="adj2" fmla="val 80937"/>
              <a:gd name="adj3" fmla="val 16667"/>
            </a:avLst>
          </a:prstGeom>
          <a:solidFill>
            <a:srgbClr val="00FF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この文法 必ず守ること！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20D266-D186-5890-9C86-4CB23C420D87}"/>
              </a:ext>
            </a:extLst>
          </p:cNvPr>
          <p:cNvSpPr/>
          <p:nvPr/>
        </p:nvSpPr>
        <p:spPr bwMode="auto">
          <a:xfrm>
            <a:off x="104585" y="4489435"/>
            <a:ext cx="4176974" cy="152312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地下迷宮</a:t>
            </a:r>
          </a:p>
        </p:txBody>
      </p:sp>
      <p:sp>
        <p:nvSpPr>
          <p:cNvPr id="29" name="四角形: 角を丸くする 23">
            <a:extLst>
              <a:ext uri="{FF2B5EF4-FFF2-40B4-BE49-F238E27FC236}">
                <a16:creationId xmlns:a16="http://schemas.microsoft.com/office/drawing/2014/main" id="{1DD5F331-A470-B9BE-E7F7-D39D6D73A5EE}"/>
              </a:ext>
            </a:extLst>
          </p:cNvPr>
          <p:cNvSpPr/>
          <p:nvPr/>
        </p:nvSpPr>
        <p:spPr bwMode="auto">
          <a:xfrm>
            <a:off x="87758" y="4241156"/>
            <a:ext cx="3168739" cy="589945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ステージ・フィールド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E981410-8C3C-9056-3003-133A45D3DF03}"/>
              </a:ext>
            </a:extLst>
          </p:cNvPr>
          <p:cNvSpPr/>
          <p:nvPr/>
        </p:nvSpPr>
        <p:spPr bwMode="auto">
          <a:xfrm>
            <a:off x="4435864" y="43007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力を取り戻した聖剣で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ネクロマンサー（ラスボス）を倒す</a:t>
            </a:r>
          </a:p>
        </p:txBody>
      </p:sp>
      <p:sp>
        <p:nvSpPr>
          <p:cNvPr id="31" name="四角形: 角を丸くする 25">
            <a:extLst>
              <a:ext uri="{FF2B5EF4-FFF2-40B4-BE49-F238E27FC236}">
                <a16:creationId xmlns:a16="http://schemas.microsoft.com/office/drawing/2014/main" id="{47E84509-D4AF-CAA5-9474-A58B5751A04F}"/>
              </a:ext>
            </a:extLst>
          </p:cNvPr>
          <p:cNvSpPr/>
          <p:nvPr/>
        </p:nvSpPr>
        <p:spPr bwMode="auto">
          <a:xfrm>
            <a:off x="4414707" y="4249572"/>
            <a:ext cx="3168739" cy="46230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大目的・最終目的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5CB3EB-A472-B245-767E-B3E6C10BC9D7}"/>
              </a:ext>
            </a:extLst>
          </p:cNvPr>
          <p:cNvSpPr/>
          <p:nvPr/>
        </p:nvSpPr>
        <p:spPr bwMode="auto">
          <a:xfrm>
            <a:off x="8757966" y="4648017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en-US" altLang="ja-JP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2D</a:t>
            </a:r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探索型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バトルアクションゲーム</a:t>
            </a:r>
          </a:p>
        </p:txBody>
      </p:sp>
      <p:sp>
        <p:nvSpPr>
          <p:cNvPr id="33" name="四角形: 角を丸くする 27">
            <a:extLst>
              <a:ext uri="{FF2B5EF4-FFF2-40B4-BE49-F238E27FC236}">
                <a16:creationId xmlns:a16="http://schemas.microsoft.com/office/drawing/2014/main" id="{21812A83-8187-F208-037E-E85770CF0317}"/>
              </a:ext>
            </a:extLst>
          </p:cNvPr>
          <p:cNvSpPr/>
          <p:nvPr/>
        </p:nvSpPr>
        <p:spPr bwMode="auto">
          <a:xfrm>
            <a:off x="8735715" y="4249571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どんな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ジャンル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のゲーム？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D82720-96DC-81C4-2762-58239BEED6C9}"/>
              </a:ext>
            </a:extLst>
          </p:cNvPr>
          <p:cNvSpPr/>
          <p:nvPr/>
        </p:nvSpPr>
        <p:spPr bwMode="auto">
          <a:xfrm>
            <a:off x="4435864" y="5595425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聖剣の</a:t>
            </a:r>
            <a:r>
              <a:rPr lang="en-US" altLang="ja-JP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Holy</a:t>
            </a:r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パワーで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一気に大量のアンデッドを屠る</a:t>
            </a:r>
          </a:p>
        </p:txBody>
      </p:sp>
      <p:sp>
        <p:nvSpPr>
          <p:cNvPr id="35" name="四角形: 角を丸くする 25">
            <a:extLst>
              <a:ext uri="{FF2B5EF4-FFF2-40B4-BE49-F238E27FC236}">
                <a16:creationId xmlns:a16="http://schemas.microsoft.com/office/drawing/2014/main" id="{FC8CD780-7AE2-5B99-949A-E5F1DD37D8A2}"/>
              </a:ext>
            </a:extLst>
          </p:cNvPr>
          <p:cNvSpPr/>
          <p:nvPr/>
        </p:nvSpPr>
        <p:spPr bwMode="auto">
          <a:xfrm>
            <a:off x="4414707" y="5556018"/>
            <a:ext cx="3168739" cy="485060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クライマックス</a:t>
            </a:r>
            <a:r>
              <a:rPr lang="ja-JP" altLang="en-US" sz="18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はなに？</a:t>
            </a:r>
          </a:p>
        </p:txBody>
      </p:sp>
    </p:spTree>
    <p:extLst>
      <p:ext uri="{BB962C8B-B14F-4D97-AF65-F5344CB8AC3E}">
        <p14:creationId xmlns:p14="http://schemas.microsoft.com/office/powerpoint/2010/main" val="37587437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82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E0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NA Business Presentation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メイリオ" pitchFamily="50" charset="-128"/>
            <a:cs typeface="メイリオ" pitchFamily="50" charset="-128"/>
            <a:sym typeface="ヒラギノ角ゴ Pro W3" pitchFamily="-84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2_DeNA表紙マスター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16802</TotalTime>
  <Pages>0</Pages>
  <Words>982</Words>
  <Characters>0</Characters>
  <Application>Microsoft Office PowerPoint</Application>
  <PresentationFormat>ユーザー設定</PresentationFormat>
  <Lines>0</Lines>
  <Paragraphs>169</Paragraphs>
  <Slides>16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8" baseType="lpstr">
      <vt:lpstr>HGP行書体</vt:lpstr>
      <vt:lpstr>HGP創英角ｺﾞｼｯｸUB</vt:lpstr>
      <vt:lpstr>HGSSoeiKakugothicUB</vt:lpstr>
      <vt:lpstr>HGSSoeiKakugothicUB</vt:lpstr>
      <vt:lpstr>HG創英角ｺﾞｼｯｸUB</vt:lpstr>
      <vt:lpstr>ＭＳ Ｐゴシック</vt:lpstr>
      <vt:lpstr>ヒラギノ角ゴ Pro W3</vt:lpstr>
      <vt:lpstr>メイリオ</vt:lpstr>
      <vt:lpstr>Arial</vt:lpstr>
      <vt:lpstr>Calibri</vt:lpstr>
      <vt:lpstr>Wingdings</vt:lpstr>
      <vt:lpstr>blank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DeNA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ゲーム人材採用 検討タタキ</dc:title>
  <dc:creator>DeNA</dc:creator>
  <cp:lastModifiedBy>片岡 海人</cp:lastModifiedBy>
  <cp:revision>415</cp:revision>
  <cp:lastPrinted>2015-06-04T04:49:43Z</cp:lastPrinted>
  <dcterms:created xsi:type="dcterms:W3CDTF">2014-10-09T12:23:57Z</dcterms:created>
  <dcterms:modified xsi:type="dcterms:W3CDTF">2023-02-08T06:51:39Z</dcterms:modified>
</cp:coreProperties>
</file>