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8" r:id="rId3"/>
    <p:sldId id="257" r:id="rId4"/>
    <p:sldId id="259" r:id="rId5"/>
    <p:sldId id="260" r:id="rId6"/>
    <p:sldId id="261" r:id="rId7"/>
    <p:sldId id="262" r:id="rId8"/>
    <p:sldId id="263" r:id="rId9"/>
    <p:sldId id="264" r:id="rId10"/>
    <p:sldId id="270" r:id="rId11"/>
    <p:sldId id="271" r:id="rId12"/>
    <p:sldId id="265" r:id="rId13"/>
    <p:sldId id="266" r:id="rId14"/>
    <p:sldId id="267" r:id="rId15"/>
    <p:sldId id="268" r:id="rId16"/>
    <p:sldId id="269" r:id="rId17"/>
    <p:sldId id="272" r:id="rId18"/>
    <p:sldId id="273" r:id="rId19"/>
    <p:sldId id="274" r:id="rId20"/>
    <p:sldId id="275" r:id="rId21"/>
    <p:sldId id="276"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31" y="-8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4680E2-B98B-45B6-AFEF-BBC1AEA44A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375074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4680E2-B98B-45B6-AFEF-BBC1AEA44A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393638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4680E2-B98B-45B6-AFEF-BBC1AEA44A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0BBC3-829D-468E-A421-AA546B02BC8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8981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4680E2-B98B-45B6-AFEF-BBC1AEA44A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3953874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4680E2-B98B-45B6-AFEF-BBC1AEA44A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0BBC3-829D-468E-A421-AA546B02BC8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770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4680E2-B98B-45B6-AFEF-BBC1AEA44A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4108815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4680E2-B98B-45B6-AFEF-BBC1AEA44A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636805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4680E2-B98B-45B6-AFEF-BBC1AEA44A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76640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4680E2-B98B-45B6-AFEF-BBC1AEA44A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65992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4680E2-B98B-45B6-AFEF-BBC1AEA44A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346470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4680E2-B98B-45B6-AFEF-BBC1AEA44A5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291497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4680E2-B98B-45B6-AFEF-BBC1AEA44A5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112280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4680E2-B98B-45B6-AFEF-BBC1AEA44A5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370312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680E2-B98B-45B6-AFEF-BBC1AEA44A5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818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4680E2-B98B-45B6-AFEF-BBC1AEA44A5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91312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04680E2-B98B-45B6-AFEF-BBC1AEA44A5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0BBC3-829D-468E-A421-AA546B02BC86}" type="slidenum">
              <a:rPr lang="en-US" smtClean="0"/>
              <a:t>‹#›</a:t>
            </a:fld>
            <a:endParaRPr lang="en-US"/>
          </a:p>
        </p:txBody>
      </p:sp>
    </p:spTree>
    <p:extLst>
      <p:ext uri="{BB962C8B-B14F-4D97-AF65-F5344CB8AC3E}">
        <p14:creationId xmlns:p14="http://schemas.microsoft.com/office/powerpoint/2010/main" val="25695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4680E2-B98B-45B6-AFEF-BBC1AEA44A5F}" type="datetimeFigureOut">
              <a:rPr lang="en-US" smtClean="0"/>
              <a:t>2/25/2024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DE0BBC3-829D-468E-A421-AA546B02BC86}" type="slidenum">
              <a:rPr lang="en-US" smtClean="0"/>
              <a:t>‹#›</a:t>
            </a:fld>
            <a:endParaRPr lang="en-US"/>
          </a:p>
        </p:txBody>
      </p:sp>
    </p:spTree>
    <p:extLst>
      <p:ext uri="{BB962C8B-B14F-4D97-AF65-F5344CB8AC3E}">
        <p14:creationId xmlns:p14="http://schemas.microsoft.com/office/powerpoint/2010/main" val="265457880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3681" y="386080"/>
            <a:ext cx="7770322" cy="2428240"/>
          </a:xfrm>
        </p:spPr>
        <p:txBody>
          <a:bodyPr/>
          <a:lstStyle/>
          <a:p>
            <a:r>
              <a:rPr lang="en-US" dirty="0" smtClean="0"/>
              <a:t>THEME-VIKSIT BHARAT 2047</a:t>
            </a:r>
            <a:endParaRPr lang="en-US" dirty="0"/>
          </a:p>
        </p:txBody>
      </p:sp>
      <p:sp>
        <p:nvSpPr>
          <p:cNvPr id="3" name="Subtitle 2"/>
          <p:cNvSpPr>
            <a:spLocks noGrp="1"/>
          </p:cNvSpPr>
          <p:nvPr>
            <p:ph type="subTitle" idx="1"/>
          </p:nvPr>
        </p:nvSpPr>
        <p:spPr>
          <a:xfrm>
            <a:off x="1507067" y="2997200"/>
            <a:ext cx="7766936" cy="3088641"/>
          </a:xfrm>
        </p:spPr>
        <p:txBody>
          <a:bodyPr>
            <a:normAutofit/>
          </a:bodyPr>
          <a:lstStyle/>
          <a:p>
            <a:r>
              <a:rPr lang="en-US" sz="2800" dirty="0" smtClean="0">
                <a:solidFill>
                  <a:srgbClr val="1A1FE4"/>
                </a:solidFill>
              </a:rPr>
              <a:t>NAME-KUSHAGRA KATARA</a:t>
            </a:r>
          </a:p>
          <a:p>
            <a:r>
              <a:rPr lang="en-US" sz="2800" dirty="0" smtClean="0">
                <a:solidFill>
                  <a:srgbClr val="1A1FE4"/>
                </a:solidFill>
              </a:rPr>
              <a:t>(BTECH ECE)</a:t>
            </a:r>
          </a:p>
          <a:p>
            <a:r>
              <a:rPr lang="en-US" sz="2800" dirty="0" smtClean="0">
                <a:solidFill>
                  <a:srgbClr val="1A1FE4"/>
                </a:solidFill>
              </a:rPr>
              <a:t>TOPIC-GOOD GOVERNANCE</a:t>
            </a:r>
            <a:endParaRPr lang="en-US" sz="2800" dirty="0" smtClean="0">
              <a:solidFill>
                <a:srgbClr val="1A1FE4"/>
              </a:solidFill>
            </a:endParaRPr>
          </a:p>
          <a:p>
            <a:r>
              <a:rPr lang="en-US" sz="2800" dirty="0" smtClean="0">
                <a:solidFill>
                  <a:srgbClr val="1A1FE4"/>
                </a:solidFill>
              </a:rPr>
              <a:t>TEAM-RAGHUPATI</a:t>
            </a:r>
            <a:endParaRPr lang="en-US" sz="2800" dirty="0">
              <a:solidFill>
                <a:srgbClr val="1A1FE4"/>
              </a:solidFill>
            </a:endParaRPr>
          </a:p>
        </p:txBody>
      </p:sp>
    </p:spTree>
    <p:extLst>
      <p:ext uri="{BB962C8B-B14F-4D97-AF65-F5344CB8AC3E}">
        <p14:creationId xmlns:p14="http://schemas.microsoft.com/office/powerpoint/2010/main" val="13851083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for good governance</a:t>
            </a:r>
            <a:endParaRPr lang="en-US" dirty="0"/>
          </a:p>
        </p:txBody>
      </p:sp>
      <p:sp>
        <p:nvSpPr>
          <p:cNvPr id="3" name="Content Placeholder 2"/>
          <p:cNvSpPr>
            <a:spLocks noGrp="1"/>
          </p:cNvSpPr>
          <p:nvPr>
            <p:ph idx="1"/>
          </p:nvPr>
        </p:nvSpPr>
        <p:spPr>
          <a:xfrm>
            <a:off x="677334" y="2160589"/>
            <a:ext cx="8596668" cy="1476691"/>
          </a:xfrm>
        </p:spPr>
        <p:txBody>
          <a:bodyPr>
            <a:noAutofit/>
          </a:bodyPr>
          <a:lstStyle/>
          <a:p>
            <a:r>
              <a:rPr lang="en-US" u="sng" dirty="0">
                <a:solidFill>
                  <a:srgbClr val="1A1FE4"/>
                </a:solidFill>
              </a:rPr>
              <a:t>Strategies for good governance</a:t>
            </a:r>
            <a:r>
              <a:rPr lang="en-US" dirty="0">
                <a:solidFill>
                  <a:srgbClr val="1A1FE4"/>
                </a:solidFill>
              </a:rPr>
              <a:t> </a:t>
            </a:r>
          </a:p>
          <a:p>
            <a:r>
              <a:rPr lang="en-US" dirty="0" smtClean="0">
                <a:solidFill>
                  <a:srgbClr val="1A1FE4"/>
                </a:solidFill>
              </a:rPr>
              <a:t>1)</a:t>
            </a:r>
            <a:r>
              <a:rPr lang="en-US" u="sng" dirty="0" smtClean="0">
                <a:solidFill>
                  <a:srgbClr val="00B050"/>
                </a:solidFill>
              </a:rPr>
              <a:t>Decentralization</a:t>
            </a:r>
            <a:r>
              <a:rPr lang="en-US" u="sng" dirty="0" smtClean="0">
                <a:solidFill>
                  <a:srgbClr val="1A1FE4"/>
                </a:solidFill>
              </a:rPr>
              <a:t>-</a:t>
            </a:r>
            <a:r>
              <a:rPr lang="en-US" dirty="0" smtClean="0">
                <a:solidFill>
                  <a:srgbClr val="1A1FE4"/>
                </a:solidFill>
              </a:rPr>
              <a:t> </a:t>
            </a:r>
            <a:r>
              <a:rPr lang="en-US" dirty="0">
                <a:solidFill>
                  <a:srgbClr val="1A1FE4"/>
                </a:solidFill>
              </a:rPr>
              <a:t>Currently the power is concentrated with the central and state </a:t>
            </a:r>
            <a:r>
              <a:rPr lang="en-US" dirty="0" smtClean="0">
                <a:solidFill>
                  <a:srgbClr val="1A1FE4"/>
                </a:solidFill>
              </a:rPr>
              <a:t>governments </a:t>
            </a:r>
            <a:r>
              <a:rPr lang="en-US" dirty="0">
                <a:solidFill>
                  <a:srgbClr val="1A1FE4"/>
                </a:solidFill>
              </a:rPr>
              <a:t>there is need to provide more functional and financial powers to local </a:t>
            </a:r>
            <a:r>
              <a:rPr lang="en-US" dirty="0" smtClean="0">
                <a:solidFill>
                  <a:srgbClr val="1A1FE4"/>
                </a:solidFill>
              </a:rPr>
              <a:t>bodies such </a:t>
            </a:r>
            <a:r>
              <a:rPr lang="en-US" dirty="0">
                <a:solidFill>
                  <a:srgbClr val="1A1FE4"/>
                </a:solidFill>
              </a:rPr>
              <a:t>as municipalities and panchayats so that they can deal with social issues more </a:t>
            </a:r>
            <a:r>
              <a:rPr lang="en-US" dirty="0" smtClean="0">
                <a:solidFill>
                  <a:srgbClr val="1A1FE4"/>
                </a:solidFill>
              </a:rPr>
              <a:t>efficiently</a:t>
            </a:r>
            <a:r>
              <a:rPr lang="en-US" dirty="0">
                <a:solidFill>
                  <a:srgbClr val="1A1FE4"/>
                </a:solidFill>
              </a:rPr>
              <a:t>.</a:t>
            </a:r>
          </a:p>
          <a:p>
            <a:r>
              <a:rPr lang="en-US" dirty="0" smtClean="0">
                <a:solidFill>
                  <a:srgbClr val="1A1FE4"/>
                </a:solidFill>
              </a:rPr>
              <a:t>2)</a:t>
            </a:r>
            <a:r>
              <a:rPr lang="en-US" u="sng" dirty="0" smtClean="0">
                <a:solidFill>
                  <a:srgbClr val="00B050"/>
                </a:solidFill>
              </a:rPr>
              <a:t>Freedom </a:t>
            </a:r>
            <a:r>
              <a:rPr lang="en-US" u="sng" dirty="0">
                <a:solidFill>
                  <a:srgbClr val="00B050"/>
                </a:solidFill>
              </a:rPr>
              <a:t>of press-</a:t>
            </a:r>
            <a:r>
              <a:rPr lang="en-US" dirty="0">
                <a:solidFill>
                  <a:srgbClr val="1A1FE4"/>
                </a:solidFill>
              </a:rPr>
              <a:t> India ranked 161 among 180 countries in press freedom index </a:t>
            </a:r>
            <a:r>
              <a:rPr lang="en-US" dirty="0" smtClean="0">
                <a:solidFill>
                  <a:srgbClr val="1A1FE4"/>
                </a:solidFill>
              </a:rPr>
              <a:t>2023(Reporters </a:t>
            </a:r>
            <a:r>
              <a:rPr lang="en-US" dirty="0">
                <a:solidFill>
                  <a:srgbClr val="1A1FE4"/>
                </a:solidFill>
              </a:rPr>
              <a:t>without borders index, 2023), so there is need to take steps so that the functioning </a:t>
            </a:r>
            <a:r>
              <a:rPr lang="en-US" dirty="0" smtClean="0">
                <a:solidFill>
                  <a:srgbClr val="1A1FE4"/>
                </a:solidFill>
              </a:rPr>
              <a:t>of </a:t>
            </a:r>
            <a:r>
              <a:rPr lang="en-US" dirty="0">
                <a:solidFill>
                  <a:srgbClr val="1A1FE4"/>
                </a:solidFill>
              </a:rPr>
              <a:t>the press should be free from any political interference as free and independent media can </a:t>
            </a:r>
            <a:r>
              <a:rPr lang="en-US" dirty="0" smtClean="0">
                <a:solidFill>
                  <a:srgbClr val="1A1FE4"/>
                </a:solidFill>
              </a:rPr>
              <a:t>hold </a:t>
            </a:r>
            <a:r>
              <a:rPr lang="en-US" dirty="0">
                <a:solidFill>
                  <a:srgbClr val="1A1FE4"/>
                </a:solidFill>
              </a:rPr>
              <a:t>public servants accountable for their functioning.</a:t>
            </a:r>
          </a:p>
          <a:p>
            <a:r>
              <a:rPr lang="en-US" dirty="0" smtClean="0">
                <a:solidFill>
                  <a:srgbClr val="1A1FE4"/>
                </a:solidFill>
              </a:rPr>
              <a:t>3)</a:t>
            </a:r>
            <a:r>
              <a:rPr lang="en-US" u="sng" dirty="0" smtClean="0">
                <a:solidFill>
                  <a:srgbClr val="00B050"/>
                </a:solidFill>
              </a:rPr>
              <a:t>Ethical </a:t>
            </a:r>
            <a:r>
              <a:rPr lang="en-US" u="sng" dirty="0">
                <a:solidFill>
                  <a:srgbClr val="00B050"/>
                </a:solidFill>
              </a:rPr>
              <a:t>standard- </a:t>
            </a:r>
            <a:r>
              <a:rPr lang="en-US" dirty="0">
                <a:solidFill>
                  <a:srgbClr val="1A1FE4"/>
                </a:solidFill>
              </a:rPr>
              <a:t>There is need to inculcate ethical values in public servants such as </a:t>
            </a:r>
            <a:r>
              <a:rPr lang="en-US" dirty="0" smtClean="0">
                <a:solidFill>
                  <a:srgbClr val="1A1FE4"/>
                </a:solidFill>
              </a:rPr>
              <a:t>integrity</a:t>
            </a:r>
            <a:r>
              <a:rPr lang="en-US" dirty="0">
                <a:solidFill>
                  <a:srgbClr val="1A1FE4"/>
                </a:solidFill>
              </a:rPr>
              <a:t>, objectivity, accountability, openness, honesty and leadership and selflessness as </a:t>
            </a:r>
            <a:r>
              <a:rPr lang="en-US" dirty="0" smtClean="0">
                <a:solidFill>
                  <a:srgbClr val="1A1FE4"/>
                </a:solidFill>
              </a:rPr>
              <a:t>recommended </a:t>
            </a:r>
            <a:r>
              <a:rPr lang="en-US" dirty="0">
                <a:solidFill>
                  <a:srgbClr val="1A1FE4"/>
                </a:solidFill>
              </a:rPr>
              <a:t>by Nolan committee which are also called as Nolan principles. </a:t>
            </a:r>
          </a:p>
        </p:txBody>
      </p:sp>
    </p:spTree>
    <p:extLst>
      <p:ext uri="{BB962C8B-B14F-4D97-AF65-F5344CB8AC3E}">
        <p14:creationId xmlns:p14="http://schemas.microsoft.com/office/powerpoint/2010/main" val="2695083481"/>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FOR GOOD GOVERNANCE</a:t>
            </a:r>
            <a:endParaRPr lang="en-US" dirty="0"/>
          </a:p>
        </p:txBody>
      </p:sp>
      <p:sp>
        <p:nvSpPr>
          <p:cNvPr id="3" name="Content Placeholder 2"/>
          <p:cNvSpPr>
            <a:spLocks noGrp="1"/>
          </p:cNvSpPr>
          <p:nvPr>
            <p:ph idx="1"/>
          </p:nvPr>
        </p:nvSpPr>
        <p:spPr>
          <a:xfrm>
            <a:off x="677334" y="2160589"/>
            <a:ext cx="8596668" cy="5307011"/>
          </a:xfrm>
        </p:spPr>
        <p:txBody>
          <a:bodyPr>
            <a:normAutofit/>
          </a:bodyPr>
          <a:lstStyle/>
          <a:p>
            <a:pPr marL="0" indent="0">
              <a:buNone/>
            </a:pPr>
            <a:r>
              <a:rPr lang="en-US" u="sng" dirty="0" smtClean="0">
                <a:solidFill>
                  <a:srgbClr val="00B050"/>
                </a:solidFill>
              </a:rPr>
              <a:t>4)Sustainable </a:t>
            </a:r>
            <a:r>
              <a:rPr lang="en-US" u="sng" dirty="0">
                <a:solidFill>
                  <a:srgbClr val="00B050"/>
                </a:solidFill>
              </a:rPr>
              <a:t>development: </a:t>
            </a:r>
            <a:endParaRPr lang="en-US" u="sng" dirty="0" smtClean="0">
              <a:solidFill>
                <a:srgbClr val="00B050"/>
              </a:solidFill>
            </a:endParaRPr>
          </a:p>
          <a:p>
            <a:r>
              <a:rPr lang="en-US" dirty="0" smtClean="0">
                <a:solidFill>
                  <a:srgbClr val="1A1FE4"/>
                </a:solidFill>
              </a:rPr>
              <a:t>Principles </a:t>
            </a:r>
            <a:r>
              <a:rPr lang="en-US" dirty="0">
                <a:solidFill>
                  <a:srgbClr val="1A1FE4"/>
                </a:solidFill>
              </a:rPr>
              <a:t>of sustainability and environmental protection should </a:t>
            </a:r>
            <a:r>
              <a:rPr lang="en-US" dirty="0" smtClean="0">
                <a:solidFill>
                  <a:srgbClr val="1A1FE4"/>
                </a:solidFill>
              </a:rPr>
              <a:t>also </a:t>
            </a:r>
            <a:r>
              <a:rPr lang="en-US" dirty="0">
                <a:solidFill>
                  <a:srgbClr val="1A1FE4"/>
                </a:solidFill>
              </a:rPr>
              <a:t>be considered in government policies so that the needs of future generation should be not </a:t>
            </a:r>
            <a:r>
              <a:rPr lang="en-US" dirty="0" smtClean="0">
                <a:solidFill>
                  <a:srgbClr val="1A1FE4"/>
                </a:solidFill>
              </a:rPr>
              <a:t>compromised.</a:t>
            </a:r>
          </a:p>
          <a:p>
            <a:pPr marL="0" indent="0">
              <a:buNone/>
            </a:pPr>
            <a:r>
              <a:rPr lang="en-US" dirty="0" smtClean="0">
                <a:solidFill>
                  <a:srgbClr val="1A1FE4"/>
                </a:solidFill>
              </a:rPr>
              <a:t>5)</a:t>
            </a:r>
            <a:r>
              <a:rPr lang="en-US" u="sng" dirty="0" smtClean="0">
                <a:solidFill>
                  <a:srgbClr val="00B050"/>
                </a:solidFill>
              </a:rPr>
              <a:t>Whistleblower protection:</a:t>
            </a:r>
            <a:r>
              <a:rPr lang="en-US" dirty="0" smtClean="0">
                <a:solidFill>
                  <a:srgbClr val="1A1FE4"/>
                </a:solidFill>
              </a:rPr>
              <a:t> </a:t>
            </a:r>
          </a:p>
          <a:p>
            <a:r>
              <a:rPr lang="en-US" dirty="0" smtClean="0">
                <a:solidFill>
                  <a:srgbClr val="1A1FE4"/>
                </a:solidFill>
              </a:rPr>
              <a:t>More </a:t>
            </a:r>
            <a:r>
              <a:rPr lang="en-US" dirty="0">
                <a:solidFill>
                  <a:srgbClr val="1A1FE4"/>
                </a:solidFill>
              </a:rPr>
              <a:t>protection should be provided to whistleblowers who </a:t>
            </a:r>
            <a:r>
              <a:rPr lang="en-US" dirty="0" smtClean="0">
                <a:solidFill>
                  <a:srgbClr val="1A1FE4"/>
                </a:solidFill>
              </a:rPr>
              <a:t>expose </a:t>
            </a:r>
            <a:r>
              <a:rPr lang="en-US" dirty="0">
                <a:solidFill>
                  <a:srgbClr val="1A1FE4"/>
                </a:solidFill>
              </a:rPr>
              <a:t>corruption in government ministries/departments. </a:t>
            </a:r>
          </a:p>
          <a:p>
            <a:pPr marL="0" indent="0">
              <a:buNone/>
            </a:pPr>
            <a:r>
              <a:rPr lang="en-US" dirty="0" smtClean="0">
                <a:solidFill>
                  <a:srgbClr val="1A1FE4"/>
                </a:solidFill>
              </a:rPr>
              <a:t>6)</a:t>
            </a:r>
            <a:r>
              <a:rPr lang="en-US" u="sng" dirty="0" smtClean="0">
                <a:solidFill>
                  <a:srgbClr val="00B050"/>
                </a:solidFill>
              </a:rPr>
              <a:t>Budget transparency-:</a:t>
            </a:r>
          </a:p>
          <a:p>
            <a:r>
              <a:rPr lang="en-US" dirty="0" smtClean="0">
                <a:solidFill>
                  <a:srgbClr val="1A1FE4"/>
                </a:solidFill>
              </a:rPr>
              <a:t>It </a:t>
            </a:r>
            <a:r>
              <a:rPr lang="en-US" dirty="0">
                <a:solidFill>
                  <a:srgbClr val="1A1FE4"/>
                </a:solidFill>
              </a:rPr>
              <a:t>is very much important condition for responsive decision making </a:t>
            </a:r>
            <a:r>
              <a:rPr lang="en-US" dirty="0" smtClean="0">
                <a:solidFill>
                  <a:srgbClr val="1A1FE4"/>
                </a:solidFill>
              </a:rPr>
              <a:t>by </a:t>
            </a:r>
            <a:r>
              <a:rPr lang="en-US" dirty="0">
                <a:solidFill>
                  <a:srgbClr val="1A1FE4"/>
                </a:solidFill>
              </a:rPr>
              <a:t>government it promotes that the timely and effective delivery of services to public, it also </a:t>
            </a:r>
            <a:r>
              <a:rPr lang="en-US" dirty="0" smtClean="0">
                <a:solidFill>
                  <a:srgbClr val="1A1FE4"/>
                </a:solidFill>
              </a:rPr>
              <a:t>hold </a:t>
            </a:r>
            <a:r>
              <a:rPr lang="en-US" dirty="0">
                <a:solidFill>
                  <a:srgbClr val="1A1FE4"/>
                </a:solidFill>
              </a:rPr>
              <a:t>the executive financially accountable and has potential to reduce scams and scandals.</a:t>
            </a:r>
          </a:p>
          <a:p>
            <a:endParaRPr lang="en-US" dirty="0">
              <a:solidFill>
                <a:srgbClr val="1A1FE4"/>
              </a:solidFill>
            </a:endParaRPr>
          </a:p>
        </p:txBody>
      </p:sp>
    </p:spTree>
    <p:extLst>
      <p:ext uri="{BB962C8B-B14F-4D97-AF65-F5344CB8AC3E}">
        <p14:creationId xmlns:p14="http://schemas.microsoft.com/office/powerpoint/2010/main" val="2474269659"/>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8800"/>
            <a:ext cx="8596668" cy="1320800"/>
          </a:xfrm>
        </p:spPr>
        <p:txBody>
          <a:bodyPr/>
          <a:lstStyle/>
          <a:p>
            <a:r>
              <a:rPr lang="en-US" dirty="0" smtClean="0"/>
              <a:t>CHALLENGES FOR GOOD GOVERNANACE IN INDIA</a:t>
            </a:r>
            <a:endParaRPr lang="en-US" dirty="0"/>
          </a:p>
        </p:txBody>
      </p:sp>
      <p:sp>
        <p:nvSpPr>
          <p:cNvPr id="3" name="Content Placeholder 2"/>
          <p:cNvSpPr>
            <a:spLocks noGrp="1"/>
          </p:cNvSpPr>
          <p:nvPr>
            <p:ph idx="1"/>
          </p:nvPr>
        </p:nvSpPr>
        <p:spPr>
          <a:xfrm>
            <a:off x="677334" y="2160589"/>
            <a:ext cx="8596668" cy="4697411"/>
          </a:xfrm>
        </p:spPr>
        <p:txBody>
          <a:bodyPr>
            <a:normAutofit/>
          </a:bodyPr>
          <a:lstStyle/>
          <a:p>
            <a:r>
              <a:rPr lang="en-US" dirty="0" smtClean="0">
                <a:solidFill>
                  <a:srgbClr val="1A1FE4"/>
                </a:solidFill>
              </a:rPr>
              <a:t>1)</a:t>
            </a:r>
            <a:r>
              <a:rPr lang="en-US" u="sng" dirty="0" smtClean="0">
                <a:solidFill>
                  <a:srgbClr val="00B050"/>
                </a:solidFill>
              </a:rPr>
              <a:t>Women empowerment-----</a:t>
            </a:r>
            <a:r>
              <a:rPr lang="en-US" dirty="0" smtClean="0">
                <a:solidFill>
                  <a:srgbClr val="1A1FE4"/>
                </a:solidFill>
              </a:rPr>
              <a:t> </a:t>
            </a:r>
            <a:r>
              <a:rPr lang="en-US" dirty="0">
                <a:solidFill>
                  <a:srgbClr val="1A1FE4"/>
                </a:solidFill>
              </a:rPr>
              <a:t>According to Swami Vivekananda “it is impossible to think about the welfare of the </a:t>
            </a:r>
            <a:r>
              <a:rPr lang="en-US" dirty="0" smtClean="0">
                <a:solidFill>
                  <a:srgbClr val="1A1FE4"/>
                </a:solidFill>
              </a:rPr>
              <a:t>world </a:t>
            </a:r>
            <a:r>
              <a:rPr lang="en-US" dirty="0">
                <a:solidFill>
                  <a:srgbClr val="1A1FE4"/>
                </a:solidFill>
              </a:rPr>
              <a:t>unless the condition of women is improved. It is impossible for a bird to fly on only one wing.” One way </a:t>
            </a:r>
            <a:r>
              <a:rPr lang="en-US" dirty="0" smtClean="0">
                <a:solidFill>
                  <a:srgbClr val="1A1FE4"/>
                </a:solidFill>
              </a:rPr>
              <a:t>to </a:t>
            </a:r>
            <a:r>
              <a:rPr lang="en-US" dirty="0">
                <a:solidFill>
                  <a:srgbClr val="1A1FE4"/>
                </a:solidFill>
              </a:rPr>
              <a:t>assess the state of nation is to study the status of its women. As women comprise almost 50% of the </a:t>
            </a:r>
            <a:r>
              <a:rPr lang="en-US" dirty="0" smtClean="0">
                <a:solidFill>
                  <a:srgbClr val="1A1FE4"/>
                </a:solidFill>
              </a:rPr>
              <a:t>population </a:t>
            </a:r>
            <a:r>
              <a:rPr lang="en-US" dirty="0">
                <a:solidFill>
                  <a:srgbClr val="1A1FE4"/>
                </a:solidFill>
              </a:rPr>
              <a:t>it is unfair that they are not adequately represented in government institutions, and other allied </a:t>
            </a:r>
            <a:r>
              <a:rPr lang="en-US" dirty="0" smtClean="0">
                <a:solidFill>
                  <a:srgbClr val="1A1FE4"/>
                </a:solidFill>
              </a:rPr>
              <a:t>sectors</a:t>
            </a:r>
            <a:r>
              <a:rPr lang="en-US" dirty="0">
                <a:solidFill>
                  <a:srgbClr val="1A1FE4"/>
                </a:solidFill>
              </a:rPr>
              <a:t>. So in order to ensure good governance it is essential to ensure empowerment of women</a:t>
            </a:r>
            <a:r>
              <a:rPr lang="en-US" dirty="0" smtClean="0">
                <a:solidFill>
                  <a:srgbClr val="1A1FE4"/>
                </a:solidFill>
              </a:rPr>
              <a:t>.</a:t>
            </a:r>
          </a:p>
          <a:p>
            <a:r>
              <a:rPr lang="en-US" dirty="0" smtClean="0">
                <a:solidFill>
                  <a:srgbClr val="1A1FE4"/>
                </a:solidFill>
              </a:rPr>
              <a:t>2)</a:t>
            </a:r>
            <a:r>
              <a:rPr lang="en-US" u="sng" dirty="0" smtClean="0">
                <a:solidFill>
                  <a:srgbClr val="00B050"/>
                </a:solidFill>
              </a:rPr>
              <a:t> </a:t>
            </a:r>
            <a:r>
              <a:rPr lang="en-US" u="sng" dirty="0">
                <a:solidFill>
                  <a:srgbClr val="00B050"/>
                </a:solidFill>
              </a:rPr>
              <a:t>Growing incidence of </a:t>
            </a:r>
            <a:r>
              <a:rPr lang="en-US" u="sng" dirty="0" smtClean="0">
                <a:solidFill>
                  <a:srgbClr val="00B050"/>
                </a:solidFill>
              </a:rPr>
              <a:t>violence:---</a:t>
            </a:r>
            <a:r>
              <a:rPr lang="en-US" dirty="0" smtClean="0">
                <a:solidFill>
                  <a:srgbClr val="1A1FE4"/>
                </a:solidFill>
              </a:rPr>
              <a:t>-Resort </a:t>
            </a:r>
            <a:r>
              <a:rPr lang="en-US" dirty="0">
                <a:solidFill>
                  <a:srgbClr val="1A1FE4"/>
                </a:solidFill>
              </a:rPr>
              <a:t>to illegal force is considered to be a law and order problem. But </a:t>
            </a:r>
            <a:r>
              <a:rPr lang="en-US" dirty="0" smtClean="0">
                <a:solidFill>
                  <a:srgbClr val="1A1FE4"/>
                </a:solidFill>
              </a:rPr>
              <a:t>when </a:t>
            </a:r>
            <a:r>
              <a:rPr lang="en-US" dirty="0">
                <a:solidFill>
                  <a:srgbClr val="1A1FE4"/>
                </a:solidFill>
              </a:rPr>
              <a:t>one looks at it from the point of view of the principles of Good governance, it becomes clear </a:t>
            </a:r>
            <a:r>
              <a:rPr lang="en-US" dirty="0" smtClean="0">
                <a:solidFill>
                  <a:srgbClr val="1A1FE4"/>
                </a:solidFill>
              </a:rPr>
              <a:t>that peace and </a:t>
            </a:r>
            <a:r>
              <a:rPr lang="en-US" dirty="0">
                <a:solidFill>
                  <a:srgbClr val="1A1FE4"/>
                </a:solidFill>
              </a:rPr>
              <a:t>order is the first step to development. Strikes, riots, terror attacks are onerant of this harmful culture of </a:t>
            </a:r>
            <a:r>
              <a:rPr lang="en-US" dirty="0" smtClean="0">
                <a:solidFill>
                  <a:srgbClr val="1A1FE4"/>
                </a:solidFill>
              </a:rPr>
              <a:t>violence</a:t>
            </a:r>
            <a:r>
              <a:rPr lang="en-US" dirty="0">
                <a:solidFill>
                  <a:srgbClr val="1A1FE4"/>
                </a:solidFill>
              </a:rPr>
              <a:t>. But when the government uses force to contain these situations, at times human rights of common </a:t>
            </a:r>
            <a:r>
              <a:rPr lang="en-US" dirty="0" smtClean="0">
                <a:solidFill>
                  <a:srgbClr val="1A1FE4"/>
                </a:solidFill>
              </a:rPr>
              <a:t>citizens </a:t>
            </a:r>
            <a:r>
              <a:rPr lang="en-US" dirty="0">
                <a:solidFill>
                  <a:srgbClr val="1A1FE4"/>
                </a:solidFill>
              </a:rPr>
              <a:t>are violated by the state police. It requires a clear vision, courage and understanding to deal with this </a:t>
            </a:r>
            <a:r>
              <a:rPr lang="en-US" dirty="0" smtClean="0">
                <a:solidFill>
                  <a:srgbClr val="1A1FE4"/>
                </a:solidFill>
              </a:rPr>
              <a:t>menace </a:t>
            </a:r>
            <a:r>
              <a:rPr lang="en-US" dirty="0">
                <a:solidFill>
                  <a:srgbClr val="1A1FE4"/>
                </a:solidFill>
              </a:rPr>
              <a:t>through dialogue.</a:t>
            </a:r>
          </a:p>
          <a:p>
            <a:pPr marL="0" indent="0">
              <a:buNone/>
            </a:pPr>
            <a:endParaRPr lang="en-US" dirty="0">
              <a:solidFill>
                <a:srgbClr val="1A1FE4"/>
              </a:solidFill>
            </a:endParaRPr>
          </a:p>
        </p:txBody>
      </p:sp>
    </p:spTree>
    <p:extLst>
      <p:ext uri="{BB962C8B-B14F-4D97-AF65-F5344CB8AC3E}">
        <p14:creationId xmlns:p14="http://schemas.microsoft.com/office/powerpoint/2010/main" val="1804822983"/>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FOR GOOD GOVERNANACE IN INDIA</a:t>
            </a:r>
          </a:p>
        </p:txBody>
      </p:sp>
      <p:sp>
        <p:nvSpPr>
          <p:cNvPr id="3" name="Content Placeholder 2"/>
          <p:cNvSpPr>
            <a:spLocks noGrp="1"/>
          </p:cNvSpPr>
          <p:nvPr>
            <p:ph idx="1"/>
          </p:nvPr>
        </p:nvSpPr>
        <p:spPr/>
        <p:txBody>
          <a:bodyPr>
            <a:normAutofit fontScale="92500" lnSpcReduction="10000"/>
          </a:bodyPr>
          <a:lstStyle/>
          <a:p>
            <a:r>
              <a:rPr lang="en-US" u="sng" dirty="0" smtClean="0">
                <a:solidFill>
                  <a:srgbClr val="00B050"/>
                </a:solidFill>
              </a:rPr>
              <a:t>3)Delay </a:t>
            </a:r>
            <a:r>
              <a:rPr lang="en-US" u="sng" dirty="0">
                <a:solidFill>
                  <a:srgbClr val="00B050"/>
                </a:solidFill>
              </a:rPr>
              <a:t>in Justice: </a:t>
            </a:r>
            <a:endParaRPr lang="en-US" u="sng" dirty="0" smtClean="0">
              <a:solidFill>
                <a:srgbClr val="00B050"/>
              </a:solidFill>
            </a:endParaRPr>
          </a:p>
          <a:p>
            <a:r>
              <a:rPr lang="en-US" dirty="0" smtClean="0">
                <a:solidFill>
                  <a:srgbClr val="1A1FE4"/>
                </a:solidFill>
              </a:rPr>
              <a:t>A </a:t>
            </a:r>
            <a:r>
              <a:rPr lang="en-US" dirty="0">
                <a:solidFill>
                  <a:srgbClr val="1A1FE4"/>
                </a:solidFill>
              </a:rPr>
              <a:t>citizen has right to avail timely justice, but there are several factors, because of that a </a:t>
            </a:r>
            <a:r>
              <a:rPr lang="en-US" dirty="0" smtClean="0">
                <a:solidFill>
                  <a:srgbClr val="1A1FE4"/>
                </a:solidFill>
              </a:rPr>
              <a:t>common </a:t>
            </a:r>
            <a:r>
              <a:rPr lang="en-US" dirty="0">
                <a:solidFill>
                  <a:srgbClr val="1A1FE4"/>
                </a:solidFill>
              </a:rPr>
              <a:t>man </a:t>
            </a:r>
            <a:r>
              <a:rPr lang="en-US" dirty="0" smtClean="0">
                <a:solidFill>
                  <a:srgbClr val="1A1FE4"/>
                </a:solidFill>
              </a:rPr>
              <a:t>doesn’t </a:t>
            </a:r>
            <a:r>
              <a:rPr lang="en-US" dirty="0">
                <a:solidFill>
                  <a:srgbClr val="1A1FE4"/>
                </a:solidFill>
              </a:rPr>
              <a:t>get timely justice, these factors </a:t>
            </a:r>
            <a:r>
              <a:rPr lang="en-US" dirty="0" smtClean="0">
                <a:solidFill>
                  <a:srgbClr val="1A1FE4"/>
                </a:solidFill>
              </a:rPr>
              <a:t>are</a:t>
            </a:r>
            <a:r>
              <a:rPr lang="en-US" dirty="0">
                <a:solidFill>
                  <a:srgbClr val="1A1FE4"/>
                </a:solidFill>
              </a:rPr>
              <a:t>:</a:t>
            </a:r>
          </a:p>
          <a:p>
            <a:r>
              <a:rPr lang="en-US" dirty="0">
                <a:solidFill>
                  <a:srgbClr val="1A1FE4"/>
                </a:solidFill>
              </a:rPr>
              <a:t>A</a:t>
            </a:r>
            <a:r>
              <a:rPr lang="en-US" dirty="0" smtClean="0">
                <a:solidFill>
                  <a:srgbClr val="1A1FE4"/>
                </a:solidFill>
              </a:rPr>
              <a:t>)Some </a:t>
            </a:r>
            <a:r>
              <a:rPr lang="en-US" dirty="0">
                <a:solidFill>
                  <a:srgbClr val="1A1FE4"/>
                </a:solidFill>
              </a:rPr>
              <a:t>citizens are not aware of their rights. Poor person cannot afford legal aid to advocate on their </a:t>
            </a:r>
            <a:r>
              <a:rPr lang="en-US" dirty="0" smtClean="0">
                <a:solidFill>
                  <a:srgbClr val="1A1FE4"/>
                </a:solidFill>
              </a:rPr>
              <a:t>behalf</a:t>
            </a:r>
            <a:r>
              <a:rPr lang="en-US" dirty="0">
                <a:solidFill>
                  <a:srgbClr val="1A1FE4"/>
                </a:solidFill>
              </a:rPr>
              <a:t>. </a:t>
            </a:r>
          </a:p>
          <a:p>
            <a:r>
              <a:rPr lang="en-US" dirty="0">
                <a:solidFill>
                  <a:srgbClr val="1A1FE4"/>
                </a:solidFill>
              </a:rPr>
              <a:t>B</a:t>
            </a:r>
            <a:r>
              <a:rPr lang="en-US" dirty="0" smtClean="0">
                <a:solidFill>
                  <a:srgbClr val="1A1FE4"/>
                </a:solidFill>
              </a:rPr>
              <a:t>)Prosecution </a:t>
            </a:r>
            <a:r>
              <a:rPr lang="en-US" dirty="0">
                <a:solidFill>
                  <a:srgbClr val="1A1FE4"/>
                </a:solidFill>
              </a:rPr>
              <a:t>rate is very low even in some cases to the extent of only 5%, and most of time it is poor, </a:t>
            </a:r>
            <a:r>
              <a:rPr lang="en-US" dirty="0" smtClean="0">
                <a:solidFill>
                  <a:srgbClr val="1A1FE4"/>
                </a:solidFill>
              </a:rPr>
              <a:t>who </a:t>
            </a:r>
            <a:r>
              <a:rPr lang="en-US" dirty="0">
                <a:solidFill>
                  <a:srgbClr val="1A1FE4"/>
                </a:solidFill>
              </a:rPr>
              <a:t>are prosecuted, since rich manage to escape clutches of law through loopholes in legal system. </a:t>
            </a:r>
          </a:p>
          <a:p>
            <a:r>
              <a:rPr lang="en-US" dirty="0">
                <a:solidFill>
                  <a:srgbClr val="1A1FE4"/>
                </a:solidFill>
              </a:rPr>
              <a:t>C</a:t>
            </a:r>
            <a:r>
              <a:rPr lang="en-US" dirty="0" smtClean="0">
                <a:solidFill>
                  <a:srgbClr val="1A1FE4"/>
                </a:solidFill>
              </a:rPr>
              <a:t>)Lack </a:t>
            </a:r>
            <a:r>
              <a:rPr lang="en-US" dirty="0">
                <a:solidFill>
                  <a:srgbClr val="1A1FE4"/>
                </a:solidFill>
              </a:rPr>
              <a:t>of personnel and logistic under disposal of court. It is to be noted that at the end of 2016 there are </a:t>
            </a:r>
            <a:r>
              <a:rPr lang="en-US" dirty="0" smtClean="0">
                <a:solidFill>
                  <a:srgbClr val="1A1FE4"/>
                </a:solidFill>
              </a:rPr>
              <a:t>around </a:t>
            </a:r>
            <a:r>
              <a:rPr lang="en-US" dirty="0">
                <a:solidFill>
                  <a:srgbClr val="1A1FE4"/>
                </a:solidFill>
              </a:rPr>
              <a:t>21.3 million cases pending in various courts in India including the Supreme Court. Systematic solutions </a:t>
            </a:r>
            <a:r>
              <a:rPr lang="en-US" dirty="0" smtClean="0">
                <a:solidFill>
                  <a:srgbClr val="1A1FE4"/>
                </a:solidFill>
              </a:rPr>
              <a:t>are</a:t>
            </a:r>
            <a:r>
              <a:rPr lang="en-US" dirty="0">
                <a:solidFill>
                  <a:srgbClr val="1A1FE4"/>
                </a:solidFill>
              </a:rPr>
              <a:t>, therefore, needed for strengthening access to justice. At the same time ad hoc measures are required to </a:t>
            </a:r>
            <a:r>
              <a:rPr lang="en-US" dirty="0" smtClean="0">
                <a:solidFill>
                  <a:srgbClr val="1A1FE4"/>
                </a:solidFill>
              </a:rPr>
              <a:t>provide </a:t>
            </a:r>
            <a:r>
              <a:rPr lang="en-US" dirty="0">
                <a:solidFill>
                  <a:srgbClr val="1A1FE4"/>
                </a:solidFill>
              </a:rPr>
              <a:t>immediate assistance to the needy citizens</a:t>
            </a:r>
          </a:p>
        </p:txBody>
      </p:sp>
    </p:spTree>
    <p:extLst>
      <p:ext uri="{BB962C8B-B14F-4D97-AF65-F5344CB8AC3E}">
        <p14:creationId xmlns:p14="http://schemas.microsoft.com/office/powerpoint/2010/main" val="705661820"/>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FOR GOOD GOVERNANACE IN INDIA</a:t>
            </a:r>
          </a:p>
        </p:txBody>
      </p:sp>
      <p:sp>
        <p:nvSpPr>
          <p:cNvPr id="3" name="Content Placeholder 2"/>
          <p:cNvSpPr>
            <a:spLocks noGrp="1"/>
          </p:cNvSpPr>
          <p:nvPr>
            <p:ph idx="1"/>
          </p:nvPr>
        </p:nvSpPr>
        <p:spPr/>
        <p:txBody>
          <a:bodyPr>
            <a:normAutofit/>
          </a:bodyPr>
          <a:lstStyle/>
          <a:p>
            <a:pPr marL="0" indent="0">
              <a:buNone/>
            </a:pPr>
            <a:r>
              <a:rPr lang="en-US" u="sng" dirty="0" smtClean="0">
                <a:solidFill>
                  <a:srgbClr val="00B050"/>
                </a:solidFill>
              </a:rPr>
              <a:t>4)Centralisation </a:t>
            </a:r>
            <a:r>
              <a:rPr lang="en-US" u="sng" dirty="0">
                <a:solidFill>
                  <a:srgbClr val="00B050"/>
                </a:solidFill>
              </a:rPr>
              <a:t>of Administrative system: </a:t>
            </a:r>
            <a:endParaRPr lang="en-US" u="sng" dirty="0" smtClean="0">
              <a:solidFill>
                <a:srgbClr val="00B050"/>
              </a:solidFill>
            </a:endParaRPr>
          </a:p>
          <a:p>
            <a:r>
              <a:rPr lang="en-US" dirty="0" smtClean="0">
                <a:solidFill>
                  <a:srgbClr val="1A1FE4"/>
                </a:solidFill>
              </a:rPr>
              <a:t>Governments </a:t>
            </a:r>
            <a:r>
              <a:rPr lang="en-US" dirty="0">
                <a:solidFill>
                  <a:srgbClr val="1A1FE4"/>
                </a:solidFill>
              </a:rPr>
              <a:t>at lower levels can only function efficiently if they </a:t>
            </a:r>
            <a:r>
              <a:rPr lang="en-US" dirty="0" smtClean="0">
                <a:solidFill>
                  <a:srgbClr val="1A1FE4"/>
                </a:solidFill>
              </a:rPr>
              <a:t>are </a:t>
            </a:r>
            <a:r>
              <a:rPr lang="en-US" dirty="0">
                <a:solidFill>
                  <a:srgbClr val="1A1FE4"/>
                </a:solidFill>
              </a:rPr>
              <a:t>empowered to do so. This is particularly relevant for the Panchayati Raj Institutions (PRIs), which currently </a:t>
            </a:r>
            <a:r>
              <a:rPr lang="en-US" dirty="0" smtClean="0">
                <a:solidFill>
                  <a:srgbClr val="1A1FE4"/>
                </a:solidFill>
              </a:rPr>
              <a:t>suffer </a:t>
            </a:r>
            <a:r>
              <a:rPr lang="en-US" dirty="0">
                <a:solidFill>
                  <a:srgbClr val="1A1FE4"/>
                </a:solidFill>
              </a:rPr>
              <a:t>from inadequate devolution of funds as well as functionaries to carry out the functions constitutionally </a:t>
            </a:r>
            <a:r>
              <a:rPr lang="en-US" dirty="0" smtClean="0">
                <a:solidFill>
                  <a:srgbClr val="1A1FE4"/>
                </a:solidFill>
              </a:rPr>
              <a:t>assigned </a:t>
            </a:r>
            <a:r>
              <a:rPr lang="en-US" dirty="0">
                <a:solidFill>
                  <a:srgbClr val="1A1FE4"/>
                </a:solidFill>
              </a:rPr>
              <a:t>to </a:t>
            </a:r>
            <a:r>
              <a:rPr lang="en-US" dirty="0" smtClean="0">
                <a:solidFill>
                  <a:srgbClr val="1A1FE4"/>
                </a:solidFill>
              </a:rPr>
              <a:t>them.</a:t>
            </a:r>
            <a:endParaRPr lang="en-US" dirty="0">
              <a:solidFill>
                <a:srgbClr val="1A1FE4"/>
              </a:solidFill>
            </a:endParaRPr>
          </a:p>
          <a:p>
            <a:pPr marL="0" indent="0">
              <a:buNone/>
            </a:pPr>
            <a:r>
              <a:rPr lang="en-US" u="sng" dirty="0" smtClean="0">
                <a:solidFill>
                  <a:srgbClr val="00B050"/>
                </a:solidFill>
              </a:rPr>
              <a:t>5)Criminalisation </a:t>
            </a:r>
            <a:r>
              <a:rPr lang="en-US" u="sng" dirty="0">
                <a:solidFill>
                  <a:srgbClr val="00B050"/>
                </a:solidFill>
              </a:rPr>
              <a:t>of Politics</a:t>
            </a:r>
            <a:r>
              <a:rPr lang="en-US" u="sng" dirty="0" smtClean="0">
                <a:solidFill>
                  <a:srgbClr val="00B050"/>
                </a:solidFill>
              </a:rPr>
              <a:t>:</a:t>
            </a:r>
          </a:p>
          <a:p>
            <a:r>
              <a:rPr lang="en-US" dirty="0" smtClean="0">
                <a:solidFill>
                  <a:srgbClr val="1A1FE4"/>
                </a:solidFill>
              </a:rPr>
              <a:t>The </a:t>
            </a:r>
            <a:r>
              <a:rPr lang="en-US" dirty="0">
                <a:solidFill>
                  <a:srgbClr val="1A1FE4"/>
                </a:solidFill>
              </a:rPr>
              <a:t>criminalisation of the political process and the unholy nexus </a:t>
            </a:r>
            <a:r>
              <a:rPr lang="en-US" dirty="0" smtClean="0">
                <a:solidFill>
                  <a:srgbClr val="1A1FE4"/>
                </a:solidFill>
              </a:rPr>
              <a:t>between politicians</a:t>
            </a:r>
            <a:r>
              <a:rPr lang="en-US" dirty="0">
                <a:solidFill>
                  <a:srgbClr val="1A1FE4"/>
                </a:solidFill>
              </a:rPr>
              <a:t>, civil servants, and business houses are having a baneful influence on public policy formulation and </a:t>
            </a:r>
            <a:r>
              <a:rPr lang="en-US" dirty="0" smtClean="0">
                <a:solidFill>
                  <a:srgbClr val="1A1FE4"/>
                </a:solidFill>
              </a:rPr>
              <a:t>governance.</a:t>
            </a:r>
            <a:endParaRPr lang="en-US" dirty="0">
              <a:solidFill>
                <a:srgbClr val="1A1FE4"/>
              </a:solidFill>
            </a:endParaRPr>
          </a:p>
        </p:txBody>
      </p:sp>
    </p:spTree>
    <p:extLst>
      <p:ext uri="{BB962C8B-B14F-4D97-AF65-F5344CB8AC3E}">
        <p14:creationId xmlns:p14="http://schemas.microsoft.com/office/powerpoint/2010/main" val="1261024453"/>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FOR GOOD GOVERNANACE IN INDIA</a:t>
            </a:r>
          </a:p>
        </p:txBody>
      </p:sp>
      <p:sp>
        <p:nvSpPr>
          <p:cNvPr id="3" name="Content Placeholder 2"/>
          <p:cNvSpPr>
            <a:spLocks noGrp="1"/>
          </p:cNvSpPr>
          <p:nvPr>
            <p:ph idx="1"/>
          </p:nvPr>
        </p:nvSpPr>
        <p:spPr/>
        <p:txBody>
          <a:bodyPr>
            <a:normAutofit fontScale="92500" lnSpcReduction="10000"/>
          </a:bodyPr>
          <a:lstStyle/>
          <a:p>
            <a:pPr marL="0" indent="0">
              <a:buNone/>
            </a:pPr>
            <a:r>
              <a:rPr lang="en-US" u="sng" dirty="0" smtClean="0">
                <a:solidFill>
                  <a:srgbClr val="00B050"/>
                </a:solidFill>
              </a:rPr>
              <a:t>6)Empowerment </a:t>
            </a:r>
            <a:r>
              <a:rPr lang="en-US" u="sng" dirty="0">
                <a:solidFill>
                  <a:srgbClr val="00B050"/>
                </a:solidFill>
              </a:rPr>
              <a:t>of socially and economically backward people: </a:t>
            </a:r>
            <a:endParaRPr lang="en-US" u="sng" dirty="0" smtClean="0">
              <a:solidFill>
                <a:srgbClr val="00B050"/>
              </a:solidFill>
            </a:endParaRPr>
          </a:p>
          <a:p>
            <a:pPr marL="0" indent="0">
              <a:buNone/>
            </a:pPr>
            <a:r>
              <a:rPr lang="en-US" dirty="0" smtClean="0">
                <a:solidFill>
                  <a:srgbClr val="1A1FE4"/>
                </a:solidFill>
              </a:rPr>
              <a:t>  The </a:t>
            </a:r>
            <a:r>
              <a:rPr lang="en-US" dirty="0">
                <a:solidFill>
                  <a:srgbClr val="1A1FE4"/>
                </a:solidFill>
              </a:rPr>
              <a:t>socially and economically backward </a:t>
            </a:r>
            <a:r>
              <a:rPr lang="en-US" dirty="0" smtClean="0">
                <a:solidFill>
                  <a:srgbClr val="1A1FE4"/>
                </a:solidFill>
              </a:rPr>
              <a:t>sections </a:t>
            </a:r>
            <a:r>
              <a:rPr lang="en-US" dirty="0">
                <a:solidFill>
                  <a:srgbClr val="1A1FE4"/>
                </a:solidFill>
              </a:rPr>
              <a:t>of the society have always been marginalised in the process of development. Although there are </a:t>
            </a:r>
            <a:r>
              <a:rPr lang="en-US" dirty="0" smtClean="0">
                <a:solidFill>
                  <a:srgbClr val="1A1FE4"/>
                </a:solidFill>
              </a:rPr>
              <a:t>constitutional </a:t>
            </a:r>
            <a:r>
              <a:rPr lang="en-US" dirty="0">
                <a:solidFill>
                  <a:srgbClr val="1A1FE4"/>
                </a:solidFill>
              </a:rPr>
              <a:t>provisions for their upliftment but in practice they are lagging behind in so many areas like </a:t>
            </a:r>
            <a:r>
              <a:rPr lang="en-US" dirty="0" smtClean="0">
                <a:solidFill>
                  <a:srgbClr val="1A1FE4"/>
                </a:solidFill>
              </a:rPr>
              <a:t>education</a:t>
            </a:r>
            <a:r>
              <a:rPr lang="en-US" dirty="0">
                <a:solidFill>
                  <a:srgbClr val="1A1FE4"/>
                </a:solidFill>
              </a:rPr>
              <a:t>, economic wellbeing etc</a:t>
            </a:r>
            <a:r>
              <a:rPr lang="en-US" dirty="0" smtClean="0">
                <a:solidFill>
                  <a:srgbClr val="1A1FE4"/>
                </a:solidFill>
              </a:rPr>
              <a:t>.</a:t>
            </a:r>
          </a:p>
          <a:p>
            <a:pPr marL="0" indent="0">
              <a:buNone/>
            </a:pPr>
            <a:r>
              <a:rPr lang="en-US" u="sng" dirty="0" smtClean="0">
                <a:solidFill>
                  <a:srgbClr val="00B050"/>
                </a:solidFill>
              </a:rPr>
              <a:t>7)Red tape:</a:t>
            </a:r>
          </a:p>
          <a:p>
            <a:pPr marL="0" indent="0">
              <a:buNone/>
            </a:pPr>
            <a:r>
              <a:rPr lang="en-US" dirty="0" smtClean="0">
                <a:solidFill>
                  <a:srgbClr val="1A1FE4"/>
                </a:solidFill>
              </a:rPr>
              <a:t>It is </a:t>
            </a:r>
            <a:r>
              <a:rPr lang="en-US" dirty="0">
                <a:solidFill>
                  <a:srgbClr val="1A1FE4"/>
                </a:solidFill>
              </a:rPr>
              <a:t>a derisive term for excessive regulation or rigid conformity to formal rules that </a:t>
            </a:r>
            <a:r>
              <a:rPr lang="en-US" dirty="0" smtClean="0">
                <a:solidFill>
                  <a:srgbClr val="1A1FE4"/>
                </a:solidFill>
              </a:rPr>
              <a:t>is considered </a:t>
            </a:r>
            <a:r>
              <a:rPr lang="en-US" dirty="0">
                <a:solidFill>
                  <a:srgbClr val="1A1FE4"/>
                </a:solidFill>
              </a:rPr>
              <a:t>redundant or bureaucratic and hinders or prevents action or decision-making.</a:t>
            </a:r>
          </a:p>
          <a:p>
            <a:pPr marL="0" indent="0">
              <a:buNone/>
            </a:pPr>
            <a:r>
              <a:rPr lang="en-US" dirty="0">
                <a:solidFill>
                  <a:srgbClr val="1A1FE4"/>
                </a:solidFill>
              </a:rPr>
              <a:t>It is usually applied to the government but can also be applied to other organisations </a:t>
            </a:r>
            <a:r>
              <a:rPr lang="en-US" dirty="0" smtClean="0">
                <a:solidFill>
                  <a:srgbClr val="1A1FE4"/>
                </a:solidFill>
              </a:rPr>
              <a:t>like corporations. It </a:t>
            </a:r>
            <a:r>
              <a:rPr lang="en-US" dirty="0">
                <a:solidFill>
                  <a:srgbClr val="1A1FE4"/>
                </a:solidFill>
              </a:rPr>
              <a:t>generally includes the filling out of seemingly unnecessary paperwork, obtaining </a:t>
            </a:r>
            <a:r>
              <a:rPr lang="en-US" dirty="0" smtClean="0">
                <a:solidFill>
                  <a:srgbClr val="1A1FE4"/>
                </a:solidFill>
              </a:rPr>
              <a:t>of unnecessary </a:t>
            </a:r>
            <a:r>
              <a:rPr lang="en-US" dirty="0">
                <a:solidFill>
                  <a:srgbClr val="1A1FE4"/>
                </a:solidFill>
              </a:rPr>
              <a:t>licenses, having multiple people or committees approve a decision and various </a:t>
            </a:r>
            <a:r>
              <a:rPr lang="en-US" dirty="0" smtClean="0">
                <a:solidFill>
                  <a:srgbClr val="1A1FE4"/>
                </a:solidFill>
              </a:rPr>
              <a:t>low-level </a:t>
            </a:r>
            <a:r>
              <a:rPr lang="en-US" dirty="0">
                <a:solidFill>
                  <a:srgbClr val="1A1FE4"/>
                </a:solidFill>
              </a:rPr>
              <a:t>rules that make conducting one’s affairs slower and/or more difficult.</a:t>
            </a:r>
          </a:p>
        </p:txBody>
      </p:sp>
    </p:spTree>
    <p:extLst>
      <p:ext uri="{BB962C8B-B14F-4D97-AF65-F5344CB8AC3E}">
        <p14:creationId xmlns:p14="http://schemas.microsoft.com/office/powerpoint/2010/main" val="430936558"/>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FOR GOOD GOVERNANACE IN INDIA</a:t>
            </a:r>
          </a:p>
        </p:txBody>
      </p:sp>
      <p:sp>
        <p:nvSpPr>
          <p:cNvPr id="3" name="Content Placeholder 2"/>
          <p:cNvSpPr>
            <a:spLocks noGrp="1"/>
          </p:cNvSpPr>
          <p:nvPr>
            <p:ph idx="1"/>
          </p:nvPr>
        </p:nvSpPr>
        <p:spPr/>
        <p:txBody>
          <a:bodyPr/>
          <a:lstStyle/>
          <a:p>
            <a:pPr marL="0" indent="0">
              <a:buNone/>
            </a:pPr>
            <a:r>
              <a:rPr lang="en-US" u="sng" dirty="0" smtClean="0">
                <a:solidFill>
                  <a:srgbClr val="00B050"/>
                </a:solidFill>
              </a:rPr>
              <a:t>8)  Ineffective  implementations of laws and rules:</a:t>
            </a:r>
          </a:p>
          <a:p>
            <a:r>
              <a:rPr lang="en-US" dirty="0" smtClean="0">
                <a:solidFill>
                  <a:srgbClr val="1A1FE4"/>
                </a:solidFill>
              </a:rPr>
              <a:t>Language </a:t>
            </a:r>
            <a:r>
              <a:rPr lang="en-US" dirty="0">
                <a:solidFill>
                  <a:srgbClr val="1A1FE4"/>
                </a:solidFill>
              </a:rPr>
              <a:t>barriers, local customs are some roadblocks in proper implementation of laws. </a:t>
            </a:r>
            <a:endParaRPr lang="en-US" dirty="0" smtClean="0">
              <a:solidFill>
                <a:srgbClr val="1A1FE4"/>
              </a:solidFill>
            </a:endParaRPr>
          </a:p>
          <a:p>
            <a:r>
              <a:rPr lang="en-US" dirty="0" smtClean="0">
                <a:solidFill>
                  <a:srgbClr val="1A1FE4"/>
                </a:solidFill>
              </a:rPr>
              <a:t>Corruption</a:t>
            </a:r>
            <a:r>
              <a:rPr lang="en-US" dirty="0">
                <a:solidFill>
                  <a:srgbClr val="1A1FE4"/>
                </a:solidFill>
              </a:rPr>
              <a:t>: Corruption is the biggest problem in India. </a:t>
            </a:r>
            <a:endParaRPr lang="en-US" dirty="0" smtClean="0">
              <a:solidFill>
                <a:srgbClr val="1A1FE4"/>
              </a:solidFill>
            </a:endParaRPr>
          </a:p>
          <a:p>
            <a:r>
              <a:rPr lang="en-US" dirty="0" smtClean="0">
                <a:solidFill>
                  <a:srgbClr val="1A1FE4"/>
                </a:solidFill>
              </a:rPr>
              <a:t>Criminals </a:t>
            </a:r>
            <a:r>
              <a:rPr lang="en-US" dirty="0">
                <a:solidFill>
                  <a:srgbClr val="1A1FE4"/>
                </a:solidFill>
              </a:rPr>
              <a:t>who are caught get their way out by bribing money. </a:t>
            </a:r>
            <a:endParaRPr lang="en-US" dirty="0" smtClean="0">
              <a:solidFill>
                <a:srgbClr val="1A1FE4"/>
              </a:solidFill>
            </a:endParaRPr>
          </a:p>
          <a:p>
            <a:r>
              <a:rPr lang="en-US" dirty="0" smtClean="0">
                <a:solidFill>
                  <a:srgbClr val="1A1FE4"/>
                </a:solidFill>
              </a:rPr>
              <a:t>Habit </a:t>
            </a:r>
            <a:r>
              <a:rPr lang="en-US" dirty="0">
                <a:solidFill>
                  <a:srgbClr val="1A1FE4"/>
                </a:solidFill>
              </a:rPr>
              <a:t>of breaking laws: People have developed a tendency to break laws.</a:t>
            </a:r>
          </a:p>
        </p:txBody>
      </p:sp>
    </p:spTree>
    <p:extLst>
      <p:ext uri="{BB962C8B-B14F-4D97-AF65-F5344CB8AC3E}">
        <p14:creationId xmlns:p14="http://schemas.microsoft.com/office/powerpoint/2010/main" val="1379202798"/>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t>
            </a:r>
            <a:r>
              <a:rPr lang="en-US" dirty="0"/>
              <a:t>T</a:t>
            </a:r>
            <a:r>
              <a:rPr lang="en-US" dirty="0" smtClean="0"/>
              <a:t>o </a:t>
            </a:r>
            <a:r>
              <a:rPr lang="en-US" dirty="0"/>
              <a:t>T</a:t>
            </a:r>
            <a:r>
              <a:rPr lang="en-US" dirty="0" smtClean="0"/>
              <a:t>hese Problems</a:t>
            </a:r>
            <a:endParaRPr lang="en-US" dirty="0"/>
          </a:p>
        </p:txBody>
      </p:sp>
      <p:sp>
        <p:nvSpPr>
          <p:cNvPr id="3" name="Content Placeholder 2"/>
          <p:cNvSpPr>
            <a:spLocks noGrp="1"/>
          </p:cNvSpPr>
          <p:nvPr>
            <p:ph idx="1"/>
          </p:nvPr>
        </p:nvSpPr>
        <p:spPr>
          <a:xfrm>
            <a:off x="677334" y="1584960"/>
            <a:ext cx="8596668" cy="5110479"/>
          </a:xfrm>
        </p:spPr>
        <p:txBody>
          <a:bodyPr>
            <a:normAutofit/>
          </a:bodyPr>
          <a:lstStyle/>
          <a:p>
            <a:r>
              <a:rPr lang="en-US" dirty="0" smtClean="0">
                <a:solidFill>
                  <a:srgbClr val="1A1FE4"/>
                </a:solidFill>
              </a:rPr>
              <a:t>1)WOMEN EMPOWERMENT</a:t>
            </a:r>
            <a:endParaRPr lang="en-US" dirty="0">
              <a:solidFill>
                <a:srgbClr val="1A1FE4"/>
              </a:solidFill>
            </a:endParaRPr>
          </a:p>
          <a:p>
            <a:r>
              <a:rPr lang="en-US" dirty="0">
                <a:solidFill>
                  <a:srgbClr val="1A1FE4"/>
                </a:solidFill>
              </a:rPr>
              <a:t>1. </a:t>
            </a:r>
            <a:r>
              <a:rPr lang="en-US" dirty="0" smtClean="0">
                <a:solidFill>
                  <a:srgbClr val="1A1FE4"/>
                </a:solidFill>
              </a:rPr>
              <a:t>Quotas </a:t>
            </a:r>
            <a:r>
              <a:rPr lang="en-US" dirty="0">
                <a:solidFill>
                  <a:srgbClr val="1A1FE4"/>
                </a:solidFill>
              </a:rPr>
              <a:t>and Affirmative </a:t>
            </a:r>
            <a:r>
              <a:rPr lang="en-US" dirty="0" smtClean="0">
                <a:solidFill>
                  <a:srgbClr val="1A1FE4"/>
                </a:solidFill>
              </a:rPr>
              <a:t>Action:Implementing </a:t>
            </a:r>
            <a:r>
              <a:rPr lang="en-US" dirty="0">
                <a:solidFill>
                  <a:srgbClr val="1A1FE4"/>
                </a:solidFill>
              </a:rPr>
              <a:t>quotas for women in political positions</a:t>
            </a:r>
            <a:r>
              <a:rPr lang="en-US" dirty="0" smtClean="0">
                <a:solidFill>
                  <a:srgbClr val="1A1FE4"/>
                </a:solidFill>
              </a:rPr>
              <a:t>.</a:t>
            </a:r>
          </a:p>
          <a:p>
            <a:r>
              <a:rPr lang="en-US" dirty="0" smtClean="0">
                <a:solidFill>
                  <a:srgbClr val="1A1FE4"/>
                </a:solidFill>
              </a:rPr>
              <a:t>2</a:t>
            </a:r>
            <a:r>
              <a:rPr lang="en-US" dirty="0">
                <a:solidFill>
                  <a:srgbClr val="1A1FE4"/>
                </a:solidFill>
              </a:rPr>
              <a:t>. </a:t>
            </a:r>
            <a:r>
              <a:rPr lang="en-US" dirty="0" smtClean="0">
                <a:solidFill>
                  <a:srgbClr val="1A1FE4"/>
                </a:solidFill>
              </a:rPr>
              <a:t>Political </a:t>
            </a:r>
            <a:r>
              <a:rPr lang="en-US" dirty="0">
                <a:solidFill>
                  <a:srgbClr val="1A1FE4"/>
                </a:solidFill>
              </a:rPr>
              <a:t>Training </a:t>
            </a:r>
            <a:r>
              <a:rPr lang="en-US" dirty="0" smtClean="0">
                <a:solidFill>
                  <a:srgbClr val="1A1FE4"/>
                </a:solidFill>
              </a:rPr>
              <a:t>Programs:Offering </a:t>
            </a:r>
            <a:r>
              <a:rPr lang="en-US" dirty="0">
                <a:solidFill>
                  <a:srgbClr val="1A1FE4"/>
                </a:solidFill>
              </a:rPr>
              <a:t>specialized training for women in politics</a:t>
            </a:r>
            <a:r>
              <a:rPr lang="en-US" dirty="0" smtClean="0">
                <a:solidFill>
                  <a:srgbClr val="1A1FE4"/>
                </a:solidFill>
              </a:rPr>
              <a:t>.</a:t>
            </a:r>
          </a:p>
          <a:p>
            <a:r>
              <a:rPr lang="en-US" dirty="0" smtClean="0">
                <a:solidFill>
                  <a:srgbClr val="1A1FE4"/>
                </a:solidFill>
              </a:rPr>
              <a:t>3</a:t>
            </a:r>
            <a:r>
              <a:rPr lang="en-US" dirty="0">
                <a:solidFill>
                  <a:srgbClr val="1A1FE4"/>
                </a:solidFill>
              </a:rPr>
              <a:t>. </a:t>
            </a:r>
            <a:r>
              <a:rPr lang="en-US" dirty="0" smtClean="0">
                <a:solidFill>
                  <a:srgbClr val="1A1FE4"/>
                </a:solidFill>
              </a:rPr>
              <a:t>Financial </a:t>
            </a:r>
            <a:r>
              <a:rPr lang="en-US" dirty="0">
                <a:solidFill>
                  <a:srgbClr val="1A1FE4"/>
                </a:solidFill>
              </a:rPr>
              <a:t>Support</a:t>
            </a:r>
            <a:r>
              <a:rPr lang="en-US" dirty="0" smtClean="0">
                <a:solidFill>
                  <a:srgbClr val="1A1FE4"/>
                </a:solidFill>
              </a:rPr>
              <a:t>: </a:t>
            </a:r>
            <a:r>
              <a:rPr lang="en-US" dirty="0">
                <a:solidFill>
                  <a:srgbClr val="1A1FE4"/>
                </a:solidFill>
              </a:rPr>
              <a:t>Providing resources to women candidates for political </a:t>
            </a:r>
            <a:r>
              <a:rPr lang="en-US" dirty="0" smtClean="0">
                <a:solidFill>
                  <a:srgbClr val="1A1FE4"/>
                </a:solidFill>
              </a:rPr>
              <a:t>campaigns.</a:t>
            </a:r>
          </a:p>
          <a:p>
            <a:r>
              <a:rPr lang="en-US" dirty="0" smtClean="0">
                <a:solidFill>
                  <a:srgbClr val="1A1FE4"/>
                </a:solidFill>
              </a:rPr>
              <a:t>4. Educational </a:t>
            </a:r>
            <a:r>
              <a:rPr lang="en-US" dirty="0">
                <a:solidFill>
                  <a:srgbClr val="1A1FE4"/>
                </a:solidFill>
              </a:rPr>
              <a:t>Initiatives</a:t>
            </a:r>
            <a:r>
              <a:rPr lang="en-US" dirty="0" smtClean="0">
                <a:solidFill>
                  <a:srgbClr val="1A1FE4"/>
                </a:solidFill>
              </a:rPr>
              <a:t>: </a:t>
            </a:r>
            <a:r>
              <a:rPr lang="en-US" dirty="0">
                <a:solidFill>
                  <a:srgbClr val="1A1FE4"/>
                </a:solidFill>
              </a:rPr>
              <a:t>Promoting awareness and education about women's rights and political </a:t>
            </a:r>
            <a:r>
              <a:rPr lang="en-US" dirty="0" smtClean="0">
                <a:solidFill>
                  <a:srgbClr val="1A1FE4"/>
                </a:solidFill>
              </a:rPr>
              <a:t>participation.</a:t>
            </a:r>
          </a:p>
          <a:p>
            <a:r>
              <a:rPr lang="en-US" dirty="0" smtClean="0">
                <a:solidFill>
                  <a:srgbClr val="1A1FE4"/>
                </a:solidFill>
              </a:rPr>
              <a:t>5.Networking </a:t>
            </a:r>
            <a:r>
              <a:rPr lang="en-US" dirty="0">
                <a:solidFill>
                  <a:srgbClr val="1A1FE4"/>
                </a:solidFill>
              </a:rPr>
              <a:t>Opportunities</a:t>
            </a:r>
            <a:r>
              <a:rPr lang="en-US" dirty="0" smtClean="0">
                <a:solidFill>
                  <a:srgbClr val="1A1FE4"/>
                </a:solidFill>
              </a:rPr>
              <a:t>: </a:t>
            </a:r>
            <a:r>
              <a:rPr lang="en-US" dirty="0">
                <a:solidFill>
                  <a:srgbClr val="1A1FE4"/>
                </a:solidFill>
              </a:rPr>
              <a:t>Facilitating networking for women in </a:t>
            </a:r>
            <a:r>
              <a:rPr lang="en-US" dirty="0" smtClean="0">
                <a:solidFill>
                  <a:srgbClr val="1A1FE4"/>
                </a:solidFill>
              </a:rPr>
              <a:t>politics.</a:t>
            </a:r>
          </a:p>
          <a:p>
            <a:r>
              <a:rPr lang="en-US" dirty="0" smtClean="0">
                <a:solidFill>
                  <a:srgbClr val="1A1FE4"/>
                </a:solidFill>
              </a:rPr>
              <a:t>6.Gender-Responsive </a:t>
            </a:r>
            <a:r>
              <a:rPr lang="en-US" dirty="0">
                <a:solidFill>
                  <a:srgbClr val="1A1FE4"/>
                </a:solidFill>
              </a:rPr>
              <a:t>Policies</a:t>
            </a:r>
            <a:r>
              <a:rPr lang="en-US" dirty="0" smtClean="0">
                <a:solidFill>
                  <a:srgbClr val="1A1FE4"/>
                </a:solidFill>
              </a:rPr>
              <a:t>: </a:t>
            </a:r>
            <a:r>
              <a:rPr lang="en-US" dirty="0">
                <a:solidFill>
                  <a:srgbClr val="1A1FE4"/>
                </a:solidFill>
              </a:rPr>
              <a:t>Advocating for policies addressing gender-specific </a:t>
            </a:r>
            <a:r>
              <a:rPr lang="en-US" dirty="0" smtClean="0">
                <a:solidFill>
                  <a:srgbClr val="1A1FE4"/>
                </a:solidFill>
              </a:rPr>
              <a:t>challenges.</a:t>
            </a:r>
          </a:p>
          <a:p>
            <a:r>
              <a:rPr lang="en-US" dirty="0" smtClean="0">
                <a:solidFill>
                  <a:srgbClr val="1A1FE4"/>
                </a:solidFill>
              </a:rPr>
              <a:t>7.Civic </a:t>
            </a:r>
            <a:r>
              <a:rPr lang="en-US" dirty="0">
                <a:solidFill>
                  <a:srgbClr val="1A1FE4"/>
                </a:solidFill>
              </a:rPr>
              <a:t>Education</a:t>
            </a:r>
            <a:r>
              <a:rPr lang="en-US" dirty="0" smtClean="0">
                <a:solidFill>
                  <a:srgbClr val="1A1FE4"/>
                </a:solidFill>
              </a:rPr>
              <a:t>: </a:t>
            </a:r>
            <a:r>
              <a:rPr lang="en-US" dirty="0">
                <a:solidFill>
                  <a:srgbClr val="1A1FE4"/>
                </a:solidFill>
              </a:rPr>
              <a:t>Promoting education about rights, the political process, and women's participation.</a:t>
            </a:r>
          </a:p>
        </p:txBody>
      </p:sp>
    </p:spTree>
    <p:extLst>
      <p:ext uri="{BB962C8B-B14F-4D97-AF65-F5344CB8AC3E}">
        <p14:creationId xmlns:p14="http://schemas.microsoft.com/office/powerpoint/2010/main" val="3190904069"/>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8800"/>
            <a:ext cx="8596668" cy="1320800"/>
          </a:xfrm>
        </p:spPr>
        <p:txBody>
          <a:bodyPr/>
          <a:lstStyle/>
          <a:p>
            <a:r>
              <a:rPr lang="en-US" dirty="0"/>
              <a:t>Solutions To These Problems</a:t>
            </a:r>
          </a:p>
        </p:txBody>
      </p:sp>
      <p:sp>
        <p:nvSpPr>
          <p:cNvPr id="3" name="Content Placeholder 2"/>
          <p:cNvSpPr>
            <a:spLocks noGrp="1"/>
          </p:cNvSpPr>
          <p:nvPr>
            <p:ph idx="1"/>
          </p:nvPr>
        </p:nvSpPr>
        <p:spPr/>
        <p:txBody>
          <a:bodyPr/>
          <a:lstStyle/>
          <a:p>
            <a:r>
              <a:rPr lang="en-US" dirty="0" smtClean="0">
                <a:solidFill>
                  <a:srgbClr val="1A1FE4"/>
                </a:solidFill>
              </a:rPr>
              <a:t>REDUCING INCIDENCE OF VIOLENCE</a:t>
            </a:r>
          </a:p>
          <a:p>
            <a:r>
              <a:rPr lang="en-US" dirty="0" smtClean="0">
                <a:solidFill>
                  <a:srgbClr val="1A1FE4"/>
                </a:solidFill>
              </a:rPr>
              <a:t>1.Early </a:t>
            </a:r>
            <a:r>
              <a:rPr lang="en-US" dirty="0">
                <a:solidFill>
                  <a:srgbClr val="1A1FE4"/>
                </a:solidFill>
              </a:rPr>
              <a:t>Intervention </a:t>
            </a:r>
            <a:r>
              <a:rPr lang="en-US" dirty="0" smtClean="0">
                <a:solidFill>
                  <a:srgbClr val="1A1FE4"/>
                </a:solidFill>
              </a:rPr>
              <a:t>Programs:Address </a:t>
            </a:r>
            <a:r>
              <a:rPr lang="en-US" dirty="0">
                <a:solidFill>
                  <a:srgbClr val="1A1FE4"/>
                </a:solidFill>
              </a:rPr>
              <a:t>potential triggers for violence through early intervention strategies</a:t>
            </a:r>
            <a:r>
              <a:rPr lang="en-US" dirty="0" smtClean="0">
                <a:solidFill>
                  <a:srgbClr val="1A1FE4"/>
                </a:solidFill>
              </a:rPr>
              <a:t>.</a:t>
            </a:r>
          </a:p>
          <a:p>
            <a:r>
              <a:rPr lang="en-US" dirty="0" smtClean="0">
                <a:solidFill>
                  <a:srgbClr val="1A1FE4"/>
                </a:solidFill>
              </a:rPr>
              <a:t>2.Community </a:t>
            </a:r>
            <a:r>
              <a:rPr lang="en-US" dirty="0">
                <a:solidFill>
                  <a:srgbClr val="1A1FE4"/>
                </a:solidFill>
              </a:rPr>
              <a:t>Policing </a:t>
            </a:r>
            <a:r>
              <a:rPr lang="en-US" dirty="0" smtClean="0">
                <a:solidFill>
                  <a:srgbClr val="1A1FE4"/>
                </a:solidFill>
              </a:rPr>
              <a:t>Initiatives:Build </a:t>
            </a:r>
            <a:r>
              <a:rPr lang="en-US" dirty="0">
                <a:solidFill>
                  <a:srgbClr val="1A1FE4"/>
                </a:solidFill>
              </a:rPr>
              <a:t>trust between law enforcement and communities for collaborative violence prevention</a:t>
            </a:r>
            <a:r>
              <a:rPr lang="en-US" dirty="0" smtClean="0">
                <a:solidFill>
                  <a:srgbClr val="1A1FE4"/>
                </a:solidFill>
              </a:rPr>
              <a:t>.</a:t>
            </a:r>
          </a:p>
          <a:p>
            <a:r>
              <a:rPr lang="en-US" dirty="0" smtClean="0">
                <a:solidFill>
                  <a:srgbClr val="1A1FE4"/>
                </a:solidFill>
              </a:rPr>
              <a:t>3.Technology Solutions:Use </a:t>
            </a:r>
            <a:r>
              <a:rPr lang="en-US" dirty="0">
                <a:solidFill>
                  <a:srgbClr val="1A1FE4"/>
                </a:solidFill>
              </a:rPr>
              <a:t>predictive analytics and monitoring systems to identify and intervene in potential hotspots</a:t>
            </a:r>
            <a:r>
              <a:rPr lang="en-US" dirty="0" smtClean="0">
                <a:solidFill>
                  <a:srgbClr val="1A1FE4"/>
                </a:solidFill>
              </a:rPr>
              <a:t>.</a:t>
            </a:r>
          </a:p>
          <a:p>
            <a:r>
              <a:rPr lang="en-US" dirty="0" smtClean="0">
                <a:solidFill>
                  <a:srgbClr val="1A1FE4"/>
                </a:solidFill>
              </a:rPr>
              <a:t>4</a:t>
            </a:r>
            <a:r>
              <a:rPr lang="en-US" dirty="0">
                <a:solidFill>
                  <a:srgbClr val="1A1FE4"/>
                </a:solidFill>
              </a:rPr>
              <a:t>. </a:t>
            </a:r>
            <a:r>
              <a:rPr lang="en-US" dirty="0" smtClean="0">
                <a:solidFill>
                  <a:srgbClr val="1A1FE4"/>
                </a:solidFill>
              </a:rPr>
              <a:t>Public </a:t>
            </a:r>
            <a:r>
              <a:rPr lang="en-US" dirty="0">
                <a:solidFill>
                  <a:srgbClr val="1A1FE4"/>
                </a:solidFill>
              </a:rPr>
              <a:t>Awareness </a:t>
            </a:r>
            <a:r>
              <a:rPr lang="en-US" dirty="0" smtClean="0">
                <a:solidFill>
                  <a:srgbClr val="1A1FE4"/>
                </a:solidFill>
              </a:rPr>
              <a:t>Campaigns:Educate </a:t>
            </a:r>
            <a:r>
              <a:rPr lang="en-US" dirty="0">
                <a:solidFill>
                  <a:srgbClr val="1A1FE4"/>
                </a:solidFill>
              </a:rPr>
              <a:t>communities about the consequences of violence and promote peaceful conflict resolution.</a:t>
            </a:r>
          </a:p>
        </p:txBody>
      </p:sp>
    </p:spTree>
    <p:extLst>
      <p:ext uri="{BB962C8B-B14F-4D97-AF65-F5344CB8AC3E}">
        <p14:creationId xmlns:p14="http://schemas.microsoft.com/office/powerpoint/2010/main" val="3487037268"/>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These Problems</a:t>
            </a:r>
          </a:p>
        </p:txBody>
      </p:sp>
      <p:sp>
        <p:nvSpPr>
          <p:cNvPr id="3" name="Content Placeholder 2"/>
          <p:cNvSpPr>
            <a:spLocks noGrp="1"/>
          </p:cNvSpPr>
          <p:nvPr>
            <p:ph idx="1"/>
          </p:nvPr>
        </p:nvSpPr>
        <p:spPr/>
        <p:txBody>
          <a:bodyPr>
            <a:normAutofit fontScale="92500"/>
          </a:bodyPr>
          <a:lstStyle/>
          <a:p>
            <a:r>
              <a:rPr lang="en-US" dirty="0" smtClean="0">
                <a:solidFill>
                  <a:srgbClr val="1A1FE4"/>
                </a:solidFill>
              </a:rPr>
              <a:t>1.Virtual </a:t>
            </a:r>
            <a:r>
              <a:rPr lang="en-US" dirty="0" err="1" smtClean="0">
                <a:solidFill>
                  <a:srgbClr val="1A1FE4"/>
                </a:solidFill>
              </a:rPr>
              <a:t>Courts:Expand</a:t>
            </a:r>
            <a:r>
              <a:rPr lang="en-US" dirty="0" smtClean="0">
                <a:solidFill>
                  <a:srgbClr val="1A1FE4"/>
                </a:solidFill>
              </a:rPr>
              <a:t> </a:t>
            </a:r>
            <a:r>
              <a:rPr lang="en-US" dirty="0">
                <a:solidFill>
                  <a:srgbClr val="1A1FE4"/>
                </a:solidFill>
              </a:rPr>
              <a:t>the use of virtual courts for remote hearings, reducing the need for physical appearances and saving time in commuting</a:t>
            </a:r>
            <a:r>
              <a:rPr lang="en-US" dirty="0" smtClean="0">
                <a:solidFill>
                  <a:srgbClr val="1A1FE4"/>
                </a:solidFill>
              </a:rPr>
              <a:t>.</a:t>
            </a:r>
          </a:p>
          <a:p>
            <a:r>
              <a:rPr lang="en-US" dirty="0" smtClean="0">
                <a:solidFill>
                  <a:srgbClr val="1A1FE4"/>
                </a:solidFill>
              </a:rPr>
              <a:t>2.Case </a:t>
            </a:r>
            <a:r>
              <a:rPr lang="en-US" dirty="0">
                <a:solidFill>
                  <a:srgbClr val="1A1FE4"/>
                </a:solidFill>
              </a:rPr>
              <a:t>Management </a:t>
            </a:r>
            <a:r>
              <a:rPr lang="en-US" dirty="0" err="1" smtClean="0">
                <a:solidFill>
                  <a:srgbClr val="1A1FE4"/>
                </a:solidFill>
              </a:rPr>
              <a:t>Software:Implement</a:t>
            </a:r>
            <a:r>
              <a:rPr lang="en-US" dirty="0" smtClean="0">
                <a:solidFill>
                  <a:srgbClr val="1A1FE4"/>
                </a:solidFill>
              </a:rPr>
              <a:t> </a:t>
            </a:r>
            <a:r>
              <a:rPr lang="en-US" dirty="0">
                <a:solidFill>
                  <a:srgbClr val="1A1FE4"/>
                </a:solidFill>
              </a:rPr>
              <a:t>advanced software to track case progress, schedule hearings efficiently, and manage judicial </a:t>
            </a:r>
            <a:r>
              <a:rPr lang="en-US" dirty="0" smtClean="0">
                <a:solidFill>
                  <a:srgbClr val="1A1FE4"/>
                </a:solidFill>
              </a:rPr>
              <a:t>workload.</a:t>
            </a:r>
          </a:p>
          <a:p>
            <a:r>
              <a:rPr lang="en-US" dirty="0" smtClean="0">
                <a:solidFill>
                  <a:srgbClr val="1A1FE4"/>
                </a:solidFill>
              </a:rPr>
              <a:t>3.E-filing </a:t>
            </a:r>
            <a:r>
              <a:rPr lang="en-US" dirty="0">
                <a:solidFill>
                  <a:srgbClr val="1A1FE4"/>
                </a:solidFill>
              </a:rPr>
              <a:t>and Document </a:t>
            </a:r>
            <a:r>
              <a:rPr lang="en-US" dirty="0" err="1" smtClean="0">
                <a:solidFill>
                  <a:srgbClr val="1A1FE4"/>
                </a:solidFill>
              </a:rPr>
              <a:t>Management:Introduce</a:t>
            </a:r>
            <a:r>
              <a:rPr lang="en-US" dirty="0" smtClean="0">
                <a:solidFill>
                  <a:srgbClr val="1A1FE4"/>
                </a:solidFill>
              </a:rPr>
              <a:t> </a:t>
            </a:r>
            <a:r>
              <a:rPr lang="en-US" dirty="0">
                <a:solidFill>
                  <a:srgbClr val="1A1FE4"/>
                </a:solidFill>
              </a:rPr>
              <a:t>e-filing systems and digital document management to reduce paperwork and streamline administrative tasks</a:t>
            </a:r>
            <a:r>
              <a:rPr lang="en-US" dirty="0" smtClean="0">
                <a:solidFill>
                  <a:srgbClr val="1A1FE4"/>
                </a:solidFill>
              </a:rPr>
              <a:t>.</a:t>
            </a:r>
          </a:p>
          <a:p>
            <a:r>
              <a:rPr lang="en-US" dirty="0">
                <a:solidFill>
                  <a:srgbClr val="1A1FE4"/>
                </a:solidFill>
              </a:rPr>
              <a:t>4</a:t>
            </a:r>
            <a:r>
              <a:rPr lang="en-US" dirty="0" smtClean="0">
                <a:solidFill>
                  <a:srgbClr val="1A1FE4"/>
                </a:solidFill>
              </a:rPr>
              <a:t>. Legal </a:t>
            </a:r>
            <a:r>
              <a:rPr lang="en-US" dirty="0">
                <a:solidFill>
                  <a:srgbClr val="1A1FE4"/>
                </a:solidFill>
              </a:rPr>
              <a:t>Aid and Awareness </a:t>
            </a:r>
            <a:r>
              <a:rPr lang="en-US" dirty="0" err="1" smtClean="0">
                <a:solidFill>
                  <a:srgbClr val="1A1FE4"/>
                </a:solidFill>
              </a:rPr>
              <a:t>Programs:Enhance</a:t>
            </a:r>
            <a:r>
              <a:rPr lang="en-US" dirty="0" smtClean="0">
                <a:solidFill>
                  <a:srgbClr val="1A1FE4"/>
                </a:solidFill>
              </a:rPr>
              <a:t> </a:t>
            </a:r>
            <a:r>
              <a:rPr lang="en-US" dirty="0">
                <a:solidFill>
                  <a:srgbClr val="1A1FE4"/>
                </a:solidFill>
              </a:rPr>
              <a:t>legal aid services and promote awareness about legal rights and procedures</a:t>
            </a:r>
            <a:r>
              <a:rPr lang="en-US" dirty="0" smtClean="0">
                <a:solidFill>
                  <a:srgbClr val="1A1FE4"/>
                </a:solidFill>
              </a:rPr>
              <a:t>.</a:t>
            </a:r>
          </a:p>
          <a:p>
            <a:r>
              <a:rPr lang="en-US" dirty="0">
                <a:solidFill>
                  <a:srgbClr val="1A1FE4"/>
                </a:solidFill>
              </a:rPr>
              <a:t>5</a:t>
            </a:r>
            <a:r>
              <a:rPr lang="en-US" dirty="0" smtClean="0">
                <a:solidFill>
                  <a:srgbClr val="1A1FE4"/>
                </a:solidFill>
              </a:rPr>
              <a:t>. Judicial </a:t>
            </a:r>
            <a:r>
              <a:rPr lang="en-US" dirty="0" err="1" smtClean="0">
                <a:solidFill>
                  <a:srgbClr val="1A1FE4"/>
                </a:solidFill>
              </a:rPr>
              <a:t>Reforms:Review</a:t>
            </a:r>
            <a:r>
              <a:rPr lang="en-US" dirty="0" smtClean="0">
                <a:solidFill>
                  <a:srgbClr val="1A1FE4"/>
                </a:solidFill>
              </a:rPr>
              <a:t> </a:t>
            </a:r>
            <a:r>
              <a:rPr lang="en-US" dirty="0">
                <a:solidFill>
                  <a:srgbClr val="1A1FE4"/>
                </a:solidFill>
              </a:rPr>
              <a:t>and streamline procedural laws and rules to eliminate bottlenecks and simplify legal processes</a:t>
            </a:r>
            <a:r>
              <a:rPr lang="en-US" dirty="0" smtClean="0">
                <a:solidFill>
                  <a:srgbClr val="1A1FE4"/>
                </a:solidFill>
              </a:rPr>
              <a:t>.</a:t>
            </a:r>
          </a:p>
          <a:p>
            <a:r>
              <a:rPr lang="en-US" dirty="0">
                <a:solidFill>
                  <a:srgbClr val="1A1FE4"/>
                </a:solidFill>
              </a:rPr>
              <a:t>6</a:t>
            </a:r>
            <a:r>
              <a:rPr lang="en-US" dirty="0" smtClean="0">
                <a:solidFill>
                  <a:srgbClr val="1A1FE4"/>
                </a:solidFill>
              </a:rPr>
              <a:t>. Timely </a:t>
            </a:r>
            <a:r>
              <a:rPr lang="en-US" dirty="0" err="1" smtClean="0">
                <a:solidFill>
                  <a:srgbClr val="1A1FE4"/>
                </a:solidFill>
              </a:rPr>
              <a:t>Appointments:Ensure</a:t>
            </a:r>
            <a:r>
              <a:rPr lang="en-US" dirty="0" smtClean="0">
                <a:solidFill>
                  <a:srgbClr val="1A1FE4"/>
                </a:solidFill>
              </a:rPr>
              <a:t> </a:t>
            </a:r>
            <a:r>
              <a:rPr lang="en-US" dirty="0">
                <a:solidFill>
                  <a:srgbClr val="1A1FE4"/>
                </a:solidFill>
              </a:rPr>
              <a:t>timely appointments of judges and staff to address understaffing issues and maintain judicial continuity.</a:t>
            </a:r>
          </a:p>
        </p:txBody>
      </p:sp>
    </p:spTree>
    <p:extLst>
      <p:ext uri="{BB962C8B-B14F-4D97-AF65-F5344CB8AC3E}">
        <p14:creationId xmlns:p14="http://schemas.microsoft.com/office/powerpoint/2010/main" val="1234450752"/>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smtClean="0"/>
              <a:t>Governance</a:t>
            </a:r>
            <a:endParaRPr lang="en-US" b="1" u="sng" dirty="0"/>
          </a:p>
        </p:txBody>
      </p:sp>
      <p:sp>
        <p:nvSpPr>
          <p:cNvPr id="5" name="Content Placeholder 4"/>
          <p:cNvSpPr>
            <a:spLocks noGrp="1"/>
          </p:cNvSpPr>
          <p:nvPr>
            <p:ph idx="1"/>
          </p:nvPr>
        </p:nvSpPr>
        <p:spPr>
          <a:xfrm>
            <a:off x="504614" y="1733869"/>
            <a:ext cx="8596668" cy="3880773"/>
          </a:xfrm>
        </p:spPr>
        <p:txBody>
          <a:bodyPr/>
          <a:lstStyle/>
          <a:p>
            <a:r>
              <a:rPr lang="en-US" dirty="0">
                <a:solidFill>
                  <a:srgbClr val="1A1FE4"/>
                </a:solidFill>
              </a:rPr>
              <a:t>‘</a:t>
            </a:r>
            <a:r>
              <a:rPr lang="en-US" b="1" dirty="0">
                <a:solidFill>
                  <a:srgbClr val="1A1FE4"/>
                </a:solidFill>
              </a:rPr>
              <a:t>Governance</a:t>
            </a:r>
            <a:r>
              <a:rPr lang="en-US" dirty="0">
                <a:solidFill>
                  <a:srgbClr val="1A1FE4"/>
                </a:solidFill>
              </a:rPr>
              <a:t>’ is the process of decision-making and the process by which decisions </a:t>
            </a:r>
            <a:r>
              <a:rPr lang="en-US" dirty="0" smtClean="0">
                <a:solidFill>
                  <a:srgbClr val="1A1FE4"/>
                </a:solidFill>
              </a:rPr>
              <a:t>are implemented </a:t>
            </a:r>
            <a:r>
              <a:rPr lang="en-US" dirty="0">
                <a:solidFill>
                  <a:srgbClr val="1A1FE4"/>
                </a:solidFill>
              </a:rPr>
              <a:t>(or not implemented).</a:t>
            </a:r>
          </a:p>
          <a:p>
            <a:r>
              <a:rPr lang="en-US" dirty="0">
                <a:solidFill>
                  <a:srgbClr val="1A1FE4"/>
                </a:solidFill>
              </a:rPr>
              <a:t>Governance can be used in several contexts such as corporate </a:t>
            </a:r>
            <a:r>
              <a:rPr lang="en-US" dirty="0" smtClean="0">
                <a:solidFill>
                  <a:srgbClr val="1A1FE4"/>
                </a:solidFill>
              </a:rPr>
              <a:t>governance,international </a:t>
            </a:r>
            <a:r>
              <a:rPr lang="en-US" dirty="0">
                <a:solidFill>
                  <a:srgbClr val="1A1FE4"/>
                </a:solidFill>
              </a:rPr>
              <a:t>governance, national governance and local </a:t>
            </a:r>
            <a:r>
              <a:rPr lang="en-US" dirty="0" smtClean="0">
                <a:solidFill>
                  <a:srgbClr val="1A1FE4"/>
                </a:solidFill>
              </a:rPr>
              <a:t>governance.</a:t>
            </a:r>
            <a:endParaRPr lang="en-US" dirty="0">
              <a:solidFill>
                <a:srgbClr val="1A1FE4"/>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168" y="3209464"/>
            <a:ext cx="6897337" cy="2405178"/>
          </a:xfrm>
          <a:prstGeom prst="rect">
            <a:avLst/>
          </a:prstGeom>
        </p:spPr>
      </p:pic>
    </p:spTree>
    <p:extLst>
      <p:ext uri="{BB962C8B-B14F-4D97-AF65-F5344CB8AC3E}">
        <p14:creationId xmlns:p14="http://schemas.microsoft.com/office/powerpoint/2010/main" val="2506873853"/>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These Problems</a:t>
            </a:r>
          </a:p>
        </p:txBody>
      </p:sp>
      <p:sp>
        <p:nvSpPr>
          <p:cNvPr id="3" name="Content Placeholder 2"/>
          <p:cNvSpPr>
            <a:spLocks noGrp="1"/>
          </p:cNvSpPr>
          <p:nvPr>
            <p:ph idx="1"/>
          </p:nvPr>
        </p:nvSpPr>
        <p:spPr>
          <a:xfrm>
            <a:off x="677334" y="1625600"/>
            <a:ext cx="8596668" cy="5008879"/>
          </a:xfrm>
        </p:spPr>
        <p:txBody>
          <a:bodyPr>
            <a:normAutofit lnSpcReduction="10000"/>
          </a:bodyPr>
          <a:lstStyle/>
          <a:p>
            <a:r>
              <a:rPr lang="en-US" dirty="0" smtClean="0">
                <a:solidFill>
                  <a:srgbClr val="1A1FE4"/>
                </a:solidFill>
              </a:rPr>
              <a:t>CENTRALISATION OF ADMINISTRATIVE SYSTEM</a:t>
            </a:r>
          </a:p>
          <a:p>
            <a:r>
              <a:rPr lang="en-US" dirty="0" smtClean="0">
                <a:solidFill>
                  <a:srgbClr val="1A1FE4"/>
                </a:solidFill>
              </a:rPr>
              <a:t>1</a:t>
            </a:r>
            <a:r>
              <a:rPr lang="en-US" dirty="0">
                <a:solidFill>
                  <a:srgbClr val="1A1FE4"/>
                </a:solidFill>
              </a:rPr>
              <a:t>. </a:t>
            </a:r>
            <a:r>
              <a:rPr lang="en-US" dirty="0" smtClean="0">
                <a:solidFill>
                  <a:srgbClr val="1A1FE4"/>
                </a:solidFill>
              </a:rPr>
              <a:t>Decentralization </a:t>
            </a:r>
            <a:r>
              <a:rPr lang="en-US" dirty="0">
                <a:solidFill>
                  <a:srgbClr val="1A1FE4"/>
                </a:solidFill>
              </a:rPr>
              <a:t>of Decision-Making</a:t>
            </a:r>
            <a:r>
              <a:rPr lang="en-US" dirty="0" smtClean="0">
                <a:solidFill>
                  <a:srgbClr val="1A1FE4"/>
                </a:solidFill>
              </a:rPr>
              <a:t>: </a:t>
            </a:r>
            <a:r>
              <a:rPr lang="en-US" dirty="0">
                <a:solidFill>
                  <a:srgbClr val="1A1FE4"/>
                </a:solidFill>
              </a:rPr>
              <a:t>Delegate decision-making authority to lower levels of government, empowering local administrations to address issues more effectively</a:t>
            </a:r>
            <a:r>
              <a:rPr lang="en-US" dirty="0" smtClean="0">
                <a:solidFill>
                  <a:srgbClr val="1A1FE4"/>
                </a:solidFill>
              </a:rPr>
              <a:t>.</a:t>
            </a:r>
          </a:p>
          <a:p>
            <a:r>
              <a:rPr lang="en-US" dirty="0" smtClean="0">
                <a:solidFill>
                  <a:srgbClr val="1A1FE4"/>
                </a:solidFill>
              </a:rPr>
              <a:t>2</a:t>
            </a:r>
            <a:r>
              <a:rPr lang="en-US" dirty="0">
                <a:solidFill>
                  <a:srgbClr val="1A1FE4"/>
                </a:solidFill>
              </a:rPr>
              <a:t>. </a:t>
            </a:r>
            <a:r>
              <a:rPr lang="en-US" dirty="0" smtClean="0">
                <a:solidFill>
                  <a:srgbClr val="1A1FE4"/>
                </a:solidFill>
              </a:rPr>
              <a:t>Enhanced </a:t>
            </a:r>
            <a:r>
              <a:rPr lang="en-US" dirty="0">
                <a:solidFill>
                  <a:srgbClr val="1A1FE4"/>
                </a:solidFill>
              </a:rPr>
              <a:t>Local Governance</a:t>
            </a:r>
            <a:r>
              <a:rPr lang="en-US" dirty="0" smtClean="0">
                <a:solidFill>
                  <a:srgbClr val="1A1FE4"/>
                </a:solidFill>
              </a:rPr>
              <a:t>: </a:t>
            </a:r>
            <a:r>
              <a:rPr lang="en-US" dirty="0">
                <a:solidFill>
                  <a:srgbClr val="1A1FE4"/>
                </a:solidFill>
              </a:rPr>
              <a:t>Strengthen the role of local self-government institutions (Panchayati Raj) to promote grassroots participation and decision-making</a:t>
            </a:r>
            <a:r>
              <a:rPr lang="en-US" dirty="0" smtClean="0">
                <a:solidFill>
                  <a:srgbClr val="1A1FE4"/>
                </a:solidFill>
              </a:rPr>
              <a:t>.</a:t>
            </a:r>
          </a:p>
          <a:p>
            <a:r>
              <a:rPr lang="en-US" dirty="0" smtClean="0">
                <a:solidFill>
                  <a:srgbClr val="1A1FE4"/>
                </a:solidFill>
              </a:rPr>
              <a:t>3</a:t>
            </a:r>
            <a:r>
              <a:rPr lang="en-US" dirty="0">
                <a:solidFill>
                  <a:srgbClr val="1A1FE4"/>
                </a:solidFill>
              </a:rPr>
              <a:t>. </a:t>
            </a:r>
            <a:r>
              <a:rPr lang="en-US" dirty="0" smtClean="0">
                <a:solidFill>
                  <a:srgbClr val="1A1FE4"/>
                </a:solidFill>
              </a:rPr>
              <a:t>Digital </a:t>
            </a:r>
            <a:r>
              <a:rPr lang="en-US" dirty="0">
                <a:solidFill>
                  <a:srgbClr val="1A1FE4"/>
                </a:solidFill>
              </a:rPr>
              <a:t>Governance Platforms</a:t>
            </a:r>
            <a:r>
              <a:rPr lang="en-US" dirty="0" smtClean="0">
                <a:solidFill>
                  <a:srgbClr val="1A1FE4"/>
                </a:solidFill>
              </a:rPr>
              <a:t>: </a:t>
            </a:r>
            <a:r>
              <a:rPr lang="en-US" dirty="0">
                <a:solidFill>
                  <a:srgbClr val="1A1FE4"/>
                </a:solidFill>
              </a:rPr>
              <a:t>Implement advanced digital platforms to facilitate efficient communication and coordination between various government departments, reducing the need for excessive </a:t>
            </a:r>
            <a:r>
              <a:rPr lang="en-US" dirty="0" smtClean="0">
                <a:solidFill>
                  <a:srgbClr val="1A1FE4"/>
                </a:solidFill>
              </a:rPr>
              <a:t>centralization.</a:t>
            </a:r>
          </a:p>
          <a:p>
            <a:r>
              <a:rPr lang="en-US" dirty="0" smtClean="0">
                <a:solidFill>
                  <a:srgbClr val="1A1FE4"/>
                </a:solidFill>
              </a:rPr>
              <a:t>4. Flexibility </a:t>
            </a:r>
            <a:r>
              <a:rPr lang="en-US" dirty="0">
                <a:solidFill>
                  <a:srgbClr val="1A1FE4"/>
                </a:solidFill>
              </a:rPr>
              <a:t>in Policies</a:t>
            </a:r>
            <a:r>
              <a:rPr lang="en-US" dirty="0" smtClean="0">
                <a:solidFill>
                  <a:srgbClr val="1A1FE4"/>
                </a:solidFill>
              </a:rPr>
              <a:t>: </a:t>
            </a:r>
            <a:r>
              <a:rPr lang="en-US" dirty="0">
                <a:solidFill>
                  <a:srgbClr val="1A1FE4"/>
                </a:solidFill>
              </a:rPr>
              <a:t>Introduce flexibility in policies to allow for regional variations and account for diverse needs, fostering adaptive and responsive </a:t>
            </a:r>
            <a:r>
              <a:rPr lang="en-US" dirty="0" smtClean="0">
                <a:solidFill>
                  <a:srgbClr val="1A1FE4"/>
                </a:solidFill>
              </a:rPr>
              <a:t>governance.</a:t>
            </a:r>
          </a:p>
          <a:p>
            <a:r>
              <a:rPr lang="en-US" dirty="0" smtClean="0">
                <a:solidFill>
                  <a:srgbClr val="1A1FE4"/>
                </a:solidFill>
              </a:rPr>
              <a:t>5. Interdepartmental </a:t>
            </a:r>
            <a:r>
              <a:rPr lang="en-US" dirty="0" err="1" smtClean="0">
                <a:solidFill>
                  <a:srgbClr val="1A1FE4"/>
                </a:solidFill>
              </a:rPr>
              <a:t>Collaboration:Promote</a:t>
            </a:r>
            <a:r>
              <a:rPr lang="en-US" dirty="0" smtClean="0">
                <a:solidFill>
                  <a:srgbClr val="1A1FE4"/>
                </a:solidFill>
              </a:rPr>
              <a:t> </a:t>
            </a:r>
            <a:r>
              <a:rPr lang="en-US" dirty="0">
                <a:solidFill>
                  <a:srgbClr val="1A1FE4"/>
                </a:solidFill>
              </a:rPr>
              <a:t>collaboration and information-sharing among different government departments to improve coordination and reduce bureaucratic layers</a:t>
            </a:r>
            <a:r>
              <a:rPr lang="en-US" dirty="0" smtClean="0">
                <a:solidFill>
                  <a:srgbClr val="1A1FE4"/>
                </a:solidFill>
              </a:rPr>
              <a:t>.</a:t>
            </a:r>
            <a:endParaRPr lang="en-US" dirty="0">
              <a:solidFill>
                <a:srgbClr val="1A1FE4"/>
              </a:solidFill>
            </a:endParaRPr>
          </a:p>
        </p:txBody>
      </p:sp>
    </p:spTree>
    <p:extLst>
      <p:ext uri="{BB962C8B-B14F-4D97-AF65-F5344CB8AC3E}">
        <p14:creationId xmlns:p14="http://schemas.microsoft.com/office/powerpoint/2010/main" val="616011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These Problems</a:t>
            </a:r>
          </a:p>
        </p:txBody>
      </p:sp>
      <p:sp>
        <p:nvSpPr>
          <p:cNvPr id="3" name="Content Placeholder 2"/>
          <p:cNvSpPr>
            <a:spLocks noGrp="1"/>
          </p:cNvSpPr>
          <p:nvPr>
            <p:ph idx="1"/>
          </p:nvPr>
        </p:nvSpPr>
        <p:spPr>
          <a:xfrm>
            <a:off x="677334" y="1757680"/>
            <a:ext cx="8596668" cy="4683759"/>
          </a:xfrm>
        </p:spPr>
        <p:txBody>
          <a:bodyPr>
            <a:normAutofit fontScale="92500" lnSpcReduction="10000"/>
          </a:bodyPr>
          <a:lstStyle/>
          <a:p>
            <a:r>
              <a:rPr lang="en-US" dirty="0" smtClean="0">
                <a:solidFill>
                  <a:srgbClr val="1A1FE4"/>
                </a:solidFill>
              </a:rPr>
              <a:t>CRIMINALISATION IN POLITICS</a:t>
            </a:r>
          </a:p>
          <a:p>
            <a:r>
              <a:rPr lang="en-US" dirty="0" smtClean="0">
                <a:solidFill>
                  <a:srgbClr val="1A1FE4"/>
                </a:solidFill>
              </a:rPr>
              <a:t>1</a:t>
            </a:r>
            <a:r>
              <a:rPr lang="en-US" dirty="0">
                <a:solidFill>
                  <a:srgbClr val="1A1FE4"/>
                </a:solidFill>
              </a:rPr>
              <a:t>. </a:t>
            </a:r>
            <a:r>
              <a:rPr lang="en-US" dirty="0" smtClean="0">
                <a:solidFill>
                  <a:srgbClr val="1A1FE4"/>
                </a:solidFill>
              </a:rPr>
              <a:t>Ethics </a:t>
            </a:r>
            <a:r>
              <a:rPr lang="en-US" dirty="0">
                <a:solidFill>
                  <a:srgbClr val="1A1FE4"/>
                </a:solidFill>
              </a:rPr>
              <a:t>Education Programs</a:t>
            </a:r>
            <a:r>
              <a:rPr lang="en-US" dirty="0" smtClean="0">
                <a:solidFill>
                  <a:srgbClr val="1A1FE4"/>
                </a:solidFill>
              </a:rPr>
              <a:t>: </a:t>
            </a:r>
            <a:r>
              <a:rPr lang="en-US" dirty="0">
                <a:solidFill>
                  <a:srgbClr val="1A1FE4"/>
                </a:solidFill>
              </a:rPr>
              <a:t>Implement educational programs focused on political ethics to cultivate a sense of responsibility and integrity among politicians</a:t>
            </a:r>
            <a:r>
              <a:rPr lang="en-US" dirty="0" smtClean="0">
                <a:solidFill>
                  <a:srgbClr val="1A1FE4"/>
                </a:solidFill>
              </a:rPr>
              <a:t>.</a:t>
            </a:r>
          </a:p>
          <a:p>
            <a:r>
              <a:rPr lang="en-US" dirty="0" smtClean="0">
                <a:solidFill>
                  <a:srgbClr val="1A1FE4"/>
                </a:solidFill>
              </a:rPr>
              <a:t>2</a:t>
            </a:r>
            <a:r>
              <a:rPr lang="en-US" dirty="0">
                <a:solidFill>
                  <a:srgbClr val="1A1FE4"/>
                </a:solidFill>
              </a:rPr>
              <a:t>. </a:t>
            </a:r>
            <a:r>
              <a:rPr lang="en-US" dirty="0" smtClean="0">
                <a:solidFill>
                  <a:srgbClr val="1A1FE4"/>
                </a:solidFill>
              </a:rPr>
              <a:t>Transparent </a:t>
            </a:r>
            <a:r>
              <a:rPr lang="en-US" dirty="0">
                <a:solidFill>
                  <a:srgbClr val="1A1FE4"/>
                </a:solidFill>
              </a:rPr>
              <a:t>Political Funding</a:t>
            </a:r>
            <a:r>
              <a:rPr lang="en-US" dirty="0" smtClean="0">
                <a:solidFill>
                  <a:srgbClr val="1A1FE4"/>
                </a:solidFill>
              </a:rPr>
              <a:t>: </a:t>
            </a:r>
            <a:r>
              <a:rPr lang="en-US" dirty="0">
                <a:solidFill>
                  <a:srgbClr val="1A1FE4"/>
                </a:solidFill>
              </a:rPr>
              <a:t>Establish transparent mechanisms for political funding, disclosing sources and amounts to reduce the influence of illicit money</a:t>
            </a:r>
            <a:r>
              <a:rPr lang="en-US" dirty="0" smtClean="0">
                <a:solidFill>
                  <a:srgbClr val="1A1FE4"/>
                </a:solidFill>
              </a:rPr>
              <a:t>.</a:t>
            </a:r>
          </a:p>
          <a:p>
            <a:r>
              <a:rPr lang="en-US" dirty="0" smtClean="0">
                <a:solidFill>
                  <a:srgbClr val="1A1FE4"/>
                </a:solidFill>
              </a:rPr>
              <a:t>3</a:t>
            </a:r>
            <a:r>
              <a:rPr lang="en-US" dirty="0">
                <a:solidFill>
                  <a:srgbClr val="1A1FE4"/>
                </a:solidFill>
              </a:rPr>
              <a:t>. </a:t>
            </a:r>
            <a:r>
              <a:rPr lang="en-US" dirty="0" smtClean="0">
                <a:solidFill>
                  <a:srgbClr val="1A1FE4"/>
                </a:solidFill>
              </a:rPr>
              <a:t>Digital </a:t>
            </a:r>
            <a:r>
              <a:rPr lang="en-US" dirty="0">
                <a:solidFill>
                  <a:srgbClr val="1A1FE4"/>
                </a:solidFill>
              </a:rPr>
              <a:t>Campaign Finance Platforms</a:t>
            </a:r>
            <a:r>
              <a:rPr lang="en-US" dirty="0" smtClean="0">
                <a:solidFill>
                  <a:srgbClr val="1A1FE4"/>
                </a:solidFill>
              </a:rPr>
              <a:t>: </a:t>
            </a:r>
            <a:r>
              <a:rPr lang="en-US" dirty="0">
                <a:solidFill>
                  <a:srgbClr val="1A1FE4"/>
                </a:solidFill>
              </a:rPr>
              <a:t>Leverage blockchain or other secure digital platforms for campaign financing to ensure transparency and traceability of </a:t>
            </a:r>
            <a:r>
              <a:rPr lang="en-US" dirty="0" smtClean="0">
                <a:solidFill>
                  <a:srgbClr val="1A1FE4"/>
                </a:solidFill>
              </a:rPr>
              <a:t>funds.</a:t>
            </a:r>
          </a:p>
          <a:p>
            <a:r>
              <a:rPr lang="en-US" dirty="0" smtClean="0">
                <a:solidFill>
                  <a:srgbClr val="1A1FE4"/>
                </a:solidFill>
              </a:rPr>
              <a:t>4. Public </a:t>
            </a:r>
            <a:r>
              <a:rPr lang="en-US" dirty="0">
                <a:solidFill>
                  <a:srgbClr val="1A1FE4"/>
                </a:solidFill>
              </a:rPr>
              <a:t>Awareness </a:t>
            </a:r>
            <a:r>
              <a:rPr lang="en-US" dirty="0" smtClean="0">
                <a:solidFill>
                  <a:srgbClr val="1A1FE4"/>
                </a:solidFill>
              </a:rPr>
              <a:t>Campaigns:Conduct </a:t>
            </a:r>
            <a:r>
              <a:rPr lang="en-US" dirty="0">
                <a:solidFill>
                  <a:srgbClr val="1A1FE4"/>
                </a:solidFill>
              </a:rPr>
              <a:t>public awareness campaigns to inform voters about the criminal backgrounds of candidates, promoting informed </a:t>
            </a:r>
            <a:r>
              <a:rPr lang="en-US" dirty="0" smtClean="0">
                <a:solidFill>
                  <a:srgbClr val="1A1FE4"/>
                </a:solidFill>
              </a:rPr>
              <a:t>decision-making.</a:t>
            </a:r>
          </a:p>
          <a:p>
            <a:r>
              <a:rPr lang="en-US" dirty="0" smtClean="0">
                <a:solidFill>
                  <a:srgbClr val="1A1FE4"/>
                </a:solidFill>
              </a:rPr>
              <a:t>5. Political </a:t>
            </a:r>
            <a:r>
              <a:rPr lang="en-US" dirty="0">
                <a:solidFill>
                  <a:srgbClr val="1A1FE4"/>
                </a:solidFill>
              </a:rPr>
              <a:t>Mentorship </a:t>
            </a:r>
            <a:r>
              <a:rPr lang="en-US" dirty="0" smtClean="0">
                <a:solidFill>
                  <a:srgbClr val="1A1FE4"/>
                </a:solidFill>
              </a:rPr>
              <a:t>Programs:Introduce </a:t>
            </a:r>
            <a:r>
              <a:rPr lang="en-US" dirty="0">
                <a:solidFill>
                  <a:srgbClr val="1A1FE4"/>
                </a:solidFill>
              </a:rPr>
              <a:t>mentorship programs where experienced politicians guide newcomers, emphasizing ethical conduct and responsible </a:t>
            </a:r>
            <a:r>
              <a:rPr lang="en-US" dirty="0" smtClean="0">
                <a:solidFill>
                  <a:srgbClr val="1A1FE4"/>
                </a:solidFill>
              </a:rPr>
              <a:t>leadership.</a:t>
            </a:r>
          </a:p>
          <a:p>
            <a:r>
              <a:rPr lang="en-US" dirty="0" smtClean="0">
                <a:solidFill>
                  <a:srgbClr val="1A1FE4"/>
                </a:solidFill>
              </a:rPr>
              <a:t>6. Independent </a:t>
            </a:r>
            <a:r>
              <a:rPr lang="en-US" dirty="0">
                <a:solidFill>
                  <a:srgbClr val="1A1FE4"/>
                </a:solidFill>
              </a:rPr>
              <a:t>Oversight Bodies</a:t>
            </a:r>
            <a:r>
              <a:rPr lang="en-US" dirty="0" smtClean="0">
                <a:solidFill>
                  <a:srgbClr val="1A1FE4"/>
                </a:solidFill>
              </a:rPr>
              <a:t>: </a:t>
            </a:r>
            <a:r>
              <a:rPr lang="en-US" dirty="0">
                <a:solidFill>
                  <a:srgbClr val="1A1FE4"/>
                </a:solidFill>
              </a:rPr>
              <a:t>Strengthen independent oversight bodies to investigate and penalize instances of corruption or criminal behavior in politics</a:t>
            </a:r>
            <a:r>
              <a:rPr lang="en-US" dirty="0" smtClean="0">
                <a:solidFill>
                  <a:srgbClr val="1A1FE4"/>
                </a:solidFill>
              </a:rPr>
              <a:t>.</a:t>
            </a:r>
            <a:endParaRPr lang="en-US" dirty="0">
              <a:solidFill>
                <a:srgbClr val="1A1FE4"/>
              </a:solidFill>
            </a:endParaRPr>
          </a:p>
        </p:txBody>
      </p:sp>
    </p:spTree>
    <p:extLst>
      <p:ext uri="{BB962C8B-B14F-4D97-AF65-F5344CB8AC3E}">
        <p14:creationId xmlns:p14="http://schemas.microsoft.com/office/powerpoint/2010/main" val="3042271303"/>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These Problems</a:t>
            </a:r>
          </a:p>
        </p:txBody>
      </p:sp>
      <p:sp>
        <p:nvSpPr>
          <p:cNvPr id="3" name="Content Placeholder 2"/>
          <p:cNvSpPr>
            <a:spLocks noGrp="1"/>
          </p:cNvSpPr>
          <p:nvPr>
            <p:ph idx="1"/>
          </p:nvPr>
        </p:nvSpPr>
        <p:spPr/>
        <p:txBody>
          <a:bodyPr>
            <a:normAutofit fontScale="85000" lnSpcReduction="10000"/>
          </a:bodyPr>
          <a:lstStyle/>
          <a:p>
            <a:r>
              <a:rPr lang="en-US" dirty="0">
                <a:solidFill>
                  <a:srgbClr val="1A1FE4"/>
                </a:solidFill>
              </a:rPr>
              <a:t>Empowerment of socially and economically backward people</a:t>
            </a:r>
            <a:r>
              <a:rPr lang="en-US" dirty="0" smtClean="0">
                <a:solidFill>
                  <a:srgbClr val="1A1FE4"/>
                </a:solidFill>
              </a:rPr>
              <a:t>:</a:t>
            </a:r>
          </a:p>
          <a:p>
            <a:r>
              <a:rPr lang="en-US" dirty="0" smtClean="0">
                <a:solidFill>
                  <a:srgbClr val="1A1FE4"/>
                </a:solidFill>
              </a:rPr>
              <a:t>1</a:t>
            </a:r>
            <a:r>
              <a:rPr lang="en-US" dirty="0">
                <a:solidFill>
                  <a:srgbClr val="1A1FE4"/>
                </a:solidFill>
              </a:rPr>
              <a:t>. </a:t>
            </a:r>
            <a:r>
              <a:rPr lang="en-US" dirty="0" smtClean="0">
                <a:solidFill>
                  <a:srgbClr val="1A1FE4"/>
                </a:solidFill>
              </a:rPr>
              <a:t>Reserved </a:t>
            </a:r>
            <a:r>
              <a:rPr lang="en-US" dirty="0">
                <a:solidFill>
                  <a:srgbClr val="1A1FE4"/>
                </a:solidFill>
              </a:rPr>
              <a:t>Seats with Time Limits</a:t>
            </a:r>
            <a:r>
              <a:rPr lang="en-US" dirty="0" smtClean="0">
                <a:solidFill>
                  <a:srgbClr val="1A1FE4"/>
                </a:solidFill>
              </a:rPr>
              <a:t>: </a:t>
            </a:r>
            <a:r>
              <a:rPr lang="en-US" dirty="0">
                <a:solidFill>
                  <a:srgbClr val="1A1FE4"/>
                </a:solidFill>
              </a:rPr>
              <a:t>Implement reserved seats for socially and economically backward communities with time limits, allowing for increased representation while promoting broader inclusivity over time</a:t>
            </a:r>
            <a:r>
              <a:rPr lang="en-US" dirty="0" smtClean="0">
                <a:solidFill>
                  <a:srgbClr val="1A1FE4"/>
                </a:solidFill>
              </a:rPr>
              <a:t>.</a:t>
            </a:r>
          </a:p>
          <a:p>
            <a:r>
              <a:rPr lang="en-US" dirty="0" smtClean="0">
                <a:solidFill>
                  <a:srgbClr val="1A1FE4"/>
                </a:solidFill>
              </a:rPr>
              <a:t>2</a:t>
            </a:r>
            <a:r>
              <a:rPr lang="en-US" dirty="0">
                <a:solidFill>
                  <a:srgbClr val="1A1FE4"/>
                </a:solidFill>
              </a:rPr>
              <a:t>. </a:t>
            </a:r>
            <a:r>
              <a:rPr lang="en-US" dirty="0" smtClean="0">
                <a:solidFill>
                  <a:srgbClr val="1A1FE4"/>
                </a:solidFill>
              </a:rPr>
              <a:t>Political </a:t>
            </a:r>
            <a:r>
              <a:rPr lang="en-US" dirty="0">
                <a:solidFill>
                  <a:srgbClr val="1A1FE4"/>
                </a:solidFill>
              </a:rPr>
              <a:t>Mentorship Programs</a:t>
            </a:r>
            <a:r>
              <a:rPr lang="en-US" dirty="0" smtClean="0">
                <a:solidFill>
                  <a:srgbClr val="1A1FE4"/>
                </a:solidFill>
              </a:rPr>
              <a:t>: </a:t>
            </a:r>
            <a:r>
              <a:rPr lang="en-US" dirty="0">
                <a:solidFill>
                  <a:srgbClr val="1A1FE4"/>
                </a:solidFill>
              </a:rPr>
              <a:t>Establish mentorship programs connecting individuals from marginalized communities with experienced politicians to facilitate entry into politics</a:t>
            </a:r>
            <a:r>
              <a:rPr lang="en-US" dirty="0" smtClean="0">
                <a:solidFill>
                  <a:srgbClr val="1A1FE4"/>
                </a:solidFill>
              </a:rPr>
              <a:t>.</a:t>
            </a:r>
          </a:p>
          <a:p>
            <a:r>
              <a:rPr lang="en-US" dirty="0" smtClean="0">
                <a:solidFill>
                  <a:srgbClr val="1A1FE4"/>
                </a:solidFill>
              </a:rPr>
              <a:t>3</a:t>
            </a:r>
            <a:r>
              <a:rPr lang="en-US" dirty="0">
                <a:solidFill>
                  <a:srgbClr val="1A1FE4"/>
                </a:solidFill>
              </a:rPr>
              <a:t>. </a:t>
            </a:r>
            <a:r>
              <a:rPr lang="en-US" dirty="0" smtClean="0">
                <a:solidFill>
                  <a:srgbClr val="1A1FE4"/>
                </a:solidFill>
              </a:rPr>
              <a:t>Political </a:t>
            </a:r>
            <a:r>
              <a:rPr lang="en-US" dirty="0">
                <a:solidFill>
                  <a:srgbClr val="1A1FE4"/>
                </a:solidFill>
              </a:rPr>
              <a:t>Education Initiatives</a:t>
            </a:r>
            <a:r>
              <a:rPr lang="en-US" dirty="0" smtClean="0">
                <a:solidFill>
                  <a:srgbClr val="1A1FE4"/>
                </a:solidFill>
              </a:rPr>
              <a:t>: </a:t>
            </a:r>
            <a:r>
              <a:rPr lang="en-US" dirty="0">
                <a:solidFill>
                  <a:srgbClr val="1A1FE4"/>
                </a:solidFill>
              </a:rPr>
              <a:t>Launch political education programs targeting socially and economically backward populations, providing knowledge about political processes and encouraging </a:t>
            </a:r>
            <a:r>
              <a:rPr lang="en-US" dirty="0" smtClean="0">
                <a:solidFill>
                  <a:srgbClr val="1A1FE4"/>
                </a:solidFill>
              </a:rPr>
              <a:t>participation.</a:t>
            </a:r>
          </a:p>
          <a:p>
            <a:r>
              <a:rPr lang="en-US" dirty="0" smtClean="0">
                <a:solidFill>
                  <a:srgbClr val="1A1FE4"/>
                </a:solidFill>
              </a:rPr>
              <a:t>4. Microfinance </a:t>
            </a:r>
            <a:r>
              <a:rPr lang="en-US" dirty="0">
                <a:solidFill>
                  <a:srgbClr val="1A1FE4"/>
                </a:solidFill>
              </a:rPr>
              <a:t>for Political </a:t>
            </a:r>
            <a:r>
              <a:rPr lang="en-US" dirty="0" smtClean="0">
                <a:solidFill>
                  <a:srgbClr val="1A1FE4"/>
                </a:solidFill>
              </a:rPr>
              <a:t>Initiatives:Create </a:t>
            </a:r>
            <a:r>
              <a:rPr lang="en-US" dirty="0">
                <a:solidFill>
                  <a:srgbClr val="1A1FE4"/>
                </a:solidFill>
              </a:rPr>
              <a:t>microfinance programs specifically designed to support individuals from economically backward backgrounds who wish to enter </a:t>
            </a:r>
            <a:r>
              <a:rPr lang="en-US" dirty="0" smtClean="0">
                <a:solidFill>
                  <a:srgbClr val="1A1FE4"/>
                </a:solidFill>
              </a:rPr>
              <a:t>politics.</a:t>
            </a:r>
          </a:p>
          <a:p>
            <a:r>
              <a:rPr lang="en-US" dirty="0" smtClean="0">
                <a:solidFill>
                  <a:srgbClr val="1A1FE4"/>
                </a:solidFill>
              </a:rPr>
              <a:t>5. Community-Led </a:t>
            </a:r>
            <a:r>
              <a:rPr lang="en-US" dirty="0">
                <a:solidFill>
                  <a:srgbClr val="1A1FE4"/>
                </a:solidFill>
              </a:rPr>
              <a:t>Campaigns</a:t>
            </a:r>
            <a:r>
              <a:rPr lang="en-US" dirty="0" smtClean="0">
                <a:solidFill>
                  <a:srgbClr val="1A1FE4"/>
                </a:solidFill>
              </a:rPr>
              <a:t>: </a:t>
            </a:r>
            <a:r>
              <a:rPr lang="en-US" dirty="0">
                <a:solidFill>
                  <a:srgbClr val="1A1FE4"/>
                </a:solidFill>
              </a:rPr>
              <a:t>Empower local community leaders to run campaigns encouraging individuals from marginalized groups to participate in political activities</a:t>
            </a:r>
            <a:r>
              <a:rPr lang="en-US" dirty="0" smtClean="0">
                <a:solidFill>
                  <a:srgbClr val="1A1FE4"/>
                </a:solidFill>
              </a:rPr>
              <a:t>.</a:t>
            </a:r>
            <a:endParaRPr lang="en-US" dirty="0">
              <a:solidFill>
                <a:srgbClr val="1A1FE4"/>
              </a:solidFill>
            </a:endParaRPr>
          </a:p>
        </p:txBody>
      </p:sp>
    </p:spTree>
    <p:extLst>
      <p:ext uri="{BB962C8B-B14F-4D97-AF65-F5344CB8AC3E}">
        <p14:creationId xmlns:p14="http://schemas.microsoft.com/office/powerpoint/2010/main" val="416553149"/>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These Problems</a:t>
            </a:r>
          </a:p>
        </p:txBody>
      </p:sp>
      <p:sp>
        <p:nvSpPr>
          <p:cNvPr id="3" name="Content Placeholder 2"/>
          <p:cNvSpPr>
            <a:spLocks noGrp="1"/>
          </p:cNvSpPr>
          <p:nvPr>
            <p:ph idx="1"/>
          </p:nvPr>
        </p:nvSpPr>
        <p:spPr/>
        <p:txBody>
          <a:bodyPr>
            <a:normAutofit lnSpcReduction="10000"/>
          </a:bodyPr>
          <a:lstStyle/>
          <a:p>
            <a:r>
              <a:rPr lang="en-US" dirty="0" smtClean="0">
                <a:solidFill>
                  <a:srgbClr val="1A1FE4"/>
                </a:solidFill>
              </a:rPr>
              <a:t>RED TAPE</a:t>
            </a:r>
          </a:p>
          <a:p>
            <a:r>
              <a:rPr lang="en-US" dirty="0" smtClean="0">
                <a:solidFill>
                  <a:srgbClr val="1A1FE4"/>
                </a:solidFill>
              </a:rPr>
              <a:t>1</a:t>
            </a:r>
            <a:r>
              <a:rPr lang="en-US" dirty="0">
                <a:solidFill>
                  <a:srgbClr val="1A1FE4"/>
                </a:solidFill>
              </a:rPr>
              <a:t>. </a:t>
            </a:r>
            <a:r>
              <a:rPr lang="en-US" dirty="0" smtClean="0">
                <a:solidFill>
                  <a:srgbClr val="1A1FE4"/>
                </a:solidFill>
              </a:rPr>
              <a:t>Smart </a:t>
            </a:r>
            <a:r>
              <a:rPr lang="en-US" dirty="0">
                <a:solidFill>
                  <a:srgbClr val="1A1FE4"/>
                </a:solidFill>
              </a:rPr>
              <a:t>Contracts</a:t>
            </a:r>
            <a:r>
              <a:rPr lang="en-US" dirty="0" smtClean="0">
                <a:solidFill>
                  <a:srgbClr val="1A1FE4"/>
                </a:solidFill>
              </a:rPr>
              <a:t>: </a:t>
            </a:r>
            <a:r>
              <a:rPr lang="en-US" dirty="0">
                <a:solidFill>
                  <a:srgbClr val="1A1FE4"/>
                </a:solidFill>
              </a:rPr>
              <a:t>Explore the use of blockchain and smart contracts to automate and enforce legal agreements for more secure and efficient execution</a:t>
            </a:r>
            <a:r>
              <a:rPr lang="en-US" dirty="0" smtClean="0">
                <a:solidFill>
                  <a:srgbClr val="1A1FE4"/>
                </a:solidFill>
              </a:rPr>
              <a:t>.</a:t>
            </a:r>
          </a:p>
          <a:p>
            <a:r>
              <a:rPr lang="en-US" dirty="0" smtClean="0">
                <a:solidFill>
                  <a:srgbClr val="1A1FE4"/>
                </a:solidFill>
              </a:rPr>
              <a:t>2</a:t>
            </a:r>
            <a:r>
              <a:rPr lang="en-US" dirty="0">
                <a:solidFill>
                  <a:srgbClr val="1A1FE4"/>
                </a:solidFill>
              </a:rPr>
              <a:t>. </a:t>
            </a:r>
            <a:r>
              <a:rPr lang="en-US" dirty="0" smtClean="0">
                <a:solidFill>
                  <a:srgbClr val="1A1FE4"/>
                </a:solidFill>
              </a:rPr>
              <a:t>Predictive </a:t>
            </a:r>
            <a:r>
              <a:rPr lang="en-US" dirty="0">
                <a:solidFill>
                  <a:srgbClr val="1A1FE4"/>
                </a:solidFill>
              </a:rPr>
              <a:t>Analytics</a:t>
            </a:r>
            <a:r>
              <a:rPr lang="en-US" dirty="0" smtClean="0">
                <a:solidFill>
                  <a:srgbClr val="1A1FE4"/>
                </a:solidFill>
              </a:rPr>
              <a:t>: </a:t>
            </a:r>
            <a:r>
              <a:rPr lang="en-US" dirty="0">
                <a:solidFill>
                  <a:srgbClr val="1A1FE4"/>
                </a:solidFill>
              </a:rPr>
              <a:t>Implement predictive analytics tools to identify potential bottlenecks in the implementation of laws, enabling proactive intervention</a:t>
            </a:r>
            <a:r>
              <a:rPr lang="en-US" dirty="0" smtClean="0">
                <a:solidFill>
                  <a:srgbClr val="1A1FE4"/>
                </a:solidFill>
              </a:rPr>
              <a:t>.</a:t>
            </a:r>
          </a:p>
          <a:p>
            <a:r>
              <a:rPr lang="en-US" dirty="0" smtClean="0">
                <a:solidFill>
                  <a:srgbClr val="1A1FE4"/>
                </a:solidFill>
              </a:rPr>
              <a:t>3</a:t>
            </a:r>
            <a:r>
              <a:rPr lang="en-US" dirty="0">
                <a:solidFill>
                  <a:srgbClr val="1A1FE4"/>
                </a:solidFill>
              </a:rPr>
              <a:t>. </a:t>
            </a:r>
            <a:r>
              <a:rPr lang="en-US" dirty="0" smtClean="0">
                <a:solidFill>
                  <a:srgbClr val="1A1FE4"/>
                </a:solidFill>
              </a:rPr>
              <a:t>Citizen </a:t>
            </a:r>
            <a:r>
              <a:rPr lang="en-US" dirty="0">
                <a:solidFill>
                  <a:srgbClr val="1A1FE4"/>
                </a:solidFill>
              </a:rPr>
              <a:t>Reporting Apps</a:t>
            </a:r>
            <a:r>
              <a:rPr lang="en-US" dirty="0" smtClean="0">
                <a:solidFill>
                  <a:srgbClr val="1A1FE4"/>
                </a:solidFill>
              </a:rPr>
              <a:t>: </a:t>
            </a:r>
            <a:r>
              <a:rPr lang="en-US" dirty="0">
                <a:solidFill>
                  <a:srgbClr val="1A1FE4"/>
                </a:solidFill>
              </a:rPr>
              <a:t>Develop user-friendly mobile apps for citizens to easily report instances of non-compliance, fostering public participation in law enforcement</a:t>
            </a:r>
            <a:r>
              <a:rPr lang="en-US" dirty="0" smtClean="0">
                <a:solidFill>
                  <a:srgbClr val="1A1FE4"/>
                </a:solidFill>
              </a:rPr>
              <a:t>.</a:t>
            </a:r>
          </a:p>
          <a:p>
            <a:r>
              <a:rPr lang="en-US" dirty="0" smtClean="0">
                <a:solidFill>
                  <a:srgbClr val="1A1FE4"/>
                </a:solidFill>
              </a:rPr>
              <a:t>4</a:t>
            </a:r>
            <a:r>
              <a:rPr lang="en-US" dirty="0">
                <a:solidFill>
                  <a:srgbClr val="1A1FE4"/>
                </a:solidFill>
              </a:rPr>
              <a:t>. </a:t>
            </a:r>
            <a:r>
              <a:rPr lang="en-US" dirty="0" smtClean="0">
                <a:solidFill>
                  <a:srgbClr val="1A1FE4"/>
                </a:solidFill>
              </a:rPr>
              <a:t>Artificial </a:t>
            </a:r>
            <a:r>
              <a:rPr lang="en-US" dirty="0">
                <a:solidFill>
                  <a:srgbClr val="1A1FE4"/>
                </a:solidFill>
              </a:rPr>
              <a:t>Intelligence in Compliance Audits</a:t>
            </a:r>
            <a:r>
              <a:rPr lang="en-US" dirty="0" smtClean="0">
                <a:solidFill>
                  <a:srgbClr val="1A1FE4"/>
                </a:solidFill>
              </a:rPr>
              <a:t>: </a:t>
            </a:r>
            <a:r>
              <a:rPr lang="en-US" dirty="0">
                <a:solidFill>
                  <a:srgbClr val="1A1FE4"/>
                </a:solidFill>
              </a:rPr>
              <a:t>Use artificial intelligence for automated compliance audits, improving accuracy and efficiency in identifying areas of non-compliance.</a:t>
            </a:r>
          </a:p>
        </p:txBody>
      </p:sp>
    </p:spTree>
    <p:extLst>
      <p:ext uri="{BB962C8B-B14F-4D97-AF65-F5344CB8AC3E}">
        <p14:creationId xmlns:p14="http://schemas.microsoft.com/office/powerpoint/2010/main" val="3777403018"/>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a:solidFill>
                  <a:srgbClr val="1A1FE4"/>
                </a:solidFill>
              </a:rPr>
              <a:t>CONCLUSION: Governance has many dimensions and no single solution can eliminate all forms of bad governance or </a:t>
            </a:r>
            <a:r>
              <a:rPr lang="en-US" dirty="0" smtClean="0">
                <a:solidFill>
                  <a:srgbClr val="1A1FE4"/>
                </a:solidFill>
              </a:rPr>
              <a:t>misgovernance</a:t>
            </a:r>
            <a:r>
              <a:rPr lang="en-US" dirty="0">
                <a:solidFill>
                  <a:srgbClr val="1A1FE4"/>
                </a:solidFill>
              </a:rPr>
              <a:t>. The good governance agenda advocates freedom of information, a strong legal system and efficient administration to </a:t>
            </a:r>
            <a:r>
              <a:rPr lang="en-US" dirty="0" smtClean="0">
                <a:solidFill>
                  <a:srgbClr val="1A1FE4"/>
                </a:solidFill>
              </a:rPr>
              <a:t>help </a:t>
            </a:r>
            <a:r>
              <a:rPr lang="en-US" dirty="0">
                <a:solidFill>
                  <a:srgbClr val="1A1FE4"/>
                </a:solidFill>
              </a:rPr>
              <a:t>the underprivileged claim equality, but these have been most successful when backed up by strong political mobilization through </a:t>
            </a:r>
            <a:r>
              <a:rPr lang="en-US" dirty="0" smtClean="0">
                <a:solidFill>
                  <a:srgbClr val="1A1FE4"/>
                </a:solidFill>
              </a:rPr>
              <a:t>social </a:t>
            </a:r>
            <a:r>
              <a:rPr lang="en-US" dirty="0">
                <a:solidFill>
                  <a:srgbClr val="1A1FE4"/>
                </a:solidFill>
              </a:rPr>
              <a:t>movement or political parties with a clear-cut vision. </a:t>
            </a:r>
          </a:p>
          <a:p>
            <a:r>
              <a:rPr lang="en-US" dirty="0">
                <a:solidFill>
                  <a:srgbClr val="1A1FE4"/>
                </a:solidFill>
              </a:rPr>
              <a:t> In the present context, good governance is a reform strategy and also an initiative to strengthen the institutions with the </a:t>
            </a:r>
            <a:r>
              <a:rPr lang="en-US" dirty="0" smtClean="0">
                <a:solidFill>
                  <a:srgbClr val="1A1FE4"/>
                </a:solidFill>
              </a:rPr>
              <a:t>objective </a:t>
            </a:r>
            <a:r>
              <a:rPr lang="en-US" dirty="0">
                <a:solidFill>
                  <a:srgbClr val="1A1FE4"/>
                </a:solidFill>
              </a:rPr>
              <a:t>of making the government more accountable, more open, more transparent and more democratic. To talk of good </a:t>
            </a:r>
            <a:r>
              <a:rPr lang="en-US" dirty="0" smtClean="0">
                <a:solidFill>
                  <a:srgbClr val="1A1FE4"/>
                </a:solidFill>
              </a:rPr>
              <a:t>governance </a:t>
            </a:r>
            <a:r>
              <a:rPr lang="en-US" dirty="0">
                <a:solidFill>
                  <a:srgbClr val="1A1FE4"/>
                </a:solidFill>
              </a:rPr>
              <a:t>means bringing about goodness in all the three sectors: government, civil society and corporate world, including </a:t>
            </a:r>
            <a:r>
              <a:rPr lang="en-US" dirty="0" smtClean="0">
                <a:solidFill>
                  <a:srgbClr val="1A1FE4"/>
                </a:solidFill>
              </a:rPr>
              <a:t>transnational </a:t>
            </a:r>
            <a:r>
              <a:rPr lang="en-US" dirty="0">
                <a:solidFill>
                  <a:srgbClr val="1A1FE4"/>
                </a:solidFill>
              </a:rPr>
              <a:t>corporations. Good governance has been observed to be a tryst with trust, a commitment of the people for the people, a </a:t>
            </a:r>
            <a:r>
              <a:rPr lang="en-US" dirty="0" smtClean="0">
                <a:solidFill>
                  <a:srgbClr val="1A1FE4"/>
                </a:solidFill>
              </a:rPr>
              <a:t>social </a:t>
            </a:r>
            <a:r>
              <a:rPr lang="en-US" dirty="0">
                <a:solidFill>
                  <a:srgbClr val="1A1FE4"/>
                </a:solidFill>
              </a:rPr>
              <a:t>contract for the greatest good and the collective conscience of the community. </a:t>
            </a:r>
          </a:p>
        </p:txBody>
      </p:sp>
    </p:spTree>
    <p:extLst>
      <p:ext uri="{BB962C8B-B14F-4D97-AF65-F5344CB8AC3E}">
        <p14:creationId xmlns:p14="http://schemas.microsoft.com/office/powerpoint/2010/main" val="465116533"/>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rgbClr val="1A1FE4"/>
                </a:solidFill>
              </a:rPr>
              <a:t>The success of any administrative system depends on the vigilance of citizens. The interface of administration and citizens has put the </a:t>
            </a:r>
            <a:r>
              <a:rPr lang="en-US" dirty="0" smtClean="0">
                <a:solidFill>
                  <a:srgbClr val="1A1FE4"/>
                </a:solidFill>
              </a:rPr>
              <a:t>administration </a:t>
            </a:r>
            <a:r>
              <a:rPr lang="en-US" dirty="0">
                <a:solidFill>
                  <a:srgbClr val="1A1FE4"/>
                </a:solidFill>
              </a:rPr>
              <a:t>into a very dominant position. Without effective public accountability, the governance strategies could have very </a:t>
            </a:r>
            <a:r>
              <a:rPr lang="en-US" dirty="0" smtClean="0">
                <a:solidFill>
                  <a:srgbClr val="1A1FE4"/>
                </a:solidFill>
              </a:rPr>
              <a:t>serious </a:t>
            </a:r>
            <a:r>
              <a:rPr lang="en-US" dirty="0">
                <a:solidFill>
                  <a:srgbClr val="1A1FE4"/>
                </a:solidFill>
              </a:rPr>
              <a:t>consequence. How to increase public accountability and make the administration responsive is the main challenge of good </a:t>
            </a:r>
            <a:r>
              <a:rPr lang="en-US" dirty="0" smtClean="0">
                <a:solidFill>
                  <a:srgbClr val="1A1FE4"/>
                </a:solidFill>
              </a:rPr>
              <a:t>governance.</a:t>
            </a:r>
          </a:p>
          <a:p>
            <a:pPr marL="0" indent="0">
              <a:buNone/>
            </a:pPr>
            <a:r>
              <a:rPr lang="en-US" dirty="0" smtClean="0">
                <a:solidFill>
                  <a:srgbClr val="1A1FE4"/>
                </a:solidFill>
              </a:rPr>
              <a:t> </a:t>
            </a:r>
            <a:r>
              <a:rPr lang="en-US" dirty="0">
                <a:solidFill>
                  <a:srgbClr val="1A1FE4"/>
                </a:solidFill>
              </a:rPr>
              <a:t>If we really want to see good governance operational on the ground, we have to avoid the following seven social sins </a:t>
            </a:r>
            <a:r>
              <a:rPr lang="en-US" dirty="0" smtClean="0">
                <a:solidFill>
                  <a:srgbClr val="1A1FE4"/>
                </a:solidFill>
              </a:rPr>
              <a:t>which </a:t>
            </a:r>
            <a:r>
              <a:rPr lang="en-US" dirty="0">
                <a:solidFill>
                  <a:srgbClr val="1A1FE4"/>
                </a:solidFill>
              </a:rPr>
              <a:t>Mahatma Gandhi advocated before independence: </a:t>
            </a:r>
          </a:p>
          <a:p>
            <a:r>
              <a:rPr lang="en-US" dirty="0">
                <a:solidFill>
                  <a:srgbClr val="1A1FE4"/>
                </a:solidFill>
              </a:rPr>
              <a:t>Politics without principles </a:t>
            </a:r>
          </a:p>
          <a:p>
            <a:r>
              <a:rPr lang="en-US" dirty="0">
                <a:solidFill>
                  <a:srgbClr val="1A1FE4"/>
                </a:solidFill>
              </a:rPr>
              <a:t>Wealth without work </a:t>
            </a:r>
          </a:p>
          <a:p>
            <a:r>
              <a:rPr lang="en-US" dirty="0">
                <a:solidFill>
                  <a:srgbClr val="1A1FE4"/>
                </a:solidFill>
              </a:rPr>
              <a:t>Pleasure without conscience </a:t>
            </a:r>
          </a:p>
          <a:p>
            <a:r>
              <a:rPr lang="en-US" dirty="0">
                <a:solidFill>
                  <a:srgbClr val="1A1FE4"/>
                </a:solidFill>
              </a:rPr>
              <a:t>Knowledge without character </a:t>
            </a:r>
          </a:p>
          <a:p>
            <a:r>
              <a:rPr lang="en-US" dirty="0">
                <a:solidFill>
                  <a:srgbClr val="1A1FE4"/>
                </a:solidFill>
              </a:rPr>
              <a:t>Commerce without morality </a:t>
            </a:r>
          </a:p>
          <a:p>
            <a:r>
              <a:rPr lang="en-US" dirty="0">
                <a:solidFill>
                  <a:srgbClr val="1A1FE4"/>
                </a:solidFill>
              </a:rPr>
              <a:t>Science without humanity </a:t>
            </a:r>
          </a:p>
          <a:p>
            <a:r>
              <a:rPr lang="en-US" dirty="0">
                <a:solidFill>
                  <a:srgbClr val="1A1FE4"/>
                </a:solidFill>
              </a:rPr>
              <a:t>Worship without sacrifice</a:t>
            </a:r>
            <a:endParaRPr lang="en-US" dirty="0">
              <a:solidFill>
                <a:srgbClr val="1A1FE4"/>
              </a:solidFill>
            </a:endParaRPr>
          </a:p>
        </p:txBody>
      </p:sp>
    </p:spTree>
    <p:extLst>
      <p:ext uri="{BB962C8B-B14F-4D97-AF65-F5344CB8AC3E}">
        <p14:creationId xmlns:p14="http://schemas.microsoft.com/office/powerpoint/2010/main" val="414893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WHAT IS GOOD GOVERNANCE ?</a:t>
            </a:r>
            <a:endParaRPr lang="en-US" dirty="0">
              <a:solidFill>
                <a:srgbClr val="00B050"/>
              </a:solidFill>
            </a:endParaRPr>
          </a:p>
        </p:txBody>
      </p:sp>
      <p:sp>
        <p:nvSpPr>
          <p:cNvPr id="3" name="Content Placeholder 2"/>
          <p:cNvSpPr>
            <a:spLocks noGrp="1"/>
          </p:cNvSpPr>
          <p:nvPr>
            <p:ph idx="1"/>
          </p:nvPr>
        </p:nvSpPr>
        <p:spPr/>
        <p:txBody>
          <a:bodyPr/>
          <a:lstStyle/>
          <a:p>
            <a:r>
              <a:rPr lang="en-US" dirty="0" smtClean="0">
                <a:solidFill>
                  <a:srgbClr val="1A1FE4"/>
                </a:solidFill>
              </a:rPr>
              <a:t>In 1992 </a:t>
            </a:r>
            <a:r>
              <a:rPr lang="en-US" u="sng" dirty="0" smtClean="0">
                <a:solidFill>
                  <a:srgbClr val="1A1FE4"/>
                </a:solidFill>
              </a:rPr>
              <a:t>World</a:t>
            </a:r>
            <a:r>
              <a:rPr lang="en-US" dirty="0" smtClean="0">
                <a:solidFill>
                  <a:srgbClr val="1A1FE4"/>
                </a:solidFill>
              </a:rPr>
              <a:t> </a:t>
            </a:r>
            <a:r>
              <a:rPr lang="en-US" u="sng" dirty="0" smtClean="0">
                <a:solidFill>
                  <a:srgbClr val="1A1FE4"/>
                </a:solidFill>
              </a:rPr>
              <a:t>Bank</a:t>
            </a:r>
            <a:r>
              <a:rPr lang="en-US" dirty="0" smtClean="0">
                <a:solidFill>
                  <a:srgbClr val="1A1FE4"/>
                </a:solidFill>
              </a:rPr>
              <a:t> Defined good </a:t>
            </a:r>
            <a:r>
              <a:rPr lang="en-US" dirty="0">
                <a:solidFill>
                  <a:srgbClr val="1A1FE4"/>
                </a:solidFill>
              </a:rPr>
              <a:t>Governance as “the manner </a:t>
            </a:r>
            <a:r>
              <a:rPr lang="en-US" dirty="0" smtClean="0">
                <a:solidFill>
                  <a:srgbClr val="1A1FE4"/>
                </a:solidFill>
              </a:rPr>
              <a:t>in which </a:t>
            </a:r>
            <a:r>
              <a:rPr lang="en-US" dirty="0">
                <a:solidFill>
                  <a:srgbClr val="1A1FE4"/>
                </a:solidFill>
              </a:rPr>
              <a:t>power is exercised in the management of a country’s economic and </a:t>
            </a:r>
            <a:r>
              <a:rPr lang="en-US" dirty="0" smtClean="0">
                <a:solidFill>
                  <a:srgbClr val="1A1FE4"/>
                </a:solidFill>
              </a:rPr>
              <a:t>social resources </a:t>
            </a:r>
            <a:r>
              <a:rPr lang="en-US" dirty="0">
                <a:solidFill>
                  <a:srgbClr val="1A1FE4"/>
                </a:solidFill>
              </a:rPr>
              <a:t>for development”.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3484880"/>
            <a:ext cx="6858000" cy="3373120"/>
          </a:xfrm>
          <a:prstGeom prst="rect">
            <a:avLst/>
          </a:prstGeom>
        </p:spPr>
      </p:pic>
    </p:spTree>
    <p:extLst>
      <p:ext uri="{BB962C8B-B14F-4D97-AF65-F5344CB8AC3E}">
        <p14:creationId xmlns:p14="http://schemas.microsoft.com/office/powerpoint/2010/main" val="3967449996"/>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Need For Good Governance</a:t>
            </a:r>
            <a:endParaRPr lang="en-US" u="sng" dirty="0"/>
          </a:p>
        </p:txBody>
      </p:sp>
      <p:sp>
        <p:nvSpPr>
          <p:cNvPr id="3" name="Content Placeholder 2"/>
          <p:cNvSpPr>
            <a:spLocks noGrp="1"/>
          </p:cNvSpPr>
          <p:nvPr>
            <p:ph idx="1"/>
          </p:nvPr>
        </p:nvSpPr>
        <p:spPr>
          <a:xfrm>
            <a:off x="677334" y="2083633"/>
            <a:ext cx="8596668" cy="3957729"/>
          </a:xfrm>
        </p:spPr>
        <p:txBody>
          <a:bodyPr>
            <a:normAutofit/>
          </a:bodyPr>
          <a:lstStyle/>
          <a:p>
            <a:r>
              <a:rPr lang="en-US" sz="2400" dirty="0">
                <a:solidFill>
                  <a:srgbClr val="1A1FE4"/>
                </a:solidFill>
              </a:rPr>
              <a:t>Good governance is crucial in India for several reasons. It promotes transparency, accountability, and efficiency in public administration, leading to effective delivery of services. It fosters trust among citizens, ensures equitable development, and helps combat corruption, contributing to overall socio-economic progress</a:t>
            </a:r>
            <a:r>
              <a:rPr lang="en-US" sz="2400" dirty="0" smtClean="0">
                <a:solidFill>
                  <a:srgbClr val="1A1FE4"/>
                </a:solidFill>
              </a:rPr>
              <a:t>.</a:t>
            </a:r>
          </a:p>
          <a:p>
            <a:r>
              <a:rPr lang="en-US" sz="2400" dirty="0" smtClean="0">
                <a:solidFill>
                  <a:srgbClr val="1A1FE4"/>
                </a:solidFill>
              </a:rPr>
              <a:t> </a:t>
            </a:r>
            <a:r>
              <a:rPr lang="en-US" sz="2400" dirty="0">
                <a:solidFill>
                  <a:srgbClr val="1A1FE4"/>
                </a:solidFill>
              </a:rPr>
              <a:t>In a diverse country like India, good governance is essential to address complex challenges and promote inclusive growth, ensuring that the benefits of development reach all segments of society.</a:t>
            </a:r>
          </a:p>
        </p:txBody>
      </p:sp>
    </p:spTree>
    <p:extLst>
      <p:ext uri="{BB962C8B-B14F-4D97-AF65-F5344CB8AC3E}">
        <p14:creationId xmlns:p14="http://schemas.microsoft.com/office/powerpoint/2010/main" val="782407275"/>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5711"/>
            <a:ext cx="8596668" cy="1744689"/>
          </a:xfrm>
        </p:spPr>
        <p:txBody>
          <a:bodyPr/>
          <a:lstStyle/>
          <a:p>
            <a:r>
              <a:rPr lang="en-US" u="sng" dirty="0" smtClean="0"/>
              <a:t>PRINCIPLES OF GOOD GOVERNANCE</a:t>
            </a:r>
            <a:endParaRPr lang="en-US" u="sng" dirty="0"/>
          </a:p>
        </p:txBody>
      </p:sp>
      <p:sp>
        <p:nvSpPr>
          <p:cNvPr id="3" name="Content Placeholder 2"/>
          <p:cNvSpPr>
            <a:spLocks noGrp="1"/>
          </p:cNvSpPr>
          <p:nvPr>
            <p:ph idx="1"/>
          </p:nvPr>
        </p:nvSpPr>
        <p:spPr>
          <a:xfrm>
            <a:off x="488216" y="941389"/>
            <a:ext cx="8596668" cy="3880773"/>
          </a:xfrm>
        </p:spPr>
        <p:txBody>
          <a:bodyPr>
            <a:normAutofit/>
          </a:bodyPr>
          <a:lstStyle/>
          <a:p>
            <a:r>
              <a:rPr lang="en-US" dirty="0"/>
              <a:t>Good governance has 8 major characteristics.‘It is participatory, consensus-</a:t>
            </a:r>
          </a:p>
          <a:p>
            <a:pPr marL="0" indent="0">
              <a:buNone/>
            </a:pPr>
            <a:r>
              <a:rPr lang="en-US" dirty="0"/>
              <a:t>oriented, accountable, transparent, responsive, effective and efficient,</a:t>
            </a:r>
          </a:p>
          <a:p>
            <a:pPr marL="0" indent="0">
              <a:buNone/>
            </a:pPr>
            <a:r>
              <a:rPr lang="en-US" dirty="0"/>
              <a:t>equitable and inclusive and follows the rule of law.</a:t>
            </a:r>
          </a:p>
          <a:p>
            <a:r>
              <a:rPr lang="en-US" dirty="0"/>
              <a:t>It assures that corruption is minimized, the views of minorities are taken into</a:t>
            </a:r>
          </a:p>
          <a:p>
            <a:pPr marL="0" indent="0">
              <a:buNone/>
            </a:pPr>
            <a:r>
              <a:rPr lang="en-US" dirty="0"/>
              <a:t>account and that the voices of the most vulnerable in society are heard </a:t>
            </a:r>
            <a:r>
              <a:rPr lang="en-US" dirty="0" smtClean="0"/>
              <a:t>in </a:t>
            </a:r>
          </a:p>
          <a:p>
            <a:pPr marL="0" indent="0">
              <a:buNone/>
            </a:pPr>
            <a:r>
              <a:rPr lang="en-US" dirty="0"/>
              <a:t>d</a:t>
            </a:r>
            <a:r>
              <a:rPr lang="en-US" dirty="0" smtClean="0"/>
              <a:t>ecision making.</a:t>
            </a:r>
            <a:endParaRPr lang="en-US" dirty="0"/>
          </a:p>
          <a:p>
            <a:r>
              <a:rPr lang="en-US" dirty="0"/>
              <a:t>It is also responsive to the present and future needs of society.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619" y="3679894"/>
            <a:ext cx="5560458" cy="3253057"/>
          </a:xfrm>
          <a:prstGeom prst="rect">
            <a:avLst/>
          </a:prstGeom>
        </p:spPr>
      </p:pic>
    </p:spTree>
    <p:extLst>
      <p:ext uri="{BB962C8B-B14F-4D97-AF65-F5344CB8AC3E}">
        <p14:creationId xmlns:p14="http://schemas.microsoft.com/office/powerpoint/2010/main" val="4201299783"/>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FOUR PILLARS OF GOOD GOVERNANCE</a:t>
            </a:r>
            <a:endParaRPr lang="en-US" u="sng" dirty="0"/>
          </a:p>
        </p:txBody>
      </p:sp>
      <p:sp>
        <p:nvSpPr>
          <p:cNvPr id="3" name="Content Placeholder 2"/>
          <p:cNvSpPr>
            <a:spLocks noGrp="1"/>
          </p:cNvSpPr>
          <p:nvPr>
            <p:ph idx="1"/>
          </p:nvPr>
        </p:nvSpPr>
        <p:spPr/>
        <p:txBody>
          <a:bodyPr/>
          <a:lstStyle/>
          <a:p>
            <a:r>
              <a:rPr lang="en-US" dirty="0">
                <a:solidFill>
                  <a:srgbClr val="1A1FE4"/>
                </a:solidFill>
              </a:rPr>
              <a:t>FOUR PILLARS OF GOOD GOVERNANCE: The 4 pillars on which the edifice of good governance rests in essence are: </a:t>
            </a:r>
          </a:p>
          <a:p>
            <a:r>
              <a:rPr lang="en-US" dirty="0" smtClean="0">
                <a:solidFill>
                  <a:srgbClr val="1A1FE4"/>
                </a:solidFill>
              </a:rPr>
              <a:t> </a:t>
            </a:r>
            <a:r>
              <a:rPr lang="en-US" dirty="0">
                <a:solidFill>
                  <a:srgbClr val="1A1FE4"/>
                </a:solidFill>
              </a:rPr>
              <a:t>Ethos (of service to the citizen), </a:t>
            </a:r>
          </a:p>
          <a:p>
            <a:r>
              <a:rPr lang="en-US" dirty="0" smtClean="0">
                <a:solidFill>
                  <a:srgbClr val="1A1FE4"/>
                </a:solidFill>
              </a:rPr>
              <a:t> </a:t>
            </a:r>
            <a:r>
              <a:rPr lang="en-US" dirty="0">
                <a:solidFill>
                  <a:srgbClr val="1A1FE4"/>
                </a:solidFill>
              </a:rPr>
              <a:t>Ethic (honesty, integrity and transparency), </a:t>
            </a:r>
          </a:p>
          <a:p>
            <a:r>
              <a:rPr lang="en-US" dirty="0" smtClean="0">
                <a:solidFill>
                  <a:srgbClr val="1A1FE4"/>
                </a:solidFill>
              </a:rPr>
              <a:t> </a:t>
            </a:r>
            <a:r>
              <a:rPr lang="en-US" dirty="0">
                <a:solidFill>
                  <a:srgbClr val="1A1FE4"/>
                </a:solidFill>
              </a:rPr>
              <a:t>Equity (treating all citizens alike with empathy for the weaker sections) and </a:t>
            </a:r>
          </a:p>
          <a:p>
            <a:r>
              <a:rPr lang="en-US" dirty="0" smtClean="0">
                <a:solidFill>
                  <a:srgbClr val="1A1FE4"/>
                </a:solidFill>
              </a:rPr>
              <a:t>Efficiency </a:t>
            </a:r>
            <a:r>
              <a:rPr lang="en-US" dirty="0">
                <a:solidFill>
                  <a:srgbClr val="1A1FE4"/>
                </a:solidFill>
              </a:rPr>
              <a:t>(speedy and effective delivery of service without harassment and using ICT increasingly).</a:t>
            </a:r>
          </a:p>
        </p:txBody>
      </p:sp>
    </p:spTree>
    <p:extLst>
      <p:ext uri="{BB962C8B-B14F-4D97-AF65-F5344CB8AC3E}">
        <p14:creationId xmlns:p14="http://schemas.microsoft.com/office/powerpoint/2010/main" val="3770509211"/>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AGENDA FOR GOOD GOVERNANCE</a:t>
            </a:r>
            <a:endParaRPr lang="en-US" u="sng" dirty="0"/>
          </a:p>
        </p:txBody>
      </p:sp>
      <p:sp>
        <p:nvSpPr>
          <p:cNvPr id="3" name="Content Placeholder 2"/>
          <p:cNvSpPr>
            <a:spLocks noGrp="1"/>
          </p:cNvSpPr>
          <p:nvPr>
            <p:ph idx="1"/>
          </p:nvPr>
        </p:nvSpPr>
        <p:spPr>
          <a:xfrm>
            <a:off x="677334" y="1615440"/>
            <a:ext cx="8596668" cy="4897119"/>
          </a:xfrm>
        </p:spPr>
        <p:txBody>
          <a:bodyPr>
            <a:normAutofit fontScale="92500" lnSpcReduction="10000"/>
          </a:bodyPr>
          <a:lstStyle/>
          <a:p>
            <a:r>
              <a:rPr lang="en-US" dirty="0" smtClean="0"/>
              <a:t> </a:t>
            </a:r>
            <a:r>
              <a:rPr lang="en-US" dirty="0" smtClean="0">
                <a:solidFill>
                  <a:srgbClr val="1A1FE4"/>
                </a:solidFill>
              </a:rPr>
              <a:t>Enhancing </a:t>
            </a:r>
            <a:r>
              <a:rPr lang="en-US" dirty="0">
                <a:solidFill>
                  <a:srgbClr val="1A1FE4"/>
                </a:solidFill>
              </a:rPr>
              <a:t>effective and efficient administrations </a:t>
            </a:r>
          </a:p>
          <a:p>
            <a:r>
              <a:rPr lang="en-US" dirty="0" smtClean="0">
                <a:solidFill>
                  <a:srgbClr val="1A1FE4"/>
                </a:solidFill>
              </a:rPr>
              <a:t> </a:t>
            </a:r>
            <a:r>
              <a:rPr lang="en-US" dirty="0">
                <a:solidFill>
                  <a:srgbClr val="1A1FE4"/>
                </a:solidFill>
              </a:rPr>
              <a:t>Improving quality of life of </a:t>
            </a:r>
            <a:r>
              <a:rPr lang="en-US" dirty="0" smtClean="0">
                <a:solidFill>
                  <a:srgbClr val="1A1FE4"/>
                </a:solidFill>
              </a:rPr>
              <a:t>citizens</a:t>
            </a:r>
            <a:endParaRPr lang="en-US" dirty="0">
              <a:solidFill>
                <a:srgbClr val="1A1FE4"/>
              </a:solidFill>
            </a:endParaRPr>
          </a:p>
          <a:p>
            <a:r>
              <a:rPr lang="en-US" dirty="0" smtClean="0">
                <a:solidFill>
                  <a:srgbClr val="1A1FE4"/>
                </a:solidFill>
              </a:rPr>
              <a:t> </a:t>
            </a:r>
            <a:r>
              <a:rPr lang="en-US" dirty="0">
                <a:solidFill>
                  <a:srgbClr val="1A1FE4"/>
                </a:solidFill>
              </a:rPr>
              <a:t>Establishing legitimacy and credibility of </a:t>
            </a:r>
            <a:r>
              <a:rPr lang="en-US" dirty="0" smtClean="0">
                <a:solidFill>
                  <a:srgbClr val="1A1FE4"/>
                </a:solidFill>
              </a:rPr>
              <a:t>institutions</a:t>
            </a:r>
            <a:endParaRPr lang="en-US" dirty="0">
              <a:solidFill>
                <a:srgbClr val="1A1FE4"/>
              </a:solidFill>
            </a:endParaRPr>
          </a:p>
          <a:p>
            <a:r>
              <a:rPr lang="en-US" dirty="0" smtClean="0">
                <a:solidFill>
                  <a:srgbClr val="1A1FE4"/>
                </a:solidFill>
              </a:rPr>
              <a:t> </a:t>
            </a:r>
            <a:r>
              <a:rPr lang="en-US" dirty="0">
                <a:solidFill>
                  <a:srgbClr val="1A1FE4"/>
                </a:solidFill>
              </a:rPr>
              <a:t>Making administrations responsive, citizen-friendly and </a:t>
            </a:r>
            <a:r>
              <a:rPr lang="en-US" dirty="0" smtClean="0">
                <a:solidFill>
                  <a:srgbClr val="1A1FE4"/>
                </a:solidFill>
              </a:rPr>
              <a:t>citizen-caring</a:t>
            </a:r>
            <a:endParaRPr lang="en-US" dirty="0">
              <a:solidFill>
                <a:srgbClr val="1A1FE4"/>
              </a:solidFill>
            </a:endParaRPr>
          </a:p>
          <a:p>
            <a:r>
              <a:rPr lang="en-US" dirty="0" smtClean="0">
                <a:solidFill>
                  <a:srgbClr val="1A1FE4"/>
                </a:solidFill>
              </a:rPr>
              <a:t> </a:t>
            </a:r>
            <a:r>
              <a:rPr lang="en-US" dirty="0">
                <a:solidFill>
                  <a:srgbClr val="1A1FE4"/>
                </a:solidFill>
              </a:rPr>
              <a:t>Ensuring </a:t>
            </a:r>
            <a:r>
              <a:rPr lang="en-US" dirty="0" smtClean="0">
                <a:solidFill>
                  <a:srgbClr val="1A1FE4"/>
                </a:solidFill>
              </a:rPr>
              <a:t>accountability</a:t>
            </a:r>
            <a:endParaRPr lang="en-US" dirty="0">
              <a:solidFill>
                <a:srgbClr val="1A1FE4"/>
              </a:solidFill>
            </a:endParaRPr>
          </a:p>
          <a:p>
            <a:r>
              <a:rPr lang="en-US" dirty="0">
                <a:solidFill>
                  <a:srgbClr val="1A1FE4"/>
                </a:solidFill>
              </a:rPr>
              <a:t> </a:t>
            </a:r>
            <a:r>
              <a:rPr lang="en-US" dirty="0" smtClean="0">
                <a:solidFill>
                  <a:srgbClr val="1A1FE4"/>
                </a:solidFill>
              </a:rPr>
              <a:t>Securing </a:t>
            </a:r>
            <a:r>
              <a:rPr lang="en-US" dirty="0">
                <a:solidFill>
                  <a:srgbClr val="1A1FE4"/>
                </a:solidFill>
              </a:rPr>
              <a:t>freedom of information and </a:t>
            </a:r>
            <a:r>
              <a:rPr lang="en-US" dirty="0" smtClean="0">
                <a:solidFill>
                  <a:srgbClr val="1A1FE4"/>
                </a:solidFill>
              </a:rPr>
              <a:t>expressions</a:t>
            </a:r>
            <a:endParaRPr lang="en-US" dirty="0">
              <a:solidFill>
                <a:srgbClr val="1A1FE4"/>
              </a:solidFill>
            </a:endParaRPr>
          </a:p>
          <a:p>
            <a:r>
              <a:rPr lang="en-US" dirty="0" smtClean="0">
                <a:solidFill>
                  <a:srgbClr val="1A1FE4"/>
                </a:solidFill>
              </a:rPr>
              <a:t> </a:t>
            </a:r>
            <a:r>
              <a:rPr lang="en-US" dirty="0">
                <a:solidFill>
                  <a:srgbClr val="1A1FE4"/>
                </a:solidFill>
              </a:rPr>
              <a:t>Reducing cost of </a:t>
            </a:r>
            <a:r>
              <a:rPr lang="en-US" dirty="0" smtClean="0">
                <a:solidFill>
                  <a:srgbClr val="1A1FE4"/>
                </a:solidFill>
              </a:rPr>
              <a:t>governance</a:t>
            </a:r>
            <a:endParaRPr lang="en-US" dirty="0">
              <a:solidFill>
                <a:srgbClr val="1A1FE4"/>
              </a:solidFill>
            </a:endParaRPr>
          </a:p>
          <a:p>
            <a:r>
              <a:rPr lang="en-US" dirty="0" smtClean="0">
                <a:solidFill>
                  <a:srgbClr val="1A1FE4"/>
                </a:solidFill>
              </a:rPr>
              <a:t> </a:t>
            </a:r>
            <a:r>
              <a:rPr lang="en-US" dirty="0">
                <a:solidFill>
                  <a:srgbClr val="1A1FE4"/>
                </a:solidFill>
              </a:rPr>
              <a:t>Making every department </a:t>
            </a:r>
            <a:r>
              <a:rPr lang="en-US" dirty="0" smtClean="0">
                <a:solidFill>
                  <a:srgbClr val="1A1FE4"/>
                </a:solidFill>
              </a:rPr>
              <a:t>result-oriented</a:t>
            </a:r>
            <a:endParaRPr lang="en-US" dirty="0">
              <a:solidFill>
                <a:srgbClr val="1A1FE4"/>
              </a:solidFill>
            </a:endParaRPr>
          </a:p>
          <a:p>
            <a:r>
              <a:rPr lang="en-US" dirty="0" smtClean="0">
                <a:solidFill>
                  <a:srgbClr val="1A1FE4"/>
                </a:solidFill>
              </a:rPr>
              <a:t> </a:t>
            </a:r>
            <a:r>
              <a:rPr lang="en-US" dirty="0">
                <a:solidFill>
                  <a:srgbClr val="1A1FE4"/>
                </a:solidFill>
              </a:rPr>
              <a:t>Improving quality of public </a:t>
            </a:r>
            <a:r>
              <a:rPr lang="en-US" dirty="0" smtClean="0">
                <a:solidFill>
                  <a:srgbClr val="1A1FE4"/>
                </a:solidFill>
              </a:rPr>
              <a:t>services</a:t>
            </a:r>
            <a:endParaRPr lang="en-US" dirty="0">
              <a:solidFill>
                <a:srgbClr val="1A1FE4"/>
              </a:solidFill>
            </a:endParaRPr>
          </a:p>
          <a:p>
            <a:r>
              <a:rPr lang="en-US" dirty="0" smtClean="0">
                <a:solidFill>
                  <a:srgbClr val="1A1FE4"/>
                </a:solidFill>
              </a:rPr>
              <a:t> </a:t>
            </a:r>
            <a:r>
              <a:rPr lang="en-US" dirty="0">
                <a:solidFill>
                  <a:srgbClr val="1A1FE4"/>
                </a:solidFill>
              </a:rPr>
              <a:t>Improving productivity of </a:t>
            </a:r>
            <a:r>
              <a:rPr lang="en-US" dirty="0" smtClean="0">
                <a:solidFill>
                  <a:srgbClr val="1A1FE4"/>
                </a:solidFill>
              </a:rPr>
              <a:t>employees</a:t>
            </a:r>
            <a:endParaRPr lang="en-US" dirty="0">
              <a:solidFill>
                <a:srgbClr val="1A1FE4"/>
              </a:solidFill>
            </a:endParaRPr>
          </a:p>
          <a:p>
            <a:r>
              <a:rPr lang="en-US" dirty="0" smtClean="0">
                <a:solidFill>
                  <a:srgbClr val="1A1FE4"/>
                </a:solidFill>
              </a:rPr>
              <a:t> </a:t>
            </a:r>
            <a:r>
              <a:rPr lang="en-US" dirty="0">
                <a:solidFill>
                  <a:srgbClr val="1A1FE4"/>
                </a:solidFill>
              </a:rPr>
              <a:t>Eradications of corruption to re-establish credibility of </a:t>
            </a:r>
            <a:r>
              <a:rPr lang="en-US" dirty="0" smtClean="0">
                <a:solidFill>
                  <a:srgbClr val="1A1FE4"/>
                </a:solidFill>
              </a:rPr>
              <a:t>government</a:t>
            </a:r>
            <a:endParaRPr lang="en-US" dirty="0">
              <a:solidFill>
                <a:srgbClr val="1A1FE4"/>
              </a:solidFill>
            </a:endParaRPr>
          </a:p>
          <a:p>
            <a:r>
              <a:rPr lang="en-US" dirty="0" smtClean="0">
                <a:solidFill>
                  <a:srgbClr val="1A1FE4"/>
                </a:solidFill>
              </a:rPr>
              <a:t> </a:t>
            </a:r>
            <a:r>
              <a:rPr lang="en-US" dirty="0">
                <a:solidFill>
                  <a:srgbClr val="1A1FE4"/>
                </a:solidFill>
              </a:rPr>
              <a:t>Removal of arbitrariness in exercise of </a:t>
            </a:r>
            <a:r>
              <a:rPr lang="en-US" dirty="0" smtClean="0">
                <a:solidFill>
                  <a:srgbClr val="1A1FE4"/>
                </a:solidFill>
              </a:rPr>
              <a:t>authority</a:t>
            </a:r>
            <a:endParaRPr lang="en-US" dirty="0">
              <a:solidFill>
                <a:srgbClr val="1A1FE4"/>
              </a:solidFill>
            </a:endParaRPr>
          </a:p>
          <a:p>
            <a:r>
              <a:rPr lang="en-US" dirty="0" smtClean="0">
                <a:solidFill>
                  <a:srgbClr val="1A1FE4"/>
                </a:solidFill>
              </a:rPr>
              <a:t> </a:t>
            </a:r>
            <a:r>
              <a:rPr lang="en-US" dirty="0">
                <a:solidFill>
                  <a:srgbClr val="1A1FE4"/>
                </a:solidFill>
              </a:rPr>
              <a:t>Use of IT base services to de-mystify procedures and improve the citizen-government interface.</a:t>
            </a:r>
          </a:p>
        </p:txBody>
      </p:sp>
    </p:spTree>
    <p:extLst>
      <p:ext uri="{BB962C8B-B14F-4D97-AF65-F5344CB8AC3E}">
        <p14:creationId xmlns:p14="http://schemas.microsoft.com/office/powerpoint/2010/main" val="1402373267"/>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214" y="152400"/>
            <a:ext cx="8596668" cy="1320800"/>
          </a:xfrm>
        </p:spPr>
        <p:txBody>
          <a:bodyPr>
            <a:normAutofit/>
          </a:bodyPr>
          <a:lstStyle/>
          <a:p>
            <a:r>
              <a:rPr lang="en-US" dirty="0" smtClean="0"/>
              <a:t>ROLES FOR JUDICIARY TOWARDS GOOD GOVERNANCE</a:t>
            </a:r>
            <a:endParaRPr lang="en-US" dirty="0"/>
          </a:p>
        </p:txBody>
      </p:sp>
      <p:sp>
        <p:nvSpPr>
          <p:cNvPr id="3" name="Content Placeholder 2"/>
          <p:cNvSpPr>
            <a:spLocks noGrp="1"/>
          </p:cNvSpPr>
          <p:nvPr>
            <p:ph idx="1"/>
          </p:nvPr>
        </p:nvSpPr>
        <p:spPr>
          <a:xfrm>
            <a:off x="453814" y="1229360"/>
            <a:ext cx="8596668" cy="5486400"/>
          </a:xfrm>
        </p:spPr>
        <p:txBody>
          <a:bodyPr>
            <a:normAutofit fontScale="92500" lnSpcReduction="10000"/>
          </a:bodyPr>
          <a:lstStyle/>
          <a:p>
            <a:r>
              <a:rPr lang="en-US" dirty="0">
                <a:solidFill>
                  <a:srgbClr val="1A1FE4"/>
                </a:solidFill>
              </a:rPr>
              <a:t>The judiciary in India has the power of judicial review and is the ultimate interpreter of the Constitution. The power of judicial review enables the judiciary to declare a law unconstitutional if it is found to be in violation of the Constitution. This power ensures that the Constitution is protected and upheld by the judiciary</a:t>
            </a:r>
            <a:r>
              <a:rPr lang="en-US" dirty="0" smtClean="0">
                <a:solidFill>
                  <a:srgbClr val="1A1FE4"/>
                </a:solidFill>
              </a:rPr>
              <a:t>.</a:t>
            </a:r>
          </a:p>
          <a:p>
            <a:r>
              <a:rPr lang="en-US" dirty="0" smtClean="0">
                <a:solidFill>
                  <a:srgbClr val="1A1FE4"/>
                </a:solidFill>
              </a:rPr>
              <a:t>The </a:t>
            </a:r>
            <a:r>
              <a:rPr lang="en-US" dirty="0">
                <a:solidFill>
                  <a:srgbClr val="1A1FE4"/>
                </a:solidFill>
              </a:rPr>
              <a:t>judiciary has interpreted the Constitution to ensure that the provisions of the Constitution are implemented </a:t>
            </a:r>
            <a:r>
              <a:rPr lang="en-US" dirty="0" smtClean="0">
                <a:solidFill>
                  <a:srgbClr val="1A1FE4"/>
                </a:solidFill>
              </a:rPr>
              <a:t>effectively.</a:t>
            </a:r>
          </a:p>
          <a:p>
            <a:r>
              <a:rPr lang="en-US" u="sng" dirty="0">
                <a:solidFill>
                  <a:srgbClr val="00B050"/>
                </a:solidFill>
              </a:rPr>
              <a:t>J</a:t>
            </a:r>
            <a:r>
              <a:rPr lang="en-US" u="sng" dirty="0" smtClean="0">
                <a:solidFill>
                  <a:srgbClr val="00B050"/>
                </a:solidFill>
              </a:rPr>
              <a:t>udicial</a:t>
            </a:r>
            <a:r>
              <a:rPr lang="en-US" dirty="0" smtClean="0">
                <a:solidFill>
                  <a:srgbClr val="00B050"/>
                </a:solidFill>
              </a:rPr>
              <a:t> </a:t>
            </a:r>
            <a:r>
              <a:rPr lang="en-US" u="sng" dirty="0">
                <a:solidFill>
                  <a:srgbClr val="00B050"/>
                </a:solidFill>
              </a:rPr>
              <a:t>Review</a:t>
            </a:r>
            <a:r>
              <a:rPr lang="en-US" dirty="0">
                <a:solidFill>
                  <a:srgbClr val="00B050"/>
                </a:solidFill>
              </a:rPr>
              <a:t>:</a:t>
            </a:r>
            <a:r>
              <a:rPr lang="en-US" dirty="0">
                <a:solidFill>
                  <a:srgbClr val="1A1FE4"/>
                </a:solidFill>
              </a:rPr>
              <a:t> One of the most important roles of the judiciary in shaping and interpreting the Constitution of India is through the power of judicial </a:t>
            </a:r>
            <a:r>
              <a:rPr lang="en-US" dirty="0" smtClean="0">
                <a:solidFill>
                  <a:srgbClr val="1A1FE4"/>
                </a:solidFill>
              </a:rPr>
              <a:t>review.</a:t>
            </a:r>
          </a:p>
          <a:p>
            <a:pPr marL="0" indent="0">
              <a:buNone/>
            </a:pPr>
            <a:r>
              <a:rPr lang="en-US" dirty="0" smtClean="0">
                <a:solidFill>
                  <a:srgbClr val="1A1FE4"/>
                </a:solidFill>
              </a:rPr>
              <a:t>The </a:t>
            </a:r>
            <a:r>
              <a:rPr lang="en-US" dirty="0">
                <a:solidFill>
                  <a:srgbClr val="1A1FE4"/>
                </a:solidFill>
              </a:rPr>
              <a:t>judiciary has the power to review any law or executive action that it considers to be in violation of the provisions of the Constitution. This power is exercised through the process of judicial review, which is the power of the judiciary to declare a law or executive action </a:t>
            </a:r>
            <a:r>
              <a:rPr lang="en-US" dirty="0" smtClean="0">
                <a:solidFill>
                  <a:srgbClr val="1A1FE4"/>
                </a:solidFill>
              </a:rPr>
              <a:t>unconstitutional.</a:t>
            </a:r>
          </a:p>
          <a:p>
            <a:pPr marL="0" indent="0">
              <a:buNone/>
            </a:pPr>
            <a:r>
              <a:rPr lang="en-US" dirty="0">
                <a:solidFill>
                  <a:srgbClr val="1A1FE4"/>
                </a:solidFill>
              </a:rPr>
              <a:t>T</a:t>
            </a:r>
            <a:r>
              <a:rPr lang="en-US" dirty="0" smtClean="0">
                <a:solidFill>
                  <a:srgbClr val="1A1FE4"/>
                </a:solidFill>
              </a:rPr>
              <a:t>his </a:t>
            </a:r>
            <a:r>
              <a:rPr lang="en-US" dirty="0">
                <a:solidFill>
                  <a:srgbClr val="1A1FE4"/>
                </a:solidFill>
              </a:rPr>
              <a:t>power of judicial review has been instrumental in shaping the Constitution of India and ensuring that the provisions of the Constitution are implemented </a:t>
            </a:r>
            <a:r>
              <a:rPr lang="en-US" dirty="0" smtClean="0">
                <a:solidFill>
                  <a:srgbClr val="1A1FE4"/>
                </a:solidFill>
              </a:rPr>
              <a:t>effectively.</a:t>
            </a:r>
          </a:p>
          <a:p>
            <a:r>
              <a:rPr lang="en-US" u="sng" dirty="0">
                <a:solidFill>
                  <a:srgbClr val="00B050"/>
                </a:solidFill>
              </a:rPr>
              <a:t>J</a:t>
            </a:r>
            <a:r>
              <a:rPr lang="en-US" u="sng" dirty="0" smtClean="0">
                <a:solidFill>
                  <a:srgbClr val="00B050"/>
                </a:solidFill>
              </a:rPr>
              <a:t>udicial</a:t>
            </a:r>
            <a:r>
              <a:rPr lang="en-US" dirty="0" smtClean="0">
                <a:solidFill>
                  <a:srgbClr val="00B050"/>
                </a:solidFill>
              </a:rPr>
              <a:t> </a:t>
            </a:r>
            <a:r>
              <a:rPr lang="en-US" u="sng" dirty="0">
                <a:solidFill>
                  <a:srgbClr val="00B050"/>
                </a:solidFill>
              </a:rPr>
              <a:t>Activism</a:t>
            </a:r>
            <a:r>
              <a:rPr lang="en-US" dirty="0">
                <a:solidFill>
                  <a:srgbClr val="00B050"/>
                </a:solidFill>
              </a:rPr>
              <a:t>: </a:t>
            </a:r>
            <a:r>
              <a:rPr lang="en-US" dirty="0">
                <a:solidFill>
                  <a:srgbClr val="1A1FE4"/>
                </a:solidFill>
              </a:rPr>
              <a:t>The Indian judiciary has been instrumental in shaping the Constitution through its activism.The judiciary has been proactive in interpreting the Constitution to ensure that the provisions of the Constitution are implemented effectively and to ensure that the rights and freedoms of citizens are </a:t>
            </a:r>
            <a:r>
              <a:rPr lang="en-US" dirty="0" smtClean="0">
                <a:solidFill>
                  <a:srgbClr val="1A1FE4"/>
                </a:solidFill>
              </a:rPr>
              <a:t>protected.</a:t>
            </a:r>
            <a:endParaRPr lang="en-US" dirty="0">
              <a:solidFill>
                <a:srgbClr val="1A1FE4"/>
              </a:solidFill>
            </a:endParaRPr>
          </a:p>
          <a:p>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1124722224"/>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PARLIAMENT IN GOOD GOVERNANCE</a:t>
            </a:r>
            <a:endParaRPr lang="en-US" dirty="0"/>
          </a:p>
        </p:txBody>
      </p:sp>
      <p:sp>
        <p:nvSpPr>
          <p:cNvPr id="3" name="Content Placeholder 2"/>
          <p:cNvSpPr>
            <a:spLocks noGrp="1"/>
          </p:cNvSpPr>
          <p:nvPr>
            <p:ph idx="1"/>
          </p:nvPr>
        </p:nvSpPr>
        <p:spPr/>
        <p:txBody>
          <a:bodyPr>
            <a:normAutofit/>
          </a:bodyPr>
          <a:lstStyle/>
          <a:p>
            <a:r>
              <a:rPr lang="en-US" dirty="0" smtClean="0">
                <a:solidFill>
                  <a:srgbClr val="1A1FE4"/>
                </a:solidFill>
              </a:rPr>
              <a:t>1.</a:t>
            </a:r>
            <a:r>
              <a:rPr lang="en-US" u="sng" dirty="0" smtClean="0">
                <a:solidFill>
                  <a:srgbClr val="00B050"/>
                </a:solidFill>
              </a:rPr>
              <a:t>Representation </a:t>
            </a:r>
            <a:r>
              <a:rPr lang="en-US" u="sng" dirty="0">
                <a:solidFill>
                  <a:srgbClr val="00B050"/>
                </a:solidFill>
              </a:rPr>
              <a:t>of the Public</a:t>
            </a:r>
            <a:r>
              <a:rPr lang="en-US" u="sng" dirty="0" smtClean="0">
                <a:solidFill>
                  <a:srgbClr val="00B050"/>
                </a:solidFill>
              </a:rPr>
              <a:t>:</a:t>
            </a:r>
            <a:r>
              <a:rPr lang="en-US" dirty="0" smtClean="0">
                <a:solidFill>
                  <a:srgbClr val="1A1FE4"/>
                </a:solidFill>
              </a:rPr>
              <a:t>  </a:t>
            </a:r>
            <a:r>
              <a:rPr lang="en-US" dirty="0">
                <a:solidFill>
                  <a:srgbClr val="1A1FE4"/>
                </a:solidFill>
              </a:rPr>
              <a:t>- Parliament serves as the primary institution where elected representatives voice the concerns, needs, and aspirations of the public.   - Members of parliament are elected to represent diverse segments of society, ensuring a broad and inclusive representation</a:t>
            </a:r>
            <a:r>
              <a:rPr lang="en-US" dirty="0" smtClean="0">
                <a:solidFill>
                  <a:srgbClr val="1A1FE4"/>
                </a:solidFill>
              </a:rPr>
              <a:t>.</a:t>
            </a:r>
          </a:p>
          <a:p>
            <a:r>
              <a:rPr lang="en-US" dirty="0" smtClean="0">
                <a:solidFill>
                  <a:srgbClr val="00B050"/>
                </a:solidFill>
              </a:rPr>
              <a:t>2.</a:t>
            </a:r>
            <a:r>
              <a:rPr lang="en-US" u="sng" dirty="0" smtClean="0">
                <a:solidFill>
                  <a:srgbClr val="00B050"/>
                </a:solidFill>
              </a:rPr>
              <a:t>Legislation </a:t>
            </a:r>
            <a:r>
              <a:rPr lang="en-US" u="sng" dirty="0">
                <a:solidFill>
                  <a:srgbClr val="00B050"/>
                </a:solidFill>
              </a:rPr>
              <a:t>and Policy Making</a:t>
            </a:r>
            <a:r>
              <a:rPr lang="en-US" u="sng" dirty="0" smtClean="0">
                <a:solidFill>
                  <a:srgbClr val="00B050"/>
                </a:solidFill>
              </a:rPr>
              <a:t>:</a:t>
            </a:r>
            <a:r>
              <a:rPr lang="en-US" u="sng" dirty="0" smtClean="0">
                <a:solidFill>
                  <a:srgbClr val="1A1FE4"/>
                </a:solidFill>
              </a:rPr>
              <a:t> </a:t>
            </a:r>
            <a:r>
              <a:rPr lang="en-US" dirty="0" smtClean="0">
                <a:solidFill>
                  <a:srgbClr val="1A1FE4"/>
                </a:solidFill>
              </a:rPr>
              <a:t> </a:t>
            </a:r>
            <a:r>
              <a:rPr lang="en-US" dirty="0">
                <a:solidFill>
                  <a:srgbClr val="1A1FE4"/>
                </a:solidFill>
              </a:rPr>
              <a:t>- Parliament is responsible for the formulation, amendment, and enactment of laws that govern the nation.   - It provides a platform for debate and discussion, allowing different perspectives to be considered before laws are </a:t>
            </a:r>
            <a:r>
              <a:rPr lang="en-US" dirty="0" smtClean="0">
                <a:solidFill>
                  <a:srgbClr val="1A1FE4"/>
                </a:solidFill>
              </a:rPr>
              <a:t>passed.</a:t>
            </a:r>
          </a:p>
          <a:p>
            <a:r>
              <a:rPr lang="en-US" dirty="0" smtClean="0">
                <a:solidFill>
                  <a:srgbClr val="00B050"/>
                </a:solidFill>
              </a:rPr>
              <a:t>3.Scrutiny </a:t>
            </a:r>
            <a:r>
              <a:rPr lang="en-US" dirty="0">
                <a:solidFill>
                  <a:srgbClr val="00B050"/>
                </a:solidFill>
              </a:rPr>
              <a:t>and Oversight</a:t>
            </a:r>
            <a:r>
              <a:rPr lang="en-US" dirty="0" smtClean="0">
                <a:solidFill>
                  <a:srgbClr val="00B050"/>
                </a:solidFill>
              </a:rPr>
              <a:t>:</a:t>
            </a:r>
            <a:r>
              <a:rPr lang="en-US" dirty="0" smtClean="0">
                <a:solidFill>
                  <a:srgbClr val="1A1FE4"/>
                </a:solidFill>
              </a:rPr>
              <a:t>  </a:t>
            </a:r>
            <a:r>
              <a:rPr lang="en-US" dirty="0">
                <a:solidFill>
                  <a:srgbClr val="1A1FE4"/>
                </a:solidFill>
              </a:rPr>
              <a:t>- Parliament holds the government accountable through various mechanisms such as question sessions, debates, and committees.   - Oversight ensures that the executive branch acts within the legal framework and is transparent in its </a:t>
            </a:r>
            <a:r>
              <a:rPr lang="en-US" dirty="0" smtClean="0">
                <a:solidFill>
                  <a:srgbClr val="1A1FE4"/>
                </a:solidFill>
              </a:rPr>
              <a:t>actions.</a:t>
            </a:r>
            <a:endParaRPr lang="en-US" dirty="0">
              <a:solidFill>
                <a:srgbClr val="1A1FE4"/>
              </a:solidFill>
            </a:endParaRPr>
          </a:p>
        </p:txBody>
      </p:sp>
    </p:spTree>
    <p:extLst>
      <p:ext uri="{BB962C8B-B14F-4D97-AF65-F5344CB8AC3E}">
        <p14:creationId xmlns:p14="http://schemas.microsoft.com/office/powerpoint/2010/main" val="3767188147"/>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909</TotalTime>
  <Words>2822</Words>
  <Application>Microsoft Office PowerPoint</Application>
  <PresentationFormat>Widescreen</PresentationFormat>
  <Paragraphs>156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Wingdings 3</vt:lpstr>
      <vt:lpstr>Facet</vt:lpstr>
      <vt:lpstr>THEME-VIKSIT BHARAT 2047</vt:lpstr>
      <vt:lpstr>Governance</vt:lpstr>
      <vt:lpstr>WHAT IS GOOD GOVERNANCE ?</vt:lpstr>
      <vt:lpstr>Need For Good Governance</vt:lpstr>
      <vt:lpstr>PRINCIPLES OF GOOD GOVERNANCE</vt:lpstr>
      <vt:lpstr>FOUR PILLARS OF GOOD GOVERNANCE</vt:lpstr>
      <vt:lpstr>AGENDA FOR GOOD GOVERNANCE</vt:lpstr>
      <vt:lpstr>ROLES FOR JUDICIARY TOWARDS GOOD GOVERNANCE</vt:lpstr>
      <vt:lpstr>ROLE OF PARLIAMENT IN GOOD GOVERNANCE</vt:lpstr>
      <vt:lpstr>Strategies for good governance</vt:lpstr>
      <vt:lpstr>STRATEGIES FOR GOOD GOVERNANCE</vt:lpstr>
      <vt:lpstr>CHALLENGES FOR GOOD GOVERNANACE IN INDIA</vt:lpstr>
      <vt:lpstr>CHALLENGES FOR GOOD GOVERNANACE IN INDIA</vt:lpstr>
      <vt:lpstr>CHALLENGES FOR GOOD GOVERNANACE IN INDIA</vt:lpstr>
      <vt:lpstr>CHALLENGES FOR GOOD GOVERNANACE IN INDIA</vt:lpstr>
      <vt:lpstr>CHALLENGES FOR GOOD GOVERNANACE IN INDIA</vt:lpstr>
      <vt:lpstr>Solutions To These Problems</vt:lpstr>
      <vt:lpstr>Solutions To These Problems</vt:lpstr>
      <vt:lpstr>Solutions To These Problems</vt:lpstr>
      <vt:lpstr>Solutions To These Problems</vt:lpstr>
      <vt:lpstr>Solutions To These Problems</vt:lpstr>
      <vt:lpstr>Solutions To These Problems</vt:lpstr>
      <vt:lpstr>Solutions To These Problems</vt:lpstr>
      <vt:lpstr>CONCLUSION</vt:lpstr>
      <vt:lpstr>CONCUSION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37</cp:revision>
  <dcterms:created xsi:type="dcterms:W3CDTF">2024-02-24T07:57:34Z</dcterms:created>
  <dcterms:modified xsi:type="dcterms:W3CDTF">2024-02-25T19:34:42Z</dcterms:modified>
</cp:coreProperties>
</file>