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verag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78cc740e9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78cc740e9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78cc740e9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78cc740e9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78cc740e9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78cc740e9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78cc740e9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78cc740e9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8cc740e9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78cc740e9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78cc740e9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78cc740e9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78cc740e9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78cc740e9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78cc740e9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78cc740e9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78cc740e9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78cc740e9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78cc740e9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78cc740e9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78cc740e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78cc740e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78cc740e9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78cc740e9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78cc740e9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78cc740e9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78cc740e9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78cc740e9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78cc740e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78cc740e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78cc740e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78cc740e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78cc740e9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78cc740e9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78cc740e9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78cc740e9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78cc740e9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78cc740e9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78cc740e9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78cc740e9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78cc740e9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78cc740e9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github.com/riyadatik/Sentiment-Analysis-on-Movie-Review-Data/blob/master/Data%20set.xls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34650" y="644475"/>
            <a:ext cx="8454300" cy="1673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Sentimental Analysis on Movie review data using Machine Learning Approach</a:t>
            </a:r>
            <a:endParaRPr/>
          </a:p>
        </p:txBody>
      </p:sp>
      <p:pic>
        <p:nvPicPr>
          <p:cNvPr id="60" name="Google Shape;60;p13"/>
          <p:cNvPicPr preferRelativeResize="0"/>
          <p:nvPr/>
        </p:nvPicPr>
        <p:blipFill>
          <a:blip r:embed="rId3">
            <a:alphaModFix/>
          </a:blip>
          <a:stretch>
            <a:fillRect/>
          </a:stretch>
        </p:blipFill>
        <p:spPr>
          <a:xfrm>
            <a:off x="2729525" y="2825675"/>
            <a:ext cx="3864557" cy="2064025"/>
          </a:xfrm>
          <a:prstGeom prst="rect">
            <a:avLst/>
          </a:prstGeom>
          <a:noFill/>
          <a:ln>
            <a:noFill/>
          </a:ln>
        </p:spPr>
      </p:pic>
      <p:sp>
        <p:nvSpPr>
          <p:cNvPr id="61" name="Google Shape;61;p13"/>
          <p:cNvSpPr txBox="1"/>
          <p:nvPr/>
        </p:nvSpPr>
        <p:spPr>
          <a:xfrm>
            <a:off x="7564800" y="4679875"/>
            <a:ext cx="157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 </a:t>
            </a:r>
            <a:r>
              <a:rPr lang="en">
                <a:solidFill>
                  <a:schemeClr val="lt2"/>
                </a:solidFill>
                <a:latin typeface="Average"/>
                <a:ea typeface="Average"/>
                <a:cs typeface="Average"/>
                <a:sym typeface="Average"/>
              </a:rPr>
              <a:t>Team Indium</a:t>
            </a:r>
            <a:endParaRPr>
              <a:solidFill>
                <a:schemeClr val="lt2"/>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Countvectorizer</a:t>
            </a:r>
            <a:endParaRPr/>
          </a:p>
        </p:txBody>
      </p:sp>
      <p:sp>
        <p:nvSpPr>
          <p:cNvPr id="117" name="Google Shape;117;p22"/>
          <p:cNvSpPr txBox="1"/>
          <p:nvPr>
            <p:ph idx="1" type="body"/>
          </p:nvPr>
        </p:nvSpPr>
        <p:spPr>
          <a:xfrm>
            <a:off x="311700" y="1152475"/>
            <a:ext cx="8520600" cy="209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Countvectorizer is used to transform given text into vector on the basis of frequency of each word that occurs in the entire text. </a:t>
            </a:r>
            <a:r>
              <a:rPr lang="en"/>
              <a:t>Countvectorizer works on the bag-of-words model. In bag-of-words model, a set of all different words in our corpus is created and each text document is assigned with a vector of the size of the set. Each vector has zero values for the words not occurring in that document and non-zero values, i.e, frequencies of the words occurring in that document. </a:t>
            </a:r>
            <a:endParaRPr/>
          </a:p>
        </p:txBody>
      </p:sp>
      <p:sp>
        <p:nvSpPr>
          <p:cNvPr id="118" name="Google Shape;118;p22"/>
          <p:cNvSpPr txBox="1"/>
          <p:nvPr/>
        </p:nvSpPr>
        <p:spPr>
          <a:xfrm>
            <a:off x="1528550" y="3614925"/>
            <a:ext cx="6179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accent3"/>
                </a:solidFill>
                <a:latin typeface="Average"/>
                <a:ea typeface="Average"/>
                <a:cs typeface="Average"/>
                <a:sym typeface="Average"/>
              </a:rPr>
              <a:t>Embedding(w) = 0 if w does not belong to d	</a:t>
            </a:r>
            <a:endParaRPr sz="1600">
              <a:solidFill>
                <a:schemeClr val="accent3"/>
              </a:solidFill>
              <a:latin typeface="Average"/>
              <a:ea typeface="Average"/>
              <a:cs typeface="Average"/>
              <a:sym typeface="Average"/>
            </a:endParaRPr>
          </a:p>
          <a:p>
            <a:pPr indent="0" lvl="0" marL="0" rtl="0" algn="ctr">
              <a:spcBef>
                <a:spcPts val="0"/>
              </a:spcBef>
              <a:spcAft>
                <a:spcPts val="0"/>
              </a:spcAft>
              <a:buNone/>
            </a:pPr>
            <a:r>
              <a:rPr lang="en" sz="1600">
                <a:solidFill>
                  <a:schemeClr val="accent3"/>
                </a:solidFill>
                <a:latin typeface="Average"/>
                <a:ea typeface="Average"/>
                <a:cs typeface="Average"/>
                <a:sym typeface="Average"/>
              </a:rPr>
              <a:t>	       = frequency(w) otherwise</a:t>
            </a:r>
            <a:endParaRPr sz="1600">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65500" y="16148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Different types of Classifiers</a:t>
            </a:r>
            <a:endParaRPr/>
          </a:p>
        </p:txBody>
      </p:sp>
      <p:sp>
        <p:nvSpPr>
          <p:cNvPr id="124" name="Google Shape;124;p23"/>
          <p:cNvSpPr txBox="1"/>
          <p:nvPr>
            <p:ph idx="2" type="body"/>
          </p:nvPr>
        </p:nvSpPr>
        <p:spPr>
          <a:xfrm>
            <a:off x="4939500" y="724200"/>
            <a:ext cx="38370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Classifiers are different types of algorithms that categorizes data into different classes. We implemented different types of </a:t>
            </a:r>
            <a:r>
              <a:rPr lang="en" sz="1600"/>
              <a:t>classifiers:</a:t>
            </a:r>
            <a:endParaRPr sz="1600"/>
          </a:p>
          <a:p>
            <a:pPr indent="-215900" lvl="0" marL="342900" rtl="0" algn="l">
              <a:spcBef>
                <a:spcPts val="1200"/>
              </a:spcBef>
              <a:spcAft>
                <a:spcPts val="0"/>
              </a:spcAft>
              <a:buSzPts val="1600"/>
              <a:buAutoNum type="arabicPeriod"/>
            </a:pPr>
            <a:r>
              <a:rPr lang="en" sz="1600"/>
              <a:t>Support vector machines(SVM)</a:t>
            </a:r>
            <a:endParaRPr sz="1600"/>
          </a:p>
          <a:p>
            <a:pPr indent="-215900" lvl="0" marL="342900" rtl="0" algn="l">
              <a:spcBef>
                <a:spcPts val="0"/>
              </a:spcBef>
              <a:spcAft>
                <a:spcPts val="0"/>
              </a:spcAft>
              <a:buSzPts val="1600"/>
              <a:buAutoNum type="arabicPeriod"/>
            </a:pPr>
            <a:r>
              <a:rPr lang="en" sz="1600"/>
              <a:t>Multinomial Naive Bayes</a:t>
            </a:r>
            <a:endParaRPr sz="1600"/>
          </a:p>
          <a:p>
            <a:pPr indent="-215900" lvl="0" marL="342900" rtl="0" algn="l">
              <a:spcBef>
                <a:spcPts val="0"/>
              </a:spcBef>
              <a:spcAft>
                <a:spcPts val="0"/>
              </a:spcAft>
              <a:buSzPts val="1600"/>
              <a:buAutoNum type="arabicPeriod"/>
            </a:pPr>
            <a:r>
              <a:rPr lang="en" sz="1600"/>
              <a:t>Bernoulli Naive Bayes</a:t>
            </a:r>
            <a:endParaRPr sz="1600"/>
          </a:p>
          <a:p>
            <a:pPr indent="-215900" lvl="0" marL="342900" rtl="0" algn="l">
              <a:spcBef>
                <a:spcPts val="0"/>
              </a:spcBef>
              <a:spcAft>
                <a:spcPts val="0"/>
              </a:spcAft>
              <a:buSzPts val="1600"/>
              <a:buAutoNum type="arabicPeriod"/>
            </a:pPr>
            <a:r>
              <a:rPr lang="en" sz="1600"/>
              <a:t>Decision tree</a:t>
            </a:r>
            <a:endParaRPr sz="1600"/>
          </a:p>
          <a:p>
            <a:pPr indent="-215900" lvl="0" marL="342900" rtl="0" algn="l">
              <a:spcBef>
                <a:spcPts val="0"/>
              </a:spcBef>
              <a:spcAft>
                <a:spcPts val="0"/>
              </a:spcAft>
              <a:buSzPts val="1600"/>
              <a:buAutoNum type="arabicPeriod"/>
            </a:pPr>
            <a:r>
              <a:rPr lang="en" sz="1600"/>
              <a:t>Maximum Entropy</a:t>
            </a:r>
            <a:endParaRPr sz="1600"/>
          </a:p>
          <a:p>
            <a:pPr indent="-215900" lvl="0" marL="342900" rtl="0" algn="l">
              <a:spcBef>
                <a:spcPts val="0"/>
              </a:spcBef>
              <a:spcAft>
                <a:spcPts val="0"/>
              </a:spcAft>
              <a:buSzPts val="1600"/>
              <a:buAutoNum type="arabicPeriod"/>
            </a:pPr>
            <a:r>
              <a:rPr lang="en" sz="1600"/>
              <a:t>Neural Network classifier</a:t>
            </a:r>
            <a:endParaRPr sz="1600"/>
          </a:p>
          <a:p>
            <a:pPr indent="-215900" lvl="0" marL="342900" rtl="0" algn="l">
              <a:spcBef>
                <a:spcPts val="0"/>
              </a:spcBef>
              <a:spcAft>
                <a:spcPts val="0"/>
              </a:spcAft>
              <a:buSzPts val="1600"/>
              <a:buAutoNum type="arabicPeriod"/>
            </a:pPr>
            <a:r>
              <a:rPr lang="en" sz="1600"/>
              <a:t>LSTM’s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 Vector Machines (SVM)</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Support vector machines (SVM) are supervised machine learning algorithm used for both classification and regression. The main goal of SVM is to find a k-1 dimensional hyperplane that distinctly classifies k dimensional </a:t>
            </a:r>
            <a:r>
              <a:rPr lang="en"/>
              <a:t>data points</a:t>
            </a:r>
            <a:r>
              <a:rPr lang="en"/>
              <a:t>. SVM work with both linear data and non-linear data. Many hyperplanes are possible that classify data into different classes but the hyperplane, whose margin is the largest is considered to be the best classifier as if gives more room for test error. </a:t>
            </a:r>
            <a:endParaRPr/>
          </a:p>
        </p:txBody>
      </p:sp>
      <p:pic>
        <p:nvPicPr>
          <p:cNvPr id="131" name="Google Shape;131;p24"/>
          <p:cNvPicPr preferRelativeResize="0"/>
          <p:nvPr/>
        </p:nvPicPr>
        <p:blipFill>
          <a:blip r:embed="rId3">
            <a:alphaModFix/>
          </a:blip>
          <a:stretch>
            <a:fillRect/>
          </a:stretch>
        </p:blipFill>
        <p:spPr>
          <a:xfrm>
            <a:off x="5497630" y="2962925"/>
            <a:ext cx="2691500" cy="2057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classifiers</a:t>
            </a:r>
            <a:endParaRPr/>
          </a:p>
        </p:txBody>
      </p:sp>
      <p:sp>
        <p:nvSpPr>
          <p:cNvPr id="137" name="Google Shape;137;p25"/>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Naive bayes classifier are a collection of classification algorithms based on Bayes’ theorem. It is not a single algorithm but a family of algorithms where all of them share a “Naive” principle, i.e., every pair of features being classified is independent of each other.</a:t>
            </a:r>
            <a:endParaRPr/>
          </a:p>
        </p:txBody>
      </p:sp>
      <p:sp>
        <p:nvSpPr>
          <p:cNvPr id="138" name="Google Shape;138;p25"/>
          <p:cNvSpPr txBox="1"/>
          <p:nvPr/>
        </p:nvSpPr>
        <p:spPr>
          <a:xfrm>
            <a:off x="572300" y="2484275"/>
            <a:ext cx="80556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Bayes Theorem : P(B/A) = P(A/B)*P(B)/P(A)</a:t>
            </a:r>
            <a:endParaRPr>
              <a:solidFill>
                <a:schemeClr val="accent3"/>
              </a:solidFill>
              <a:latin typeface="Average"/>
              <a:ea typeface="Average"/>
              <a:cs typeface="Average"/>
              <a:sym typeface="Average"/>
            </a:endParaRPr>
          </a:p>
          <a:p>
            <a:pPr indent="0" lvl="0" marL="0" rtl="0" algn="ctr">
              <a:spcBef>
                <a:spcPts val="0"/>
              </a:spcBef>
              <a:spcAft>
                <a:spcPts val="0"/>
              </a:spcAft>
              <a:buNone/>
            </a:pPr>
            <a:r>
              <a:rPr lang="en">
                <a:solidFill>
                  <a:schemeClr val="accent3"/>
                </a:solidFill>
                <a:latin typeface="Average"/>
                <a:ea typeface="Average"/>
                <a:cs typeface="Average"/>
                <a:sym typeface="Average"/>
              </a:rPr>
              <a:t>P(y/X) = P(X/y)*P(y)/P(X)</a:t>
            </a:r>
            <a:endParaRPr>
              <a:solidFill>
                <a:schemeClr val="accent3"/>
              </a:solidFill>
              <a:latin typeface="Average"/>
              <a:ea typeface="Average"/>
              <a:cs typeface="Average"/>
              <a:sym typeface="Average"/>
            </a:endParaRPr>
          </a:p>
          <a:p>
            <a:pPr indent="0" lvl="0" marL="0" rtl="0" algn="ctr">
              <a:spcBef>
                <a:spcPts val="0"/>
              </a:spcBef>
              <a:spcAft>
                <a:spcPts val="0"/>
              </a:spcAft>
              <a:buNone/>
            </a:pPr>
            <a:r>
              <a:rPr lang="en">
                <a:solidFill>
                  <a:schemeClr val="accent3"/>
                </a:solidFill>
                <a:latin typeface="Average"/>
                <a:ea typeface="Average"/>
                <a:cs typeface="Average"/>
                <a:sym typeface="Average"/>
              </a:rPr>
              <a:t>Suppose X = (x1, x2, …, xn), (X is input data and y is class to be detected)</a:t>
            </a:r>
            <a:endParaRPr>
              <a:solidFill>
                <a:schemeClr val="accent3"/>
              </a:solidFill>
              <a:latin typeface="Average"/>
              <a:ea typeface="Average"/>
              <a:cs typeface="Average"/>
              <a:sym typeface="Average"/>
            </a:endParaRPr>
          </a:p>
          <a:p>
            <a:pPr indent="0" lvl="0" marL="0" rtl="0" algn="ctr">
              <a:spcBef>
                <a:spcPts val="0"/>
              </a:spcBef>
              <a:spcAft>
                <a:spcPts val="0"/>
              </a:spcAft>
              <a:buNone/>
            </a:pPr>
            <a:r>
              <a:rPr lang="en">
                <a:solidFill>
                  <a:schemeClr val="accent3"/>
                </a:solidFill>
                <a:latin typeface="Average"/>
                <a:ea typeface="Average"/>
                <a:cs typeface="Average"/>
                <a:sym typeface="Average"/>
              </a:rPr>
              <a:t>P(y/X) ~ P(x1)*P(x2)...*P(xn)*P(y) </a:t>
            </a:r>
            <a:endParaRPr>
              <a:solidFill>
                <a:schemeClr val="accent3"/>
              </a:solidFill>
              <a:latin typeface="Average"/>
              <a:ea typeface="Average"/>
              <a:cs typeface="Average"/>
              <a:sym typeface="Average"/>
            </a:endParaRPr>
          </a:p>
          <a:p>
            <a:pPr indent="0" lvl="0" marL="0" rtl="0" algn="ctr">
              <a:spcBef>
                <a:spcPts val="0"/>
              </a:spcBef>
              <a:spcAft>
                <a:spcPts val="0"/>
              </a:spcAft>
              <a:buNone/>
            </a:pPr>
            <a:r>
              <a:rPr lang="en">
                <a:solidFill>
                  <a:schemeClr val="accent3"/>
                </a:solidFill>
                <a:latin typeface="Average"/>
                <a:ea typeface="Average"/>
                <a:cs typeface="Average"/>
                <a:sym typeface="Average"/>
              </a:rPr>
              <a:t>(As x1,x2..,xn are independent)</a:t>
            </a:r>
            <a:endParaRPr>
              <a:solidFill>
                <a:schemeClr val="accent3"/>
              </a:solidFill>
              <a:latin typeface="Average"/>
              <a:ea typeface="Average"/>
              <a:cs typeface="Average"/>
              <a:sym typeface="Average"/>
            </a:endParaRPr>
          </a:p>
        </p:txBody>
      </p:sp>
      <p:sp>
        <p:nvSpPr>
          <p:cNvPr id="139" name="Google Shape;139;p25"/>
          <p:cNvSpPr txBox="1"/>
          <p:nvPr/>
        </p:nvSpPr>
        <p:spPr>
          <a:xfrm>
            <a:off x="528850" y="3817775"/>
            <a:ext cx="809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Multinomial Naive Bayes assumes that each P(xn|y) follows a multinomial distribution. Bernoulli Naive Bayes is similar to Multinomial Naive Bayes, except that the predictors(y values) are boolean (True/False)</a:t>
            </a:r>
            <a:endParaRPr>
              <a:solidFill>
                <a:schemeClr val="accent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trees</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Decision Tree is a Supervised learning technique that can be used for both classification and Regression problems. </a:t>
            </a:r>
            <a:r>
              <a:rPr lang="en"/>
              <a:t>A decision tree </a:t>
            </a:r>
            <a:r>
              <a:rPr lang="en"/>
              <a:t>classifier</a:t>
            </a:r>
            <a:r>
              <a:rPr lang="en"/>
              <a:t> creates a classification model by building a decision tree. Each node in the tree specifies a test on an attribute, each branch descending from that node corresponds to one of the possible values for that attribute.</a:t>
            </a:r>
            <a:endParaRPr/>
          </a:p>
        </p:txBody>
      </p:sp>
      <p:pic>
        <p:nvPicPr>
          <p:cNvPr id="146" name="Google Shape;146;p26"/>
          <p:cNvPicPr preferRelativeResize="0"/>
          <p:nvPr/>
        </p:nvPicPr>
        <p:blipFill>
          <a:blip r:embed="rId3">
            <a:alphaModFix/>
          </a:blip>
          <a:stretch>
            <a:fillRect/>
          </a:stretch>
        </p:blipFill>
        <p:spPr>
          <a:xfrm>
            <a:off x="5378775" y="3154775"/>
            <a:ext cx="3557826" cy="1778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Maximum </a:t>
            </a:r>
            <a:r>
              <a:rPr lang="en"/>
              <a:t>entropy</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t>
            </a:r>
            <a:r>
              <a:rPr lang="en"/>
              <a:t>he Max Entropy classifier is a discriminative probabilistic classifier. Unlike the Naive Bayes classifier, the Max Entropy does not assume that the features are conditionally independent of each other. The MaxEnt is based on the Principle of Maximum Entropy according to which, the distribution with maximum entropy is the best choice.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65500" y="-2140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Neural networks</a:t>
            </a:r>
            <a:endParaRPr/>
          </a:p>
        </p:txBody>
      </p:sp>
      <p:sp>
        <p:nvSpPr>
          <p:cNvPr id="158" name="Google Shape;158;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1200"/>
              </a:spcAft>
              <a:buNone/>
            </a:pPr>
            <a:r>
              <a:rPr lang="en"/>
              <a:t>Neural networks are basically series of interconnected nodes passing information from input node to the output node. They work much like the neurons in the human brain. They can easily fit to non-linear data and can recognize hidden patterns in raw data. The neural network architecture we used in this project is given beside. We have also used LSTM’s as one of our classification model to compare results with other models.</a:t>
            </a:r>
            <a:endParaRPr/>
          </a:p>
        </p:txBody>
      </p:sp>
      <p:pic>
        <p:nvPicPr>
          <p:cNvPr id="159" name="Google Shape;159;p28"/>
          <p:cNvPicPr preferRelativeResize="0"/>
          <p:nvPr/>
        </p:nvPicPr>
        <p:blipFill>
          <a:blip r:embed="rId3">
            <a:alphaModFix/>
          </a:blip>
          <a:stretch>
            <a:fillRect/>
          </a:stretch>
        </p:blipFill>
        <p:spPr>
          <a:xfrm>
            <a:off x="458039" y="1564325"/>
            <a:ext cx="3660125" cy="3313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65" name="Google Shape;165;p29"/>
          <p:cNvSpPr txBox="1"/>
          <p:nvPr>
            <p:ph idx="1" type="body"/>
          </p:nvPr>
        </p:nvSpPr>
        <p:spPr>
          <a:xfrm>
            <a:off x="311700" y="923875"/>
            <a:ext cx="3933600" cy="394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graph shows the </a:t>
            </a:r>
            <a:r>
              <a:rPr lang="en" sz="1600"/>
              <a:t>comparison</a:t>
            </a:r>
            <a:r>
              <a:rPr lang="en" sz="1600"/>
              <a:t> of various classification models using F1 scores. Higher the F1 score, lower will be the false positives and false negatives. Every classifier is sensitive to parameter optimization. Small changes in their parameters can bring out large differences in the outputs we see. From this graph, we can generalize that SVM and Maximum entropy do better with TF-IDF embeddings, while Multinomial naive bayes and decision tree perform better with Countvectorizer. </a:t>
            </a:r>
            <a:endParaRPr sz="1600"/>
          </a:p>
        </p:txBody>
      </p:sp>
      <p:pic>
        <p:nvPicPr>
          <p:cNvPr id="166" name="Google Shape;166;p29"/>
          <p:cNvPicPr preferRelativeResize="0"/>
          <p:nvPr/>
        </p:nvPicPr>
        <p:blipFill>
          <a:blip r:embed="rId3">
            <a:alphaModFix/>
          </a:blip>
          <a:stretch>
            <a:fillRect/>
          </a:stretch>
        </p:blipFill>
        <p:spPr>
          <a:xfrm>
            <a:off x="4572000" y="1329475"/>
            <a:ext cx="4489900" cy="2937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As Countvectorizer  gives us a frequency of the words present in the document, most of the words will have less than 2 frequency or even 0. This shows that most part of the vector is sparse with non-zero numbers having large values compared to tf-idf values,  and hence it is not ideal for SVM and maximum entropy to use countvectorizer. While decision trees and multinomial naive bayes deal with probabilities, countvectorizer comes in handy as it has the actual count of the words in a document which will be helpful for calculating the probabilities.</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78" name="Google Shape;178;p31"/>
          <p:cNvSpPr txBox="1"/>
          <p:nvPr>
            <p:ph idx="1" type="body"/>
          </p:nvPr>
        </p:nvSpPr>
        <p:spPr>
          <a:xfrm>
            <a:off x="413150" y="1017725"/>
            <a:ext cx="4571100" cy="387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graphs beside show how different models perform for different embeddings. </a:t>
            </a:r>
            <a:endParaRPr/>
          </a:p>
        </p:txBody>
      </p:sp>
      <p:pic>
        <p:nvPicPr>
          <p:cNvPr id="179" name="Google Shape;179;p31"/>
          <p:cNvPicPr preferRelativeResize="0"/>
          <p:nvPr/>
        </p:nvPicPr>
        <p:blipFill>
          <a:blip r:embed="rId3">
            <a:alphaModFix/>
          </a:blip>
          <a:stretch>
            <a:fillRect/>
          </a:stretch>
        </p:blipFill>
        <p:spPr>
          <a:xfrm>
            <a:off x="5362750" y="2571749"/>
            <a:ext cx="3555068" cy="2432150"/>
          </a:xfrm>
          <a:prstGeom prst="rect">
            <a:avLst/>
          </a:prstGeom>
          <a:noFill/>
          <a:ln>
            <a:noFill/>
          </a:ln>
        </p:spPr>
      </p:pic>
      <p:pic>
        <p:nvPicPr>
          <p:cNvPr id="180" name="Google Shape;180;p31"/>
          <p:cNvPicPr preferRelativeResize="0"/>
          <p:nvPr/>
        </p:nvPicPr>
        <p:blipFill>
          <a:blip r:embed="rId4">
            <a:alphaModFix/>
          </a:blip>
          <a:stretch>
            <a:fillRect/>
          </a:stretch>
        </p:blipFill>
        <p:spPr>
          <a:xfrm>
            <a:off x="5338175" y="122769"/>
            <a:ext cx="3579649" cy="2448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3956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1200"/>
              </a:spcAft>
              <a:buNone/>
            </a:pPr>
            <a:r>
              <a:rPr lang="en"/>
              <a:t>Suppose we release a new product in the market and we want know what are the people’s reaction and how are they responding to that products so that in future releases, we can understand the sentiment of the people and implement the changes required. This situation arises in a lot of different markets and companies. Analysing the sentiments of people towards a particular product is not an easy task and requires a lot of work to be done under the hood to understand how people are reacting to that product. </a:t>
            </a:r>
            <a:endParaRPr/>
          </a:p>
        </p:txBody>
      </p:sp>
      <p:pic>
        <p:nvPicPr>
          <p:cNvPr id="68" name="Google Shape;68;p14"/>
          <p:cNvPicPr preferRelativeResize="0"/>
          <p:nvPr/>
        </p:nvPicPr>
        <p:blipFill>
          <a:blip r:embed="rId3">
            <a:alphaModFix/>
          </a:blip>
          <a:stretch>
            <a:fillRect/>
          </a:stretch>
        </p:blipFill>
        <p:spPr>
          <a:xfrm>
            <a:off x="406224" y="2793700"/>
            <a:ext cx="3869649" cy="1805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86" name="Google Shape;186;p32"/>
          <p:cNvSpPr txBox="1"/>
          <p:nvPr>
            <p:ph idx="1" type="body"/>
          </p:nvPr>
        </p:nvSpPr>
        <p:spPr>
          <a:xfrm>
            <a:off x="311700" y="1152475"/>
            <a:ext cx="483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LSTM show a significant </a:t>
            </a:r>
            <a:r>
              <a:rPr lang="en"/>
              <a:t>improvement</a:t>
            </a:r>
            <a:r>
              <a:rPr lang="en"/>
              <a:t> in the </a:t>
            </a:r>
            <a:r>
              <a:rPr lang="en"/>
              <a:t>performance</a:t>
            </a:r>
            <a:r>
              <a:rPr lang="en"/>
              <a:t> of the classification model. Due to their ability to remember the context of the data in efficient manner, They are better at generalization of the sentiments and hence get a good result.</a:t>
            </a:r>
            <a:endParaRPr/>
          </a:p>
        </p:txBody>
      </p:sp>
      <p:pic>
        <p:nvPicPr>
          <p:cNvPr id="187" name="Google Shape;187;p32"/>
          <p:cNvPicPr preferRelativeResize="0"/>
          <p:nvPr/>
        </p:nvPicPr>
        <p:blipFill>
          <a:blip r:embed="rId3">
            <a:alphaModFix/>
          </a:blip>
          <a:stretch>
            <a:fillRect/>
          </a:stretch>
        </p:blipFill>
        <p:spPr>
          <a:xfrm>
            <a:off x="5565213" y="1152475"/>
            <a:ext cx="3267075" cy="1924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results we got, we see that LSTMs perform the best but they are very complex and are computationally heavy. SVM performs better that the other machine learning algorithms. But, as we know we can always fine-tune the hyperparameters of different algorithms and improve their performance. Hence, A focused work of improving the classifiers and generalizing the results could be taken up and worked 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Indium</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Rajat Kataria</a:t>
            </a:r>
            <a:endParaRPr/>
          </a:p>
          <a:p>
            <a:pPr indent="-342900" lvl="0" marL="457200" rtl="0" algn="l">
              <a:spcBef>
                <a:spcPts val="0"/>
              </a:spcBef>
              <a:spcAft>
                <a:spcPts val="0"/>
              </a:spcAft>
              <a:buSzPts val="1800"/>
              <a:buAutoNum type="arabicPeriod"/>
            </a:pPr>
            <a:r>
              <a:rPr lang="en"/>
              <a:t>Meghasyam</a:t>
            </a:r>
            <a:endParaRPr/>
          </a:p>
          <a:p>
            <a:pPr indent="-342900" lvl="0" marL="457200" rtl="0" algn="l">
              <a:spcBef>
                <a:spcPts val="0"/>
              </a:spcBef>
              <a:spcAft>
                <a:spcPts val="0"/>
              </a:spcAft>
              <a:buSzPts val="1800"/>
              <a:buAutoNum type="arabicPeriod"/>
            </a:pPr>
            <a:r>
              <a:rPr lang="en"/>
              <a:t>Nitin Chandak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Sentimental Analysis</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Sentiment analysis examines how a text expresses emotion. It is a Natural Language Processing(NLP) method to understand the emotional tone behind the a body of text. It is used to determine whether the data is positive, negative or neutral. </a:t>
            </a:r>
            <a:r>
              <a:rPr lang="en"/>
              <a:t>Customer feedback, survey replies, and product evaluations are all common uses for it. Sentiment analysis may be useful in a variety of situations, like social media monitoring, reputation management, and customer service. The paper assigned to us focuses on categorising movie reviews into negative and positive sentiments using sentiment analysis.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Procedure</a:t>
            </a:r>
            <a:endParaRPr/>
          </a:p>
        </p:txBody>
      </p:sp>
      <p:pic>
        <p:nvPicPr>
          <p:cNvPr id="80" name="Google Shape;80;p16"/>
          <p:cNvPicPr preferRelativeResize="0"/>
          <p:nvPr/>
        </p:nvPicPr>
        <p:blipFill>
          <a:blip r:embed="rId3">
            <a:alphaModFix/>
          </a:blip>
          <a:stretch>
            <a:fillRect/>
          </a:stretch>
        </p:blipFill>
        <p:spPr>
          <a:xfrm>
            <a:off x="806250" y="1535800"/>
            <a:ext cx="7376674" cy="268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65500" y="15386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Preprocessing</a:t>
            </a:r>
            <a:r>
              <a:rPr lang="en"/>
              <a:t> dataset</a:t>
            </a:r>
            <a:endParaRPr/>
          </a:p>
        </p:txBody>
      </p:sp>
      <p:sp>
        <p:nvSpPr>
          <p:cNvPr id="86" name="Google Shape;86;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10000"/>
          </a:bodyPr>
          <a:lstStyle/>
          <a:p>
            <a:pPr indent="0" lvl="0" marL="0" rtl="0" algn="l">
              <a:spcBef>
                <a:spcPts val="0"/>
              </a:spcBef>
              <a:spcAft>
                <a:spcPts val="1200"/>
              </a:spcAft>
              <a:buNone/>
            </a:pPr>
            <a:r>
              <a:rPr lang="en"/>
              <a:t>The dataset contains 2000 movie reviews which are taken from the IMDb website. Out of the 2000 reviews, 1000 reviews are positive and the </a:t>
            </a:r>
            <a:r>
              <a:rPr lang="en"/>
              <a:t>remaining</a:t>
            </a:r>
            <a:r>
              <a:rPr lang="en"/>
              <a:t> are negative reviews (The dataset can be accessed through this </a:t>
            </a:r>
            <a:r>
              <a:rPr lang="en" u="sng">
                <a:solidFill>
                  <a:srgbClr val="3D4594"/>
                </a:solidFill>
                <a:hlinkClick r:id="rId3">
                  <a:extLst>
                    <a:ext uri="{A12FA001-AC4F-418D-AE19-62706E023703}">
                      <ahyp:hlinkClr val="tx"/>
                    </a:ext>
                  </a:extLst>
                </a:hlinkClick>
              </a:rPr>
              <a:t>Link</a:t>
            </a:r>
            <a:r>
              <a:rPr lang="en"/>
              <a:t>). The raw review data is of very little use until preprocessed with different preprocessing techniques. The review text contains a lot of noise, words which are </a:t>
            </a:r>
            <a:r>
              <a:rPr lang="en"/>
              <a:t>occurring</a:t>
            </a:r>
            <a:r>
              <a:rPr lang="en"/>
              <a:t> commonly in all reviews, punctuations, URLs, etc. All these text reviews have to be cleaned so that we get accurate results after training on the preprocessed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dataset</a:t>
            </a:r>
            <a:endParaRPr/>
          </a:p>
        </p:txBody>
      </p:sp>
      <p:sp>
        <p:nvSpPr>
          <p:cNvPr id="92" name="Google Shape;92;p18"/>
          <p:cNvSpPr txBox="1"/>
          <p:nvPr>
            <p:ph idx="1" type="body"/>
          </p:nvPr>
        </p:nvSpPr>
        <p:spPr>
          <a:xfrm>
            <a:off x="311700" y="1152475"/>
            <a:ext cx="8520600" cy="34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 There are various different preprocessing techniques available. We have used the following preprocessing techniques to reduce the noise in our dataset.</a:t>
            </a:r>
            <a:endParaRPr sz="1600"/>
          </a:p>
          <a:p>
            <a:pPr indent="-330200" lvl="0" marL="457200" rtl="0" algn="l">
              <a:spcBef>
                <a:spcPts val="1200"/>
              </a:spcBef>
              <a:spcAft>
                <a:spcPts val="0"/>
              </a:spcAft>
              <a:buSzPts val="1600"/>
              <a:buAutoNum type="arabicPeriod"/>
            </a:pPr>
            <a:r>
              <a:rPr lang="en" sz="1600"/>
              <a:t>Lowercasing the text : we have converted all the texts to lowercase so that our model does not show any difference between “Good” and “good”</a:t>
            </a:r>
            <a:endParaRPr sz="1600"/>
          </a:p>
          <a:p>
            <a:pPr indent="-330200" lvl="0" marL="457200" rtl="0" algn="l">
              <a:spcBef>
                <a:spcPts val="0"/>
              </a:spcBef>
              <a:spcAft>
                <a:spcPts val="0"/>
              </a:spcAft>
              <a:buSzPts val="1600"/>
              <a:buAutoNum type="arabicPeriod"/>
            </a:pPr>
            <a:r>
              <a:rPr lang="en" sz="1600"/>
              <a:t>URLs and punctuation removal : All the punctuations and URLs are removed because they have no contribution to the sentiment of the review.</a:t>
            </a:r>
            <a:endParaRPr sz="1600"/>
          </a:p>
          <a:p>
            <a:pPr indent="-330200" lvl="0" marL="457200" rtl="0" algn="l">
              <a:spcBef>
                <a:spcPts val="0"/>
              </a:spcBef>
              <a:spcAft>
                <a:spcPts val="0"/>
              </a:spcAft>
              <a:buSzPts val="1600"/>
              <a:buAutoNum type="arabicPeriod"/>
            </a:pPr>
            <a:r>
              <a:rPr lang="en" sz="1600"/>
              <a:t>Brackets and numbers removal : Brackets and numbers play no major role in sentiment of the review and hence they have been removed from the text.</a:t>
            </a:r>
            <a:endParaRPr sz="1600"/>
          </a:p>
          <a:p>
            <a:pPr indent="-330200" lvl="0" marL="457200" rtl="0" algn="l">
              <a:spcBef>
                <a:spcPts val="0"/>
              </a:spcBef>
              <a:spcAft>
                <a:spcPts val="0"/>
              </a:spcAft>
              <a:buSzPts val="1600"/>
              <a:buAutoNum type="arabicPeriod"/>
            </a:pPr>
            <a:r>
              <a:rPr lang="en" sz="1600"/>
              <a:t>Replacing contracted words : Words like “I’ll” and “You’ve” have been replaced with “I will” and “You have” respectively to gain more clarity about the text.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dataset</a:t>
            </a:r>
            <a:endParaRPr/>
          </a:p>
        </p:txBody>
      </p:sp>
      <p:sp>
        <p:nvSpPr>
          <p:cNvPr id="98" name="Google Shape;98;p19"/>
          <p:cNvSpPr txBox="1"/>
          <p:nvPr>
            <p:ph idx="1" type="body"/>
          </p:nvPr>
        </p:nvSpPr>
        <p:spPr>
          <a:xfrm>
            <a:off x="311700" y="1152475"/>
            <a:ext cx="8520600" cy="3759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startAt="5"/>
            </a:pPr>
            <a:r>
              <a:rPr lang="en" sz="1600"/>
              <a:t>Word tokenization : After cleaning all the </a:t>
            </a:r>
            <a:r>
              <a:rPr lang="en" sz="1600"/>
              <a:t>unnecessary noise, we divide the sentences into tokens. Tokens are basically smaller units of text documents such as individual words or terms.</a:t>
            </a:r>
            <a:endParaRPr sz="1600"/>
          </a:p>
          <a:p>
            <a:pPr indent="-330200" lvl="0" marL="457200" rtl="0" algn="l">
              <a:spcBef>
                <a:spcPts val="0"/>
              </a:spcBef>
              <a:spcAft>
                <a:spcPts val="0"/>
              </a:spcAft>
              <a:buSzPts val="1600"/>
              <a:buAutoNum type="arabicPeriod" startAt="5"/>
            </a:pPr>
            <a:r>
              <a:rPr lang="en" sz="1600"/>
              <a:t>Stop words removal : A stop word is a commonly used word (such as “the”) which is present in almost all the documents and hence does not have much significance in deciding the final outputs.</a:t>
            </a:r>
            <a:endParaRPr sz="1600"/>
          </a:p>
          <a:p>
            <a:pPr indent="-330200" lvl="0" marL="457200" rtl="0" algn="l">
              <a:spcBef>
                <a:spcPts val="0"/>
              </a:spcBef>
              <a:spcAft>
                <a:spcPts val="0"/>
              </a:spcAft>
              <a:buSzPts val="1600"/>
              <a:buAutoNum type="arabicPeriod" startAt="5"/>
            </a:pPr>
            <a:r>
              <a:rPr lang="en" sz="1600"/>
              <a:t>Lemmatization : Lemmatization refers to the process of returning the base or dictionary form of the word with the use of vocabulary and structured analysis of the words. We implemented lemmatization after tagging all the words with their Parts of Speech. Parts of speech play an important role in deciding the base form of the word.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1200"/>
              </a:spcAft>
              <a:buNone/>
            </a:pPr>
            <a:r>
              <a:rPr lang="en"/>
              <a:t>Feature vector is an n-dimensional vector of numerical features that describe some object in pattern recognition in machine learning. </a:t>
            </a:r>
            <a:r>
              <a:rPr lang="en"/>
              <a:t>Machine do not understand </a:t>
            </a:r>
            <a:r>
              <a:rPr lang="en"/>
              <a:t>words</a:t>
            </a:r>
            <a:r>
              <a:rPr lang="en"/>
              <a:t> and sentences and they have to be provided with some kind of input that is understandable to them, i.e, numbers. All the text data in our dataset have to be preprocessed using the preprocessing steps mentioned </a:t>
            </a:r>
            <a:r>
              <a:rPr lang="en"/>
              <a:t>above and then have to be converted into vector of numbers (that is the feature vectors), that can be given as an input to the machine and the machine provides us some output based on that input. There are different type of algorithms for creating feature vectors like TF-IDF, Countvectorizer, Word2Vec, One hot encoding, etc but we will briefly discuss about TF-IDF and Countvectorizer.</a:t>
            </a:r>
            <a:endParaRPr/>
          </a:p>
        </p:txBody>
      </p:sp>
      <p:sp>
        <p:nvSpPr>
          <p:cNvPr id="104" name="Google Shape;104;p20"/>
          <p:cNvSpPr txBox="1"/>
          <p:nvPr>
            <p:ph type="title"/>
          </p:nvPr>
        </p:nvSpPr>
        <p:spPr>
          <a:xfrm>
            <a:off x="265500" y="15386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Creating Feature vectors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TF-IDF</a:t>
            </a:r>
            <a:endParaRPr/>
          </a:p>
        </p:txBody>
      </p:sp>
      <p:sp>
        <p:nvSpPr>
          <p:cNvPr id="110" name="Google Shape;110;p21"/>
          <p:cNvSpPr txBox="1"/>
          <p:nvPr>
            <p:ph idx="1" type="body"/>
          </p:nvPr>
        </p:nvSpPr>
        <p:spPr>
          <a:xfrm>
            <a:off x="311700" y="1152475"/>
            <a:ext cx="8520600" cy="123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TF-IDF stands for Term Frequency - Inverse Document Frequency. It is a numerical statistic that is intended to reflect how important a word is to a document in a collection or corpus. The TF-IDF of a word w </a:t>
            </a:r>
            <a:r>
              <a:rPr lang="en"/>
              <a:t>in a document d </a:t>
            </a:r>
            <a:r>
              <a:rPr lang="en"/>
              <a:t>is given as follows </a:t>
            </a:r>
            <a:endParaRPr/>
          </a:p>
        </p:txBody>
      </p:sp>
      <p:sp>
        <p:nvSpPr>
          <p:cNvPr id="111" name="Google Shape;111;p21"/>
          <p:cNvSpPr txBox="1"/>
          <p:nvPr/>
        </p:nvSpPr>
        <p:spPr>
          <a:xfrm>
            <a:off x="844375" y="2528275"/>
            <a:ext cx="7056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accent3"/>
                </a:solidFill>
                <a:latin typeface="Average"/>
                <a:ea typeface="Average"/>
                <a:cs typeface="Average"/>
                <a:sym typeface="Average"/>
              </a:rPr>
              <a:t>TF-IDF(w) = TF(w)*IDF(w)</a:t>
            </a:r>
            <a:endParaRPr sz="1600">
              <a:solidFill>
                <a:schemeClr val="accent3"/>
              </a:solidFill>
              <a:latin typeface="Average"/>
              <a:ea typeface="Average"/>
              <a:cs typeface="Average"/>
              <a:sym typeface="Average"/>
            </a:endParaRPr>
          </a:p>
          <a:p>
            <a:pPr indent="0" lvl="0" marL="0" rtl="0" algn="ctr">
              <a:spcBef>
                <a:spcPts val="0"/>
              </a:spcBef>
              <a:spcAft>
                <a:spcPts val="0"/>
              </a:spcAft>
              <a:buNone/>
            </a:pPr>
            <a:r>
              <a:rPr lang="en" sz="1600">
                <a:solidFill>
                  <a:schemeClr val="accent3"/>
                </a:solidFill>
                <a:latin typeface="Average"/>
                <a:ea typeface="Average"/>
                <a:cs typeface="Average"/>
                <a:sym typeface="Average"/>
              </a:rPr>
              <a:t>TF(w, d) = (number of time w </a:t>
            </a:r>
            <a:r>
              <a:rPr lang="en" sz="1600">
                <a:solidFill>
                  <a:schemeClr val="accent3"/>
                </a:solidFill>
                <a:latin typeface="Average"/>
                <a:ea typeface="Average"/>
                <a:cs typeface="Average"/>
                <a:sym typeface="Average"/>
              </a:rPr>
              <a:t>appears in d</a:t>
            </a:r>
            <a:r>
              <a:rPr lang="en" sz="1600">
                <a:solidFill>
                  <a:schemeClr val="accent3"/>
                </a:solidFill>
                <a:latin typeface="Average"/>
                <a:ea typeface="Average"/>
                <a:cs typeface="Average"/>
                <a:sym typeface="Average"/>
              </a:rPr>
              <a:t>)/(count of words in d)</a:t>
            </a:r>
            <a:endParaRPr sz="1600">
              <a:solidFill>
                <a:schemeClr val="accent3"/>
              </a:solidFill>
              <a:latin typeface="Average"/>
              <a:ea typeface="Average"/>
              <a:cs typeface="Average"/>
              <a:sym typeface="Average"/>
            </a:endParaRPr>
          </a:p>
          <a:p>
            <a:pPr indent="0" lvl="0" marL="0" rtl="0" algn="ctr">
              <a:spcBef>
                <a:spcPts val="0"/>
              </a:spcBef>
              <a:spcAft>
                <a:spcPts val="0"/>
              </a:spcAft>
              <a:buNone/>
            </a:pPr>
            <a:r>
              <a:rPr lang="en" sz="1600">
                <a:solidFill>
                  <a:schemeClr val="accent3"/>
                </a:solidFill>
                <a:latin typeface="Average"/>
                <a:ea typeface="Average"/>
                <a:cs typeface="Average"/>
                <a:sym typeface="Average"/>
              </a:rPr>
              <a:t>IDF(w) = log(N/Number of documents in which d occurs)</a:t>
            </a:r>
            <a:endParaRPr sz="1600">
              <a:solidFill>
                <a:schemeClr val="accent3"/>
              </a:solidFill>
              <a:latin typeface="Average"/>
              <a:ea typeface="Average"/>
              <a:cs typeface="Average"/>
              <a:sym typeface="Average"/>
            </a:endParaRPr>
          </a:p>
          <a:p>
            <a:pPr indent="0" lvl="0" marL="0" rtl="0" algn="r">
              <a:spcBef>
                <a:spcPts val="0"/>
              </a:spcBef>
              <a:spcAft>
                <a:spcPts val="0"/>
              </a:spcAft>
              <a:buNone/>
            </a:pPr>
            <a:r>
              <a:rPr lang="en" sz="1200">
                <a:solidFill>
                  <a:schemeClr val="accent3"/>
                </a:solidFill>
                <a:latin typeface="Average"/>
                <a:ea typeface="Average"/>
                <a:cs typeface="Average"/>
                <a:sym typeface="Average"/>
              </a:rPr>
              <a:t>*Where N is the total number of documents.</a:t>
            </a:r>
            <a:endParaRPr sz="12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